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33"/>
  </p:notesMasterIdLst>
  <p:sldIdLst>
    <p:sldId id="256" r:id="rId4"/>
    <p:sldId id="258" r:id="rId5"/>
    <p:sldId id="281" r:id="rId6"/>
    <p:sldId id="282" r:id="rId7"/>
    <p:sldId id="283" r:id="rId8"/>
    <p:sldId id="284" r:id="rId9"/>
    <p:sldId id="270" r:id="rId10"/>
    <p:sldId id="271" r:id="rId11"/>
    <p:sldId id="272" r:id="rId12"/>
    <p:sldId id="27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64" r:id="rId22"/>
    <p:sldId id="265" r:id="rId23"/>
    <p:sldId id="266" r:id="rId24"/>
    <p:sldId id="293" r:id="rId25"/>
    <p:sldId id="294" r:id="rId26"/>
    <p:sldId id="295" r:id="rId27"/>
    <p:sldId id="296" r:id="rId28"/>
    <p:sldId id="298" r:id="rId29"/>
    <p:sldId id="300" r:id="rId30"/>
    <p:sldId id="299" r:id="rId31"/>
    <p:sldId id="297" r:id="rId3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  <p15:guide id="4" orient="horz" pos="31">
          <p15:clr>
            <a:srgbClr val="9AA0A6"/>
          </p15:clr>
        </p15:guide>
        <p15:guide id="5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826BB-B64E-4268-9D8F-5C2081890849}" v="24" dt="2026-03-18T00:14:5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9" autoAdjust="0"/>
  </p:normalViewPr>
  <p:slideViewPr>
    <p:cSldViewPr snapToGrid="0">
      <p:cViewPr varScale="1">
        <p:scale>
          <a:sx n="112" d="100"/>
          <a:sy n="112" d="100"/>
        </p:scale>
        <p:origin x="1584" y="108"/>
      </p:cViewPr>
      <p:guideLst>
        <p:guide orient="horz" pos="1620"/>
        <p:guide pos="2880"/>
        <p:guide orient="horz"/>
        <p:guide orient="horz" pos="31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FAE826BB-B64E-4268-9D8F-5C2081890849}"/>
    <pc:docChg chg="undo custSel addSld delSld modSld">
      <pc:chgData name="xiaochen li" userId="50b582a8adf77086" providerId="LiveId" clId="{FAE826BB-B64E-4268-9D8F-5C2081890849}" dt="2026-03-18T00:14:54.708" v="103" actId="20577"/>
      <pc:docMkLst>
        <pc:docMk/>
      </pc:docMkLst>
      <pc:sldChg chg="modSp mod">
        <pc:chgData name="xiaochen li" userId="50b582a8adf77086" providerId="LiveId" clId="{FAE826BB-B64E-4268-9D8F-5C2081890849}" dt="2026-03-17T00:41:32.228" v="3" actId="20577"/>
        <pc:sldMkLst>
          <pc:docMk/>
          <pc:sldMk cId="0" sldId="256"/>
        </pc:sldMkLst>
        <pc:spChg chg="mod">
          <ac:chgData name="xiaochen li" userId="50b582a8adf77086" providerId="LiveId" clId="{FAE826BB-B64E-4268-9D8F-5C2081890849}" dt="2026-03-17T00:41:32.228" v="3" actId="20577"/>
          <ac:spMkLst>
            <pc:docMk/>
            <pc:sldMk cId="0" sldId="256"/>
            <ac:spMk id="157" creationId="{00000000-0000-0000-0000-000000000000}"/>
          </ac:spMkLst>
        </pc:spChg>
      </pc:sldChg>
      <pc:sldChg chg="del">
        <pc:chgData name="xiaochen li" userId="50b582a8adf77086" providerId="LiveId" clId="{FAE826BB-B64E-4268-9D8F-5C2081890849}" dt="2026-03-17T00:41:55.009" v="4" actId="47"/>
        <pc:sldMkLst>
          <pc:docMk/>
          <pc:sldMk cId="0" sldId="257"/>
        </pc:sldMkLst>
      </pc:sldChg>
      <pc:sldChg chg="modNotesTx">
        <pc:chgData name="xiaochen li" userId="50b582a8adf77086" providerId="LiveId" clId="{FAE826BB-B64E-4268-9D8F-5C2081890849}" dt="2026-03-17T23:30:40.527" v="85" actId="20577"/>
        <pc:sldMkLst>
          <pc:docMk/>
          <pc:sldMk cId="0" sldId="264"/>
        </pc:sldMkLst>
      </pc:sldChg>
      <pc:sldChg chg="addSp delSp modSp mod modNotesTx">
        <pc:chgData name="xiaochen li" userId="50b582a8adf77086" providerId="LiveId" clId="{FAE826BB-B64E-4268-9D8F-5C2081890849}" dt="2026-03-17T23:36:34.845" v="92" actId="20577"/>
        <pc:sldMkLst>
          <pc:docMk/>
          <pc:sldMk cId="0" sldId="266"/>
        </pc:sldMkLst>
        <pc:spChg chg="add del">
          <ac:chgData name="xiaochen li" userId="50b582a8adf77086" providerId="LiveId" clId="{FAE826BB-B64E-4268-9D8F-5C2081890849}" dt="2026-03-17T23:33:51.736" v="87" actId="478"/>
          <ac:spMkLst>
            <pc:docMk/>
            <pc:sldMk cId="0" sldId="266"/>
            <ac:spMk id="2" creationId="{9454C77D-D438-8AED-8A5D-A17F72BA25CD}"/>
          </ac:spMkLst>
        </pc:spChg>
        <pc:spChg chg="add mod">
          <ac:chgData name="xiaochen li" userId="50b582a8adf77086" providerId="LiveId" clId="{FAE826BB-B64E-4268-9D8F-5C2081890849}" dt="2026-03-17T23:34:22.586" v="91" actId="1076"/>
          <ac:spMkLst>
            <pc:docMk/>
            <pc:sldMk cId="0" sldId="266"/>
            <ac:spMk id="3" creationId="{60653693-47E1-B34D-A3E7-FB36E7CE223E}"/>
          </ac:spMkLst>
        </pc:spChg>
      </pc:sldChg>
      <pc:sldChg chg="modNotesTx">
        <pc:chgData name="xiaochen li" userId="50b582a8adf77086" providerId="LiveId" clId="{FAE826BB-B64E-4268-9D8F-5C2081890849}" dt="2026-03-17T01:42:04.933" v="79" actId="20577"/>
        <pc:sldMkLst>
          <pc:docMk/>
          <pc:sldMk cId="0" sldId="273"/>
        </pc:sldMkLst>
      </pc:sldChg>
      <pc:sldChg chg="modNotesTx">
        <pc:chgData name="xiaochen li" userId="50b582a8adf77086" providerId="LiveId" clId="{FAE826BB-B64E-4268-9D8F-5C2081890849}" dt="2026-03-17T01:13:52.598" v="62" actId="20577"/>
        <pc:sldMkLst>
          <pc:docMk/>
          <pc:sldMk cId="3379323879" sldId="281"/>
        </pc:sldMkLst>
      </pc:sldChg>
      <pc:sldChg chg="modNotesTx">
        <pc:chgData name="xiaochen li" userId="50b582a8adf77086" providerId="LiveId" clId="{FAE826BB-B64E-4268-9D8F-5C2081890849}" dt="2026-03-17T01:12:47.800" v="31" actId="20577"/>
        <pc:sldMkLst>
          <pc:docMk/>
          <pc:sldMk cId="1607847812" sldId="284"/>
        </pc:sldMkLst>
      </pc:sldChg>
      <pc:sldChg chg="addSp delSp mod">
        <pc:chgData name="xiaochen li" userId="50b582a8adf77086" providerId="LiveId" clId="{FAE826BB-B64E-4268-9D8F-5C2081890849}" dt="2026-03-17T01:50:01.453" v="81" actId="22"/>
        <pc:sldMkLst>
          <pc:docMk/>
          <pc:sldMk cId="1251589897" sldId="288"/>
        </pc:sldMkLst>
        <pc:spChg chg="add del">
          <ac:chgData name="xiaochen li" userId="50b582a8adf77086" providerId="LiveId" clId="{FAE826BB-B64E-4268-9D8F-5C2081890849}" dt="2026-03-17T01:50:01.453" v="81" actId="22"/>
          <ac:spMkLst>
            <pc:docMk/>
            <pc:sldMk cId="1251589897" sldId="288"/>
            <ac:spMk id="4" creationId="{724FB178-0A7A-DF68-855D-EC4A8A4837B6}"/>
          </ac:spMkLst>
        </pc:spChg>
      </pc:sldChg>
      <pc:sldChg chg="modSp mod">
        <pc:chgData name="xiaochen li" userId="50b582a8adf77086" providerId="LiveId" clId="{FAE826BB-B64E-4268-9D8F-5C2081890849}" dt="2026-03-17T23:51:37.292" v="93" actId="20577"/>
        <pc:sldMkLst>
          <pc:docMk/>
          <pc:sldMk cId="2208842639" sldId="299"/>
        </pc:sldMkLst>
        <pc:spChg chg="mod">
          <ac:chgData name="xiaochen li" userId="50b582a8adf77086" providerId="LiveId" clId="{FAE826BB-B64E-4268-9D8F-5C2081890849}" dt="2026-03-17T23:51:37.292" v="93" actId="20577"/>
          <ac:spMkLst>
            <pc:docMk/>
            <pc:sldMk cId="2208842639" sldId="299"/>
            <ac:spMk id="2" creationId="{15FF16DA-ABE0-9FD4-AECF-5E966B840364}"/>
          </ac:spMkLst>
        </pc:spChg>
      </pc:sldChg>
      <pc:sldChg chg="addSp delSp modSp add mod modNotesTx">
        <pc:chgData name="xiaochen li" userId="50b582a8adf77086" providerId="LiveId" clId="{FAE826BB-B64E-4268-9D8F-5C2081890849}" dt="2026-03-18T00:14:54.708" v="103" actId="20577"/>
        <pc:sldMkLst>
          <pc:docMk/>
          <pc:sldMk cId="254010121" sldId="300"/>
        </pc:sldMkLst>
        <pc:spChg chg="del">
          <ac:chgData name="xiaochen li" userId="50b582a8adf77086" providerId="LiveId" clId="{FAE826BB-B64E-4268-9D8F-5C2081890849}" dt="2026-03-18T00:12:24.618" v="95" actId="478"/>
          <ac:spMkLst>
            <pc:docMk/>
            <pc:sldMk cId="254010121" sldId="300"/>
            <ac:spMk id="2" creationId="{E8567511-41A4-A6F8-AE2E-D3BB3271024D}"/>
          </ac:spMkLst>
        </pc:spChg>
        <pc:spChg chg="del">
          <ac:chgData name="xiaochen li" userId="50b582a8adf77086" providerId="LiveId" clId="{FAE826BB-B64E-4268-9D8F-5C2081890849}" dt="2026-03-18T00:12:26.836" v="96" actId="478"/>
          <ac:spMkLst>
            <pc:docMk/>
            <pc:sldMk cId="254010121" sldId="300"/>
            <ac:spMk id="4" creationId="{30D3D59F-9FEA-D08C-B1E2-EBC2A413E4D5}"/>
          </ac:spMkLst>
        </pc:spChg>
        <pc:picChg chg="add mod">
          <ac:chgData name="xiaochen li" userId="50b582a8adf77086" providerId="LiveId" clId="{FAE826BB-B64E-4268-9D8F-5C2081890849}" dt="2026-03-18T00:12:40.412" v="101" actId="1076"/>
          <ac:picMkLst>
            <pc:docMk/>
            <pc:sldMk cId="254010121" sldId="300"/>
            <ac:picMk id="6" creationId="{6F563FBF-F088-BC1C-0B5D-D24C09538A5E}"/>
          </ac:picMkLst>
        </pc:picChg>
      </pc:sldChg>
    </pc:docChg>
  </pc:docChgLst>
  <pc:docChgLst>
    <pc:chgData name="xiaochen li" userId="50b582a8adf77086" providerId="LiveId" clId="{31796AF5-4D31-40D7-8360-1EEB8F6A1976}"/>
    <pc:docChg chg="undo custSel addSld delSld modSld sldOrd">
      <pc:chgData name="xiaochen li" userId="50b582a8adf77086" providerId="LiveId" clId="{31796AF5-4D31-40D7-8360-1EEB8F6A1976}" dt="2025-11-27T20:04:15.878" v="1241"/>
      <pc:docMkLst>
        <pc:docMk/>
      </pc:docMkLst>
      <pc:sldChg chg="addSp delSp modSp mod">
        <pc:chgData name="xiaochen li" userId="50b582a8adf77086" providerId="LiveId" clId="{31796AF5-4D31-40D7-8360-1EEB8F6A1976}" dt="2025-11-27T16:55:18.515" v="42" actId="1076"/>
        <pc:sldMkLst>
          <pc:docMk/>
          <pc:sldMk cId="0" sldId="258"/>
        </pc:sldMkLst>
      </pc:sldChg>
      <pc:sldChg chg="del">
        <pc:chgData name="xiaochen li" userId="50b582a8adf77086" providerId="LiveId" clId="{31796AF5-4D31-40D7-8360-1EEB8F6A1976}" dt="2025-11-27T20:00:48.073" v="1228" actId="47"/>
        <pc:sldMkLst>
          <pc:docMk/>
          <pc:sldMk cId="0" sldId="259"/>
        </pc:sldMkLst>
      </pc:sldChg>
      <pc:sldChg chg="del">
        <pc:chgData name="xiaochen li" userId="50b582a8adf77086" providerId="LiveId" clId="{31796AF5-4D31-40D7-8360-1EEB8F6A1976}" dt="2025-11-27T20:00:48.073" v="1228" actId="47"/>
        <pc:sldMkLst>
          <pc:docMk/>
          <pc:sldMk cId="0" sldId="260"/>
        </pc:sldMkLst>
      </pc:sldChg>
      <pc:sldChg chg="del">
        <pc:chgData name="xiaochen li" userId="50b582a8adf77086" providerId="LiveId" clId="{31796AF5-4D31-40D7-8360-1EEB8F6A1976}" dt="2025-11-27T20:00:48.073" v="1228" actId="47"/>
        <pc:sldMkLst>
          <pc:docMk/>
          <pc:sldMk cId="0" sldId="261"/>
        </pc:sldMkLst>
      </pc:sldChg>
      <pc:sldChg chg="del">
        <pc:chgData name="xiaochen li" userId="50b582a8adf77086" providerId="LiveId" clId="{31796AF5-4D31-40D7-8360-1EEB8F6A1976}" dt="2025-11-27T20:00:48.073" v="1228" actId="47"/>
        <pc:sldMkLst>
          <pc:docMk/>
          <pc:sldMk cId="0" sldId="262"/>
        </pc:sldMkLst>
      </pc:sldChg>
      <pc:sldChg chg="del">
        <pc:chgData name="xiaochen li" userId="50b582a8adf77086" providerId="LiveId" clId="{31796AF5-4D31-40D7-8360-1EEB8F6A1976}" dt="2025-11-27T20:00:48.073" v="1228" actId="47"/>
        <pc:sldMkLst>
          <pc:docMk/>
          <pc:sldMk cId="0" sldId="263"/>
        </pc:sldMkLst>
      </pc:sldChg>
      <pc:sldChg chg="modSp mod ord modNotes">
        <pc:chgData name="xiaochen li" userId="50b582a8adf77086" providerId="LiveId" clId="{31796AF5-4D31-40D7-8360-1EEB8F6A1976}" dt="2025-11-27T20:02:19.496" v="1238" actId="1076"/>
        <pc:sldMkLst>
          <pc:docMk/>
          <pc:sldMk cId="0" sldId="264"/>
        </pc:sldMkLst>
      </pc:sldChg>
      <pc:sldChg chg="ord modNotes">
        <pc:chgData name="xiaochen li" userId="50b582a8adf77086" providerId="LiveId" clId="{31796AF5-4D31-40D7-8360-1EEB8F6A1976}" dt="2025-11-27T20:01:53.121" v="1233"/>
        <pc:sldMkLst>
          <pc:docMk/>
          <pc:sldMk cId="0" sldId="265"/>
        </pc:sldMkLst>
      </pc:sldChg>
      <pc:sldChg chg="ord modNotes">
        <pc:chgData name="xiaochen li" userId="50b582a8adf77086" providerId="LiveId" clId="{31796AF5-4D31-40D7-8360-1EEB8F6A1976}" dt="2025-11-27T20:01:53.121" v="1233"/>
        <pc:sldMkLst>
          <pc:docMk/>
          <pc:sldMk cId="0" sldId="266"/>
        </pc:sldMkLst>
      </pc:sldChg>
      <pc:sldChg chg="del">
        <pc:chgData name="xiaochen li" userId="50b582a8adf77086" providerId="LiveId" clId="{31796AF5-4D31-40D7-8360-1EEB8F6A1976}" dt="2025-11-27T20:01:02.219" v="1229" actId="47"/>
        <pc:sldMkLst>
          <pc:docMk/>
          <pc:sldMk cId="0" sldId="267"/>
        </pc:sldMkLst>
      </pc:sldChg>
      <pc:sldChg chg="del">
        <pc:chgData name="xiaochen li" userId="50b582a8adf77086" providerId="LiveId" clId="{31796AF5-4D31-40D7-8360-1EEB8F6A1976}" dt="2025-11-27T20:01:42.155" v="1230" actId="47"/>
        <pc:sldMkLst>
          <pc:docMk/>
          <pc:sldMk cId="0" sldId="268"/>
        </pc:sldMkLst>
      </pc:sldChg>
      <pc:sldChg chg="del">
        <pc:chgData name="xiaochen li" userId="50b582a8adf77086" providerId="LiveId" clId="{31796AF5-4D31-40D7-8360-1EEB8F6A1976}" dt="2025-11-27T20:01:44.192" v="1231" actId="47"/>
        <pc:sldMkLst>
          <pc:docMk/>
          <pc:sldMk cId="0" sldId="269"/>
        </pc:sldMkLst>
      </pc:sldChg>
      <pc:sldChg chg="ord modNotes">
        <pc:chgData name="xiaochen li" userId="50b582a8adf77086" providerId="LiveId" clId="{31796AF5-4D31-40D7-8360-1EEB8F6A1976}" dt="2025-11-27T20:04:15.878" v="1241"/>
        <pc:sldMkLst>
          <pc:docMk/>
          <pc:sldMk cId="0" sldId="270"/>
        </pc:sldMkLst>
      </pc:sldChg>
      <pc:sldChg chg="ord modNotes">
        <pc:chgData name="xiaochen li" userId="50b582a8adf77086" providerId="LiveId" clId="{31796AF5-4D31-40D7-8360-1EEB8F6A1976}" dt="2025-11-27T20:04:15.878" v="1241"/>
        <pc:sldMkLst>
          <pc:docMk/>
          <pc:sldMk cId="0" sldId="271"/>
        </pc:sldMkLst>
      </pc:sldChg>
      <pc:sldChg chg="ord modNotes">
        <pc:chgData name="xiaochen li" userId="50b582a8adf77086" providerId="LiveId" clId="{31796AF5-4D31-40D7-8360-1EEB8F6A1976}" dt="2025-11-27T20:04:15.878" v="1241"/>
        <pc:sldMkLst>
          <pc:docMk/>
          <pc:sldMk cId="0" sldId="272"/>
        </pc:sldMkLst>
      </pc:sldChg>
      <pc:sldChg chg="ord modNotes">
        <pc:chgData name="xiaochen li" userId="50b582a8adf77086" providerId="LiveId" clId="{31796AF5-4D31-40D7-8360-1EEB8F6A1976}" dt="2025-11-27T20:04:15.878" v="1241"/>
        <pc:sldMkLst>
          <pc:docMk/>
          <pc:sldMk cId="0" sldId="273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4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5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6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7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8"/>
        </pc:sldMkLst>
      </pc:sldChg>
      <pc:sldChg chg="del">
        <pc:chgData name="xiaochen li" userId="50b582a8adf77086" providerId="LiveId" clId="{31796AF5-4D31-40D7-8360-1EEB8F6A1976}" dt="2025-11-27T20:03:53.010" v="1239" actId="47"/>
        <pc:sldMkLst>
          <pc:docMk/>
          <pc:sldMk cId="0" sldId="279"/>
        </pc:sldMkLst>
      </pc:sldChg>
      <pc:sldChg chg="add del">
        <pc:chgData name="xiaochen li" userId="50b582a8adf77086" providerId="LiveId" clId="{31796AF5-4D31-40D7-8360-1EEB8F6A1976}" dt="2025-11-27T20:00:48.073" v="1228" actId="47"/>
        <pc:sldMkLst>
          <pc:docMk/>
          <pc:sldMk cId="1380888897" sldId="280"/>
        </pc:sldMkLst>
      </pc:sldChg>
      <pc:sldChg chg="delSp modSp add mod">
        <pc:chgData name="xiaochen li" userId="50b582a8adf77086" providerId="LiveId" clId="{31796AF5-4D31-40D7-8360-1EEB8F6A1976}" dt="2025-11-27T17:00:07.416" v="72" actId="12"/>
        <pc:sldMkLst>
          <pc:docMk/>
          <pc:sldMk cId="3379323879" sldId="281"/>
        </pc:sldMkLst>
      </pc:sldChg>
      <pc:sldChg chg="addSp delSp modSp add mod">
        <pc:chgData name="xiaochen li" userId="50b582a8adf77086" providerId="LiveId" clId="{31796AF5-4D31-40D7-8360-1EEB8F6A1976}" dt="2025-11-27T17:23:35.179" v="108" actId="1076"/>
        <pc:sldMkLst>
          <pc:docMk/>
          <pc:sldMk cId="690004609" sldId="282"/>
        </pc:sldMkLst>
      </pc:sldChg>
      <pc:sldChg chg="addSp delSp modSp add mod">
        <pc:chgData name="xiaochen li" userId="50b582a8adf77086" providerId="LiveId" clId="{31796AF5-4D31-40D7-8360-1EEB8F6A1976}" dt="2025-11-27T17:32:44.288" v="141" actId="1076"/>
        <pc:sldMkLst>
          <pc:docMk/>
          <pc:sldMk cId="2271324891" sldId="283"/>
        </pc:sldMkLst>
      </pc:sldChg>
      <pc:sldChg chg="addSp delSp modSp add mod">
        <pc:chgData name="xiaochen li" userId="50b582a8adf77086" providerId="LiveId" clId="{31796AF5-4D31-40D7-8360-1EEB8F6A1976}" dt="2025-11-27T18:01:54.378" v="263" actId="20577"/>
        <pc:sldMkLst>
          <pc:docMk/>
          <pc:sldMk cId="1607847812" sldId="284"/>
        </pc:sldMkLst>
      </pc:sldChg>
      <pc:sldChg chg="addSp delSp modSp add mod">
        <pc:chgData name="xiaochen li" userId="50b582a8adf77086" providerId="LiveId" clId="{31796AF5-4D31-40D7-8360-1EEB8F6A1976}" dt="2025-11-27T18:22:38.448" v="480" actId="20577"/>
        <pc:sldMkLst>
          <pc:docMk/>
          <pc:sldMk cId="2951778346" sldId="285"/>
        </pc:sldMkLst>
      </pc:sldChg>
      <pc:sldChg chg="addSp delSp modSp add mod">
        <pc:chgData name="xiaochen li" userId="50b582a8adf77086" providerId="LiveId" clId="{31796AF5-4D31-40D7-8360-1EEB8F6A1976}" dt="2025-11-27T18:17:43.972" v="420" actId="20577"/>
        <pc:sldMkLst>
          <pc:docMk/>
          <pc:sldMk cId="1335532678" sldId="286"/>
        </pc:sldMkLst>
      </pc:sldChg>
      <pc:sldChg chg="addSp delSp modSp add mod">
        <pc:chgData name="xiaochen li" userId="50b582a8adf77086" providerId="LiveId" clId="{31796AF5-4D31-40D7-8360-1EEB8F6A1976}" dt="2025-11-27T18:18:51.535" v="439" actId="2711"/>
        <pc:sldMkLst>
          <pc:docMk/>
          <pc:sldMk cId="2675538666" sldId="287"/>
        </pc:sldMkLst>
      </pc:sldChg>
      <pc:sldChg chg="addSp delSp modSp add mod">
        <pc:chgData name="xiaochen li" userId="50b582a8adf77086" providerId="LiveId" clId="{31796AF5-4D31-40D7-8360-1EEB8F6A1976}" dt="2025-11-27T18:20:23.087" v="455" actId="1076"/>
        <pc:sldMkLst>
          <pc:docMk/>
          <pc:sldMk cId="1251589897" sldId="288"/>
        </pc:sldMkLst>
      </pc:sldChg>
      <pc:sldChg chg="modSp add mod setBg">
        <pc:chgData name="xiaochen li" userId="50b582a8adf77086" providerId="LiveId" clId="{31796AF5-4D31-40D7-8360-1EEB8F6A1976}" dt="2025-11-27T18:22:27.105" v="474" actId="20577"/>
        <pc:sldMkLst>
          <pc:docMk/>
          <pc:sldMk cId="1679587717" sldId="289"/>
        </pc:sldMkLst>
      </pc:sldChg>
      <pc:sldChg chg="addSp delSp modSp add mod">
        <pc:chgData name="xiaochen li" userId="50b582a8adf77086" providerId="LiveId" clId="{31796AF5-4D31-40D7-8360-1EEB8F6A1976}" dt="2025-11-27T18:31:39.530" v="520" actId="20577"/>
        <pc:sldMkLst>
          <pc:docMk/>
          <pc:sldMk cId="3326463695" sldId="290"/>
        </pc:sldMkLst>
      </pc:sldChg>
      <pc:sldChg chg="addSp delSp modSp add mod">
        <pc:chgData name="xiaochen li" userId="50b582a8adf77086" providerId="LiveId" clId="{31796AF5-4D31-40D7-8360-1EEB8F6A1976}" dt="2025-11-27T18:35:36.072" v="579" actId="1076"/>
        <pc:sldMkLst>
          <pc:docMk/>
          <pc:sldMk cId="3481212023" sldId="291"/>
        </pc:sldMkLst>
      </pc:sldChg>
      <pc:sldChg chg="addSp delSp modSp add mod">
        <pc:chgData name="xiaochen li" userId="50b582a8adf77086" providerId="LiveId" clId="{31796AF5-4D31-40D7-8360-1EEB8F6A1976}" dt="2025-11-27T18:42:03.944" v="652" actId="1076"/>
        <pc:sldMkLst>
          <pc:docMk/>
          <pc:sldMk cId="4271138395" sldId="292"/>
        </pc:sldMkLst>
      </pc:sldChg>
      <pc:sldChg chg="addSp delSp modSp add mod">
        <pc:chgData name="xiaochen li" userId="50b582a8adf77086" providerId="LiveId" clId="{31796AF5-4D31-40D7-8360-1EEB8F6A1976}" dt="2025-11-27T18:48:25.874" v="725" actId="1076"/>
        <pc:sldMkLst>
          <pc:docMk/>
          <pc:sldMk cId="3894726993" sldId="293"/>
        </pc:sldMkLst>
      </pc:sldChg>
      <pc:sldChg chg="addSp delSp modSp add mod">
        <pc:chgData name="xiaochen li" userId="50b582a8adf77086" providerId="LiveId" clId="{31796AF5-4D31-40D7-8360-1EEB8F6A1976}" dt="2025-11-27T18:55:23.441" v="828" actId="1076"/>
        <pc:sldMkLst>
          <pc:docMk/>
          <pc:sldMk cId="23581660" sldId="294"/>
        </pc:sldMkLst>
      </pc:sldChg>
      <pc:sldChg chg="addSp delSp modSp add mod">
        <pc:chgData name="xiaochen li" userId="50b582a8adf77086" providerId="LiveId" clId="{31796AF5-4D31-40D7-8360-1EEB8F6A1976}" dt="2025-11-27T19:36:41.329" v="887" actId="1076"/>
        <pc:sldMkLst>
          <pc:docMk/>
          <pc:sldMk cId="84644583" sldId="295"/>
        </pc:sldMkLst>
      </pc:sldChg>
      <pc:sldChg chg="addSp delSp modSp add mod">
        <pc:chgData name="xiaochen li" userId="50b582a8adf77086" providerId="LiveId" clId="{31796AF5-4D31-40D7-8360-1EEB8F6A1976}" dt="2025-11-27T19:38:07.440" v="905" actId="12"/>
        <pc:sldMkLst>
          <pc:docMk/>
          <pc:sldMk cId="3910883884" sldId="296"/>
        </pc:sldMkLst>
      </pc:sldChg>
      <pc:sldChg chg="modSp add mod">
        <pc:chgData name="xiaochen li" userId="50b582a8adf77086" providerId="LiveId" clId="{31796AF5-4D31-40D7-8360-1EEB8F6A1976}" dt="2025-11-27T19:39:31.820" v="920" actId="12"/>
        <pc:sldMkLst>
          <pc:docMk/>
          <pc:sldMk cId="1549125573" sldId="297"/>
        </pc:sldMkLst>
      </pc:sldChg>
      <pc:sldChg chg="addSp modSp add mod">
        <pc:chgData name="xiaochen li" userId="50b582a8adf77086" providerId="LiveId" clId="{31796AF5-4D31-40D7-8360-1EEB8F6A1976}" dt="2025-11-27T19:50:34.438" v="1097" actId="1076"/>
        <pc:sldMkLst>
          <pc:docMk/>
          <pc:sldMk cId="3277846331" sldId="298"/>
        </pc:sldMkLst>
      </pc:sldChg>
      <pc:sldChg chg="addSp delSp modSp add mod">
        <pc:chgData name="xiaochen li" userId="50b582a8adf77086" providerId="LiveId" clId="{31796AF5-4D31-40D7-8360-1EEB8F6A1976}" dt="2025-11-27T19:55:52.243" v="1223" actId="207"/>
        <pc:sldMkLst>
          <pc:docMk/>
          <pc:sldMk cId="2208842639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 u="none" strike="noStrike" cap="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9F1A958-863A-9325-F7A1-72745948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D904695B-C373-53CC-972A-6B2475B658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3DE5B34-E7E6-ECE5-3117-A14857B2B8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369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CB3CF6F-62ED-6658-AADD-A7F148D1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7FC83A7-CAC3-5D55-060D-27AB0D985A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6D44A33-DB68-ABC3-FD82-52B0575CB0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49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D0DF918-585C-1236-619C-CBC546AE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BEC9348C-C2AD-7996-66FF-3A38AC5BB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0DD26669-C326-86EF-4E25-D26721F9D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6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C8390CE-F266-7D35-80FA-6A0080A0E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30B9E0C7-0524-311C-A028-9C56FD5DA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B59067DD-940E-6918-AAC4-1E3287C28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48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460B19A3-AABA-0A37-62E0-9128C467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02AC96C-1E2F-BE6D-B3DD-A9D389026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A742970-5B3F-EE29-B709-667FF9865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08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D017A12-DD36-F237-DFF9-F43BDABE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4DD0B3FC-DC5C-9B8E-B339-28549852E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C3E58EA-3A87-44C5-51DC-E4EC95BF6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438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8E6D990-CEDF-09E8-29E8-9B94BEB02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A6E120A5-9242-7E1B-8C38-FE86B92C1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A99EBF8-6B3F-0906-E46A-3479340B79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21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1FDD78A-F015-9ED8-5DC4-11BB8FB1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5A8961C-D4D0-2707-2C6D-630D0488CB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2F37613C-ADC4-B632-99BC-3CAF2299B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3706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1481E598-703B-3E7A-48FF-72E6C276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C5F7335F-AD8E-DA9F-903E-973D9C839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6B1B4C38-7B24-3053-4095-04F10890C5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790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2A0E414D-8AB0-F01F-ED37-F9E84F90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F5EFA386-B88D-CED0-3E9F-393EC7A06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D52CFEE3-090A-3C8F-0B84-37575F948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863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C4675E6D-3FB6-8CF2-7F1B-F8DCC898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312DC1A5-CE51-4BA4-2F8F-2F0331CCF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848B59EA-0CDD-C08E-8BA2-90DABF337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6061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4B9433C-F336-7596-1DE9-CE44E61BC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FCCFEEC4-2BCE-47CC-DBC8-3F572CCF87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0211ED23-65BD-CC86-4E6E-E64CDFEB57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6249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5E01D904-7186-BAF3-E409-A7975411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6C32A65-27BD-C566-66E6-13DF78B624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0A62B4A4-E8FC-CCA5-DE2C-1480088DA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631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E3289EE-118F-4C2F-AECD-C1CAF788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CBB4A5B8-EA67-E4D0-0F57-8B03D062B7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A549813F-76AC-3DF0-8C14-7AA2CE516A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249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7457D4B-D98D-6F1C-1C46-8C06718A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5BDD7B9-FC76-0698-4E59-59E1AFDFF2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B1652DB1-AF33-B764-DB86-5EAD425D39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924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B5BA7130-DC8C-2D5B-F1AE-8455FB31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F4FAFCF1-29C9-A351-4C90-A1C45118F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546B3B6-30A3-3575-589B-7BC3E9216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8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A6213BE-2A97-5203-CC95-D47A8459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16A5275E-5ADD-B0C2-470E-289E29F25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CC5ACD4C-4270-B04E-3B5F-E0BEA5B79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740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454F887-5BC3-6AF9-9F2D-BEC099D6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8C0417B-41AE-5984-9297-69C89C978D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8AB8D90-ECDC-4EC7-A972-9BB2B524C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099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3D7D96C-57C7-2B14-C3C2-AB182E461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FDE33BA0-81BC-3244-CD71-FF13DB805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04239F9-C767-4986-6E2A-25DFD2E6B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036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2A67FF7B-4883-7823-4DA6-3B4B66EF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FAA0AF0-68C2-B509-C090-D3EF21527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0C7FD1E-0A9D-E118-C055-1A20A8247D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189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Navy">
  <p:cSld name="Cover-Projection Nav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1700001"/>
            <a:ext cx="4160286" cy="140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vy Cover-Title with Logo ">
  <p:cSld name="Navy Cover-Title with Logo 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>
          <a:xfrm>
            <a:off x="1143001" y="2273300"/>
            <a:ext cx="685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786" y="874438"/>
            <a:ext cx="3149141" cy="106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White">
  <p:cSld name="Cover-Projection Whit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9620" y="1669795"/>
            <a:ext cx="4127956" cy="134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-Title with Logo">
  <p:cSld name="White Cover-Title with Logo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2"/>
          </p:nvPr>
        </p:nvSpPr>
        <p:spPr>
          <a:xfrm>
            <a:off x="1143000" y="2355850"/>
            <a:ext cx="68580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3388" y="898274"/>
            <a:ext cx="3149139" cy="102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Physical Security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/>
              <a:t>Physical Security</a:t>
            </a:r>
            <a:endParaRPr sz="5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3600"/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1143000" y="2701552"/>
            <a:ext cx="68580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Reference: Goodrich and </a:t>
            </a:r>
            <a:r>
              <a:rPr lang="en-US" sz="1600" i="1" dirty="0" err="1"/>
              <a:t>Tamassia</a:t>
            </a:r>
            <a:r>
              <a:rPr lang="en-US" sz="1600" i="1" dirty="0"/>
              <a:t>: Sections 2.1-2.5</a:t>
            </a:r>
            <a:endParaRPr sz="16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More on </a:t>
            </a:r>
            <a:r>
              <a:rPr lang="en-US" sz="3400">
                <a:solidFill>
                  <a:schemeClr val="dk2"/>
                </a:solidFill>
              </a:rPr>
              <a:t>Physical Storage Media</a:t>
            </a:r>
            <a:endParaRPr sz="3400"/>
          </a:p>
        </p:txBody>
      </p:sp>
      <p:sp>
        <p:nvSpPr>
          <p:cNvPr id="281" name="Google Shape;281;p48"/>
          <p:cNvSpPr txBox="1">
            <a:spLocks noGrp="1"/>
          </p:cNvSpPr>
          <p:nvPr>
            <p:ph type="body" idx="1"/>
          </p:nvPr>
        </p:nvSpPr>
        <p:spPr>
          <a:xfrm>
            <a:off x="598650" y="1086644"/>
            <a:ext cx="794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Magnetic/Optical Remanence f</a:t>
            </a:r>
            <a:r>
              <a:rPr lang="en-US" sz="1800" dirty="0">
                <a:solidFill>
                  <a:schemeClr val="dk2"/>
                </a:solidFill>
              </a:rPr>
              <a:t>or traditional hard drives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 if a file has been overwritten, traces may still be there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Disk heads move, and probably aren’t in </a:t>
            </a:r>
            <a:r>
              <a:rPr lang="en-US" sz="14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exactly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same place on a write and an overwrite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Secure delete utilities should be used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Re-formatting is not enough!</a:t>
            </a:r>
            <a:endParaRPr sz="14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Typical:  Overwrite with 0’s, then 1’s, then random data (</a:t>
            </a:r>
            <a:r>
              <a:rPr lang="en-US" sz="1400" dirty="0">
                <a:solidFill>
                  <a:schemeClr val="dk2"/>
                </a:solidFill>
              </a:rPr>
              <a:t>repeat!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GNU utility “shred” – careful with some filesystems!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dirty="0">
                <a:solidFill>
                  <a:schemeClr val="dk2"/>
                </a:solidFill>
              </a:rPr>
              <a:t>For very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sensitive data:  Physically destroy device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Optical Media (CD-R, etc.) – can get shredders for this!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Story 1:  Research study bought 100 hard disks from on-line auction site – 70% had recoverable, sensitive data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Story 2:  2</a:t>
            </a:r>
            <a:r>
              <a:rPr lang="en-US" sz="1600" b="0" i="0" u="none" baseline="30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6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hand computer sold by bank in 2000 had Paul McCartney’s banking details on it!</a:t>
            </a:r>
            <a:endParaRPr sz="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5A172800-8878-FC00-3796-1423A7F9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F66CDE3-9D84-D0E9-7428-9702FA49E1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7A007-B162-61F9-F4C6-F1D707CA5072}"/>
              </a:ext>
            </a:extLst>
          </p:cNvPr>
          <p:cNvSpPr txBox="1"/>
          <p:nvPr/>
        </p:nvSpPr>
        <p:spPr>
          <a:xfrm>
            <a:off x="754735" y="1310458"/>
            <a:ext cx="7659692" cy="295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u="sng" dirty="0"/>
              <a:t>Physical Security Controls </a:t>
            </a:r>
            <a:r>
              <a:rPr lang="en-US" sz="1600" dirty="0"/>
              <a:t>: are the devices, systems, people, and methods you put in place to ensure your physical security.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/>
              <a:t>Classification by Security Function: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Deterrent controls </a:t>
            </a:r>
            <a:r>
              <a:rPr lang="en-US" sz="1600" dirty="0"/>
              <a:t>- discourage people from violating the security controls.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Detective controls </a:t>
            </a:r>
            <a:r>
              <a:rPr lang="en-US" sz="1600" dirty="0"/>
              <a:t>- sense and report undesirable events.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Preventive controls </a:t>
            </a:r>
            <a:r>
              <a:rPr lang="en-US" sz="1600" dirty="0"/>
              <a:t>- physical means to keep unauthorized entities from breaching your physical security.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77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3B1E173B-6CC3-EB61-97E1-219F91248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63E3FDAB-D1F6-219B-5F79-A776BFEB54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A3D9A-8D2F-4BA3-1AB7-3C5D5D0A3A61}"/>
              </a:ext>
            </a:extLst>
          </p:cNvPr>
          <p:cNvSpPr txBox="1"/>
          <p:nvPr/>
        </p:nvSpPr>
        <p:spPr>
          <a:xfrm>
            <a:off x="628650" y="124883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Deterrent Controls </a:t>
            </a:r>
            <a:endParaRPr lang="en-US" sz="1600" dirty="0"/>
          </a:p>
        </p:txBody>
      </p:sp>
      <p:pic>
        <p:nvPicPr>
          <p:cNvPr id="5" name="Google Shape;107;p8">
            <a:extLst>
              <a:ext uri="{FF2B5EF4-FFF2-40B4-BE49-F238E27FC236}">
                <a16:creationId xmlns:a16="http://schemas.microsoft.com/office/drawing/2014/main" id="{E524F6C8-3C89-42FD-B273-D0CBE1DDE5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091"/>
          <a:stretch>
            <a:fillRect/>
          </a:stretch>
        </p:blipFill>
        <p:spPr>
          <a:xfrm>
            <a:off x="427578" y="1772071"/>
            <a:ext cx="4465385" cy="25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;p8">
            <a:extLst>
              <a:ext uri="{FF2B5EF4-FFF2-40B4-BE49-F238E27FC236}">
                <a16:creationId xmlns:a16="http://schemas.microsoft.com/office/drawing/2014/main" id="{56EDE8BD-F3A2-D869-A97A-6114093BC998}"/>
              </a:ext>
            </a:extLst>
          </p:cNvPr>
          <p:cNvSpPr txBox="1">
            <a:spLocks noGrp="1"/>
          </p:cNvSpPr>
          <p:nvPr/>
        </p:nvSpPr>
        <p:spPr>
          <a:xfrm>
            <a:off x="5389654" y="1628571"/>
            <a:ext cx="2954844" cy="244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+mn-lt"/>
              </a:rPr>
              <a:t>Deterrent controls - discourage people from violating the security controls.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+mn-lt"/>
              </a:rPr>
              <a:t>These controls do not prevent people from acting in an undesirable fashion.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53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4F6708CE-6E4A-3152-B99E-B651123D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3A2B74D8-A649-63E3-597A-86970A89D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7B9CD-5FA7-0CB8-3F73-8A0B5E7B8418}"/>
              </a:ext>
            </a:extLst>
          </p:cNvPr>
          <p:cNvSpPr txBox="1"/>
          <p:nvPr/>
        </p:nvSpPr>
        <p:spPr>
          <a:xfrm>
            <a:off x="628650" y="124883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Detective Controls</a:t>
            </a:r>
            <a:endParaRPr lang="en-US" sz="1600" dirty="0"/>
          </a:p>
        </p:txBody>
      </p:sp>
      <p:pic>
        <p:nvPicPr>
          <p:cNvPr id="2" name="Google Shape;114;p9">
            <a:extLst>
              <a:ext uri="{FF2B5EF4-FFF2-40B4-BE49-F238E27FC236}">
                <a16:creationId xmlns:a16="http://schemas.microsoft.com/office/drawing/2014/main" id="{8B84940C-061C-DEA5-57DF-9AE9DDD1F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692"/>
          <a:stretch>
            <a:fillRect/>
          </a:stretch>
        </p:blipFill>
        <p:spPr>
          <a:xfrm>
            <a:off x="381667" y="1785713"/>
            <a:ext cx="4535027" cy="2519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9">
            <a:extLst>
              <a:ext uri="{FF2B5EF4-FFF2-40B4-BE49-F238E27FC236}">
                <a16:creationId xmlns:a16="http://schemas.microsoft.com/office/drawing/2014/main" id="{CCCED1DC-AF0A-DA84-D5C9-5E600750937A}"/>
              </a:ext>
            </a:extLst>
          </p:cNvPr>
          <p:cNvSpPr txBox="1">
            <a:spLocks noGrp="1"/>
          </p:cNvSpPr>
          <p:nvPr/>
        </p:nvSpPr>
        <p:spPr>
          <a:xfrm>
            <a:off x="5200650" y="1642935"/>
            <a:ext cx="2714017" cy="26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+mn-lt"/>
              </a:rPr>
              <a:t>Detective controls - sense and report undesirable events.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+mn-lt"/>
              </a:rPr>
              <a:t>These systems typically check for indicators of unauthorized activities.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3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8471430F-A9B2-08DE-3C20-715EEAE3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79E439A9-26BF-3ABC-00FE-0B851E8F9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4CA40-4B34-5097-EE02-A368FA1DE2BC}"/>
              </a:ext>
            </a:extLst>
          </p:cNvPr>
          <p:cNvSpPr txBox="1"/>
          <p:nvPr/>
        </p:nvSpPr>
        <p:spPr>
          <a:xfrm>
            <a:off x="628650" y="124883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Preventive Controls</a:t>
            </a:r>
            <a:endParaRPr lang="en-US" sz="1600" dirty="0"/>
          </a:p>
        </p:txBody>
      </p:sp>
      <p:pic>
        <p:nvPicPr>
          <p:cNvPr id="5" name="Google Shape;122;p10">
            <a:extLst>
              <a:ext uri="{FF2B5EF4-FFF2-40B4-BE49-F238E27FC236}">
                <a16:creationId xmlns:a16="http://schemas.microsoft.com/office/drawing/2014/main" id="{7169A90B-84FA-18D8-B0D2-47B3668FDF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102"/>
          <a:stretch>
            <a:fillRect/>
          </a:stretch>
        </p:blipFill>
        <p:spPr>
          <a:xfrm>
            <a:off x="364708" y="1709114"/>
            <a:ext cx="4925408" cy="279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1;p10">
            <a:extLst>
              <a:ext uri="{FF2B5EF4-FFF2-40B4-BE49-F238E27FC236}">
                <a16:creationId xmlns:a16="http://schemas.microsoft.com/office/drawing/2014/main" id="{A76F46FC-2BAB-0B53-7798-F63A595BB073}"/>
              </a:ext>
            </a:extLst>
          </p:cNvPr>
          <p:cNvSpPr txBox="1">
            <a:spLocks noGrp="1"/>
          </p:cNvSpPr>
          <p:nvPr/>
        </p:nvSpPr>
        <p:spPr>
          <a:xfrm>
            <a:off x="5687544" y="1418107"/>
            <a:ext cx="2422298" cy="297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Preventive controls - physical means to keep unauthorized entities from breaching your physical security.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58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8B7C1AD-BB37-10E7-8869-C70C76C2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3425FC94-20AA-484B-6CD0-8643DD2CD2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BC3CF-6A93-1B63-0DF7-6579CC898AB3}"/>
              </a:ext>
            </a:extLst>
          </p:cNvPr>
          <p:cNvSpPr txBox="1"/>
          <p:nvPr/>
        </p:nvSpPr>
        <p:spPr>
          <a:xfrm>
            <a:off x="754735" y="1310458"/>
            <a:ext cx="7659692" cy="295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u="sng" dirty="0"/>
              <a:t>Physical Security Controls </a:t>
            </a:r>
            <a:r>
              <a:rPr lang="en-US" sz="1600" dirty="0"/>
              <a:t>: are the devices, systems, people, and methods you put in place to ensure your physical security.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/>
              <a:t>Classification by Control Type: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Educating personnel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Administrative controls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Physical security controls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Technical controls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Environmental/Life-safety control</a:t>
            </a:r>
          </a:p>
        </p:txBody>
      </p:sp>
    </p:spTree>
    <p:extLst>
      <p:ext uri="{BB962C8B-B14F-4D97-AF65-F5344CB8AC3E}">
        <p14:creationId xmlns:p14="http://schemas.microsoft.com/office/powerpoint/2010/main" val="167958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7EBAACA7-539C-AAEA-8192-672CAF7C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A1A7CC8-7978-777F-D3E6-467F762A7E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47C65-77A9-A253-2222-964078608A83}"/>
              </a:ext>
            </a:extLst>
          </p:cNvPr>
          <p:cNvSpPr txBox="1"/>
          <p:nvPr/>
        </p:nvSpPr>
        <p:spPr>
          <a:xfrm>
            <a:off x="730084" y="123925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Educating Personnel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36F50-4A6B-7357-F93D-F0008C21F0C1}"/>
              </a:ext>
            </a:extLst>
          </p:cNvPr>
          <p:cNvSpPr txBox="1"/>
          <p:nvPr/>
        </p:nvSpPr>
        <p:spPr>
          <a:xfrm>
            <a:off x="888069" y="1552510"/>
            <a:ext cx="474195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 educated staff is the best weapon a company can have against illegitimate and accidental acts by others </a:t>
            </a:r>
          </a:p>
          <a:p>
            <a:pPr>
              <a:spcAft>
                <a:spcPts val="600"/>
              </a:spcAft>
            </a:pPr>
            <a:r>
              <a:rPr lang="en-US" dirty="0"/>
              <a:t>– Being mindful of physical and environmental considerations required to protect the computer systems</a:t>
            </a:r>
          </a:p>
          <a:p>
            <a:pPr>
              <a:spcAft>
                <a:spcPts val="600"/>
              </a:spcAft>
            </a:pPr>
            <a:r>
              <a:rPr lang="en-US" dirty="0"/>
              <a:t>– Adhering to emergency and disaster plans; </a:t>
            </a:r>
          </a:p>
          <a:p>
            <a:pPr>
              <a:spcAft>
                <a:spcPts val="600"/>
              </a:spcAft>
            </a:pPr>
            <a:r>
              <a:rPr lang="en-US" dirty="0"/>
              <a:t>– Monitoring the unauthorized use of equipment and services; </a:t>
            </a:r>
          </a:p>
          <a:p>
            <a:pPr>
              <a:spcAft>
                <a:spcPts val="600"/>
              </a:spcAft>
            </a:pPr>
            <a:r>
              <a:rPr lang="en-US" dirty="0"/>
              <a:t>– Recognizing the security objectives of the organization; </a:t>
            </a:r>
          </a:p>
          <a:p>
            <a:pPr>
              <a:spcAft>
                <a:spcPts val="600"/>
              </a:spcAft>
            </a:pPr>
            <a:r>
              <a:rPr lang="en-US" dirty="0"/>
              <a:t>– Accepting individual responsibilities associated with their own security as well as the equipment they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4BE92-049D-4A12-6F1C-50724F65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52" y="1393143"/>
            <a:ext cx="3548726" cy="28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9B3375E-7276-20DA-34AB-42F2A1655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E6175891-9DF3-4A76-DCED-32BEF729FE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2E914-700C-27BE-9139-46F27FF9BC89}"/>
              </a:ext>
            </a:extLst>
          </p:cNvPr>
          <p:cNvSpPr txBox="1"/>
          <p:nvPr/>
        </p:nvSpPr>
        <p:spPr>
          <a:xfrm>
            <a:off x="730084" y="123925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Administrative Access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18891-774F-C1CF-25B1-615C0B8DE0F9}"/>
              </a:ext>
            </a:extLst>
          </p:cNvPr>
          <p:cNvSpPr txBox="1"/>
          <p:nvPr/>
        </p:nvSpPr>
        <p:spPr>
          <a:xfrm>
            <a:off x="864132" y="1547032"/>
            <a:ext cx="73128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Restricting Work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Escort Requirements and Visitor Control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Site Selection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Visibility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Locale considerations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Natural disasters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Transportation </a:t>
            </a:r>
          </a:p>
        </p:txBody>
      </p:sp>
      <p:pic>
        <p:nvPicPr>
          <p:cNvPr id="5122" name="Picture 2" descr="OSHA Warning Safety Sign: Restricted Area - Authorized Employees Only">
            <a:extLst>
              <a:ext uri="{FF2B5EF4-FFF2-40B4-BE49-F238E27FC236}">
                <a16:creationId xmlns:a16="http://schemas.microsoft.com/office/drawing/2014/main" id="{78DEFDDB-836A-7328-801B-1172B81E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65" y="1295321"/>
            <a:ext cx="1673208" cy="11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sitor Management Self Check-In Kiosk - Savance Workplace">
            <a:extLst>
              <a:ext uri="{FF2B5EF4-FFF2-40B4-BE49-F238E27FC236}">
                <a16:creationId xmlns:a16="http://schemas.microsoft.com/office/drawing/2014/main" id="{B4A4E376-CD23-B71A-1046-E46C5889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21" y="2571750"/>
            <a:ext cx="2325422" cy="18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1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8A4F463-B54D-E17D-C729-B6F735F2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EA0B2281-A408-8060-C24D-F172187AA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CC9AC-77DF-0D40-F983-9AB4DAF26E79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Physical Security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1733B-8C65-C0AB-C36E-C362254D7DCD}"/>
              </a:ext>
            </a:extLst>
          </p:cNvPr>
          <p:cNvSpPr txBox="1"/>
          <p:nvPr/>
        </p:nvSpPr>
        <p:spPr>
          <a:xfrm>
            <a:off x="864132" y="1384259"/>
            <a:ext cx="523984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Perimeter Security Controls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prevent unauthorized access to the facility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gates, fences, turnstiles, and mantraps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Badging</a:t>
            </a:r>
          </a:p>
          <a:p>
            <a:pPr>
              <a:spcAft>
                <a:spcPts val="600"/>
              </a:spcAft>
            </a:pPr>
            <a:r>
              <a:rPr lang="en-US" dirty="0"/>
              <a:t>   – The photo identification badge not only authenticates an individual but also continues to identify the individual while inside the facility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Keys and Combination Locks</a:t>
            </a:r>
          </a:p>
          <a:p>
            <a:pPr>
              <a:spcAft>
                <a:spcPts val="600"/>
              </a:spcAft>
            </a:pPr>
            <a:r>
              <a:rPr lang="en-US" dirty="0"/>
              <a:t>  – Keys and combination locks are the least complicated and least expensive devices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Security Dogs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Lighting </a:t>
            </a:r>
          </a:p>
        </p:txBody>
      </p:sp>
      <p:pic>
        <p:nvPicPr>
          <p:cNvPr id="6146" name="Picture 2" descr="A Basic Overview of Perimeter Security: Pedestrian Entrance Access Control  Hardware">
            <a:extLst>
              <a:ext uri="{FF2B5EF4-FFF2-40B4-BE49-F238E27FC236}">
                <a16:creationId xmlns:a16="http://schemas.microsoft.com/office/drawing/2014/main" id="{5F5A1FE5-E1C2-90AC-B23A-90CEC32F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83" y="1239255"/>
            <a:ext cx="2489585" cy="13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is Needed to Make Employee Photo ID Badges?">
            <a:extLst>
              <a:ext uri="{FF2B5EF4-FFF2-40B4-BE49-F238E27FC236}">
                <a16:creationId xmlns:a16="http://schemas.microsoft.com/office/drawing/2014/main" id="{057CF6D1-C1E4-1796-53B6-6231F25B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07" y="2777303"/>
            <a:ext cx="2555443" cy="17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3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About passwords</a:t>
            </a:r>
            <a:endParaRPr sz="2000" i="1" dirty="0"/>
          </a:p>
        </p:txBody>
      </p:sp>
      <p:sp>
        <p:nvSpPr>
          <p:cNvPr id="213" name="Google Shape;213;p39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4918800" cy="3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Benefits</a:t>
            </a:r>
            <a:endParaRPr sz="1800" dirty="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Don’t need physical object</a:t>
            </a:r>
            <a:endParaRPr sz="1600" dirty="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Hard to steal</a:t>
            </a:r>
            <a:endParaRPr sz="16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Easy to extort though...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Drawbacks</a:t>
            </a:r>
            <a:endParaRPr sz="1800" dirty="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Memorability vs </a:t>
            </a:r>
            <a:r>
              <a:rPr lang="en-US" sz="1600" dirty="0" err="1"/>
              <a:t>Guessability</a:t>
            </a:r>
            <a:endParaRPr sz="1600" dirty="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What if you forget?!?</a:t>
            </a:r>
            <a:endParaRPr sz="1600" dirty="0"/>
          </a:p>
          <a:p>
            <a:pPr marL="742950" lvl="1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Alternative access method?</a:t>
            </a:r>
            <a:endParaRPr sz="1400" dirty="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Passive (observation) attacks</a:t>
            </a:r>
            <a:endParaRPr sz="1600" dirty="0"/>
          </a:p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5124" y="1286451"/>
            <a:ext cx="2550787" cy="319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</a:t>
            </a:r>
            <a:endParaRPr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F965-9941-BB86-5380-CBA55C47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13" y="1131023"/>
            <a:ext cx="7886700" cy="3497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i="1" u="sng" dirty="0"/>
              <a:t>Physical Security  </a:t>
            </a:r>
            <a:r>
              <a:rPr lang="en-US" sz="1600" dirty="0"/>
              <a:t>- A set of security measures that we put in place to protect our people, equipment, and facilities.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Physical security is the protection of physical items, objects or areas from unauthorized access and misuse.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Physical security involves the protection of three main categories of assets: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Data</a:t>
            </a:r>
          </a:p>
          <a:p>
            <a:endParaRPr lang="en-US" sz="1600" dirty="0"/>
          </a:p>
        </p:txBody>
      </p:sp>
      <p:pic>
        <p:nvPicPr>
          <p:cNvPr id="1026" name="Picture 2" descr="Physical Security Isometric Flowchart 482931 Vector Art at Vecteezy">
            <a:extLst>
              <a:ext uri="{FF2B5EF4-FFF2-40B4-BE49-F238E27FC236}">
                <a16:creationId xmlns:a16="http://schemas.microsoft.com/office/drawing/2014/main" id="{7B4CF625-66A6-42BD-2B55-21B0493D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72" y="2728518"/>
            <a:ext cx="1833588" cy="18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8E200-6193-DC0F-FCF8-F96FD89478F8}"/>
              </a:ext>
            </a:extLst>
          </p:cNvPr>
          <p:cNvSpPr txBox="1"/>
          <p:nvPr/>
        </p:nvSpPr>
        <p:spPr>
          <a:xfrm>
            <a:off x="476349" y="3829249"/>
            <a:ext cx="51584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Physical security is often underemphasized by security experts when discussing strategies for protecting critical resources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Something You Know</a:t>
            </a:r>
            <a:endParaRPr sz="3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About passwords… </a:t>
            </a:r>
            <a:endParaRPr sz="2000" i="1" dirty="0"/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628650" y="1168567"/>
            <a:ext cx="7886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People pick bad passwords if they are allowed to</a:t>
            </a:r>
            <a:endParaRPr sz="1800"/>
          </a:p>
        </p:txBody>
      </p:sp>
      <p:pic>
        <p:nvPicPr>
          <p:cNvPr id="221" name="Google Shape;22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550" y="1544775"/>
            <a:ext cx="4774900" cy="2924001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Something You Know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Warning about “alternative access methods”</a:t>
            </a:r>
            <a:endParaRPr sz="2000" i="1"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But even strong passwords don’t work if easy alternative method...</a:t>
            </a:r>
            <a:endParaRPr sz="1800"/>
          </a:p>
        </p:txBody>
      </p:sp>
      <p:pic>
        <p:nvPicPr>
          <p:cNvPr id="228" name="Google Shape;22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375" y="1742699"/>
            <a:ext cx="4729250" cy="25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653693-47E1-B34D-A3E7-FB36E7CE223E}"/>
              </a:ext>
            </a:extLst>
          </p:cNvPr>
          <p:cNvSpPr/>
          <p:nvPr/>
        </p:nvSpPr>
        <p:spPr>
          <a:xfrm>
            <a:off x="2120563" y="2648607"/>
            <a:ext cx="4902873" cy="496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0B295A4-2211-6A15-45B4-AE24E679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47D2248E-70DE-A30A-9A02-80D1EE807C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848E-D694-E0F8-6B99-96051655D2A5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Technical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BB16D-DE1E-A556-7061-8F434F2F7954}"/>
              </a:ext>
            </a:extLst>
          </p:cNvPr>
          <p:cNvSpPr txBox="1"/>
          <p:nvPr/>
        </p:nvSpPr>
        <p:spPr>
          <a:xfrm>
            <a:off x="864132" y="1384259"/>
            <a:ext cx="52398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more prominent technical controls include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Smart/Dumb cards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Audit trails/access logs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Intrusion detection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Biometric access controls</a:t>
            </a:r>
          </a:p>
        </p:txBody>
      </p:sp>
      <p:pic>
        <p:nvPicPr>
          <p:cNvPr id="7170" name="Picture 2" descr="A Guide to Key Card Entry Systems for 2025">
            <a:extLst>
              <a:ext uri="{FF2B5EF4-FFF2-40B4-BE49-F238E27FC236}">
                <a16:creationId xmlns:a16="http://schemas.microsoft.com/office/drawing/2014/main" id="{A951DA4B-2289-4737-BD0A-D5E7950B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32" y="1239255"/>
            <a:ext cx="2056012" cy="13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47078-5E93-622B-8244-241A4FB27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193" y="3033732"/>
            <a:ext cx="2249695" cy="1338887"/>
          </a:xfrm>
          <a:prstGeom prst="rect">
            <a:avLst/>
          </a:prstGeom>
        </p:spPr>
      </p:pic>
      <p:pic>
        <p:nvPicPr>
          <p:cNvPr id="7178" name="Picture 10" descr="Door Eye Stock Illustrations – 6,593 Door Eye Stock Illustrations, Vectors  &amp; Clipart - Dreamstime">
            <a:extLst>
              <a:ext uri="{FF2B5EF4-FFF2-40B4-BE49-F238E27FC236}">
                <a16:creationId xmlns:a16="http://schemas.microsoft.com/office/drawing/2014/main" id="{247773E1-9253-6891-E845-DD9BDDCC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03" y="3033732"/>
            <a:ext cx="2451051" cy="13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What are Fingerprint Door Locks? How Do They Work? - Lock Connection®, LLC">
            <a:extLst>
              <a:ext uri="{FF2B5EF4-FFF2-40B4-BE49-F238E27FC236}">
                <a16:creationId xmlns:a16="http://schemas.microsoft.com/office/drawing/2014/main" id="{5EC26C31-6ADF-F265-C247-19616AAE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7" y="3072032"/>
            <a:ext cx="2008332" cy="13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2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A3409AD-6561-956B-1537-F7415C3E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ED723AF8-61E5-0D08-B065-84539F3EF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0C2F7-C338-E774-B7AC-ED0C6B515CC0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Environmental/Life-Safety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1F2D3-1EC7-3DCD-2AED-F25A4B015FEC}"/>
              </a:ext>
            </a:extLst>
          </p:cNvPr>
          <p:cNvSpPr txBox="1"/>
          <p:nvPr/>
        </p:nvSpPr>
        <p:spPr>
          <a:xfrm>
            <a:off x="864132" y="1384259"/>
            <a:ext cx="39735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three most critical areas are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Power (electrical, diesel)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Fire detection and suppression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- Fire types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- Fire detectors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- Fire-extinguishing systems</a:t>
            </a:r>
          </a:p>
          <a:p>
            <a:pPr>
              <a:spcAft>
                <a:spcPts val="600"/>
              </a:spcAft>
            </a:pPr>
            <a:r>
              <a:rPr lang="en-US" dirty="0"/>
              <a:t>      – Heating, ventilation, and air conditioning</a:t>
            </a:r>
          </a:p>
        </p:txBody>
      </p:sp>
      <p:pic>
        <p:nvPicPr>
          <p:cNvPr id="8194" name="Picture 2" descr="Fire Detection and Alarm Systems: A Brief Guide -- Occupational Health &amp;  Safety">
            <a:extLst>
              <a:ext uri="{FF2B5EF4-FFF2-40B4-BE49-F238E27FC236}">
                <a16:creationId xmlns:a16="http://schemas.microsoft.com/office/drawing/2014/main" id="{3909F2AF-A54E-87B9-59B4-2E35608E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17" y="1286436"/>
            <a:ext cx="2334045" cy="11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aluable Benefits Of Server Room Air Conditioners">
            <a:extLst>
              <a:ext uri="{FF2B5EF4-FFF2-40B4-BE49-F238E27FC236}">
                <a16:creationId xmlns:a16="http://schemas.microsoft.com/office/drawing/2014/main" id="{90859D52-C246-869F-95DB-93D09309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14" y="3439451"/>
            <a:ext cx="228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58AF7-F3E0-04C3-579C-333D2292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70" y="2654447"/>
            <a:ext cx="3973571" cy="19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00722CA-F2F0-9D8D-219B-F709406F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FBE975C8-9817-13BA-3314-1C129658E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EF18-F1B8-DB3E-E056-712FD693CA42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C719E-C8B4-311D-17C2-89449745876A}"/>
              </a:ext>
            </a:extLst>
          </p:cNvPr>
          <p:cNvSpPr txBox="1"/>
          <p:nvPr/>
        </p:nvSpPr>
        <p:spPr>
          <a:xfrm>
            <a:off x="926369" y="1483333"/>
            <a:ext cx="7188334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During an emergency, you should prioritize evacuating people from the facility, not saving the equipment. </a:t>
            </a:r>
          </a:p>
        </p:txBody>
      </p:sp>
      <p:pic>
        <p:nvPicPr>
          <p:cNvPr id="7" name="Google Shape;275;p47">
            <a:extLst>
              <a:ext uri="{FF2B5EF4-FFF2-40B4-BE49-F238E27FC236}">
                <a16:creationId xmlns:a16="http://schemas.microsoft.com/office/drawing/2014/main" id="{06A47A15-4834-A3B4-F046-61E117E9C3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648" y="2246897"/>
            <a:ext cx="3683775" cy="22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4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C514F32-924B-0A03-688A-9DF02E0E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3A0136E5-2580-4852-83C8-09A854C1E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8D803-D8F4-484D-BAD3-7038B222B729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C141C-1329-0751-20CB-3704F8E80488}"/>
              </a:ext>
            </a:extLst>
          </p:cNvPr>
          <p:cNvSpPr txBox="1"/>
          <p:nvPr/>
        </p:nvSpPr>
        <p:spPr>
          <a:xfrm>
            <a:off x="854556" y="1518918"/>
            <a:ext cx="7456429" cy="2566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We need to keep the physical storage media safe against attackers, unfavorable environmental conditions, and other threats.</a:t>
            </a: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Physical concerns for data: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Magnetic media - strong magnetic fields can harm hard drives, tapes, floppy disks.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Optical media, CDs and DVDs, is fragile.</a:t>
            </a:r>
          </a:p>
          <a:p>
            <a:pPr marL="898398" lvl="4" indent="-40386" algn="l" rtl="0">
              <a:lnSpc>
                <a:spcPct val="104999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Accessibility of Data </a:t>
            </a:r>
            <a:r>
              <a:rPr lang="en-US" dirty="0"/>
              <a:t>- Preserve sensitive data by maintaining copies in physically separated locations.</a:t>
            </a:r>
          </a:p>
        </p:txBody>
      </p:sp>
    </p:spTree>
    <p:extLst>
      <p:ext uri="{BB962C8B-B14F-4D97-AF65-F5344CB8AC3E}">
        <p14:creationId xmlns:p14="http://schemas.microsoft.com/office/powerpoint/2010/main" val="391088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F744D26-433F-58C9-143E-FA6722DA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9FA1022F-0E60-D52B-ED42-F10103C1B8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58D30-228E-37D8-88B7-3498E5DCC376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Data – Data Backup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0C9C4-AA88-BD88-C87A-255A707CF08F}"/>
              </a:ext>
            </a:extLst>
          </p:cNvPr>
          <p:cNvSpPr txBox="1"/>
          <p:nvPr/>
        </p:nvSpPr>
        <p:spPr>
          <a:xfrm>
            <a:off x="854556" y="1518918"/>
            <a:ext cx="7456429" cy="70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900"/>
              </a:spcBef>
              <a:buSzPts val="1800"/>
            </a:pPr>
            <a:r>
              <a:rPr lang="en-US" dirty="0"/>
              <a:t>Backup is a duplicate copy of key information such physical (paper) and computer records.</a:t>
            </a:r>
          </a:p>
          <a:p>
            <a:pPr lvl="0">
              <a:lnSpc>
                <a:spcPct val="120000"/>
              </a:lnSpc>
              <a:spcBef>
                <a:spcPts val="900"/>
              </a:spcBef>
              <a:buSzPts val="1800"/>
            </a:pPr>
            <a:r>
              <a:rPr lang="en-US" dirty="0"/>
              <a:t>A good set of back procedures is necessary to ensure that data is protected.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B0A11-41C2-CB62-4BB9-2CAD50638D1E}"/>
              </a:ext>
            </a:extLst>
          </p:cNvPr>
          <p:cNvSpPr txBox="1"/>
          <p:nvPr/>
        </p:nvSpPr>
        <p:spPr>
          <a:xfrm>
            <a:off x="854556" y="2219944"/>
            <a:ext cx="7331957" cy="2354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/>
              <a:t>You should consider following factors in creating a backup plan: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Schedule of Backup</a:t>
            </a:r>
          </a:p>
          <a:p>
            <a:pPr>
              <a:spcAft>
                <a:spcPts val="600"/>
              </a:spcAft>
            </a:pPr>
            <a:r>
              <a:rPr lang="en-US" dirty="0"/>
              <a:t>      Backing up data should be done at a convenient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Location of Backup Storage </a:t>
            </a:r>
          </a:p>
          <a:p>
            <a:pPr>
              <a:spcAft>
                <a:spcPts val="600"/>
              </a:spcAft>
            </a:pPr>
            <a:r>
              <a:rPr lang="en-US" b="1" dirty="0"/>
              <a:t>      </a:t>
            </a:r>
            <a:r>
              <a:rPr lang="en-US" dirty="0"/>
              <a:t>Highly recommended that data backup is stored remotely in case of a natural disaster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Backup Contents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Frequency of Backups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Backup media</a:t>
            </a:r>
          </a:p>
        </p:txBody>
      </p:sp>
    </p:spTree>
    <p:extLst>
      <p:ext uri="{BB962C8B-B14F-4D97-AF65-F5344CB8AC3E}">
        <p14:creationId xmlns:p14="http://schemas.microsoft.com/office/powerpoint/2010/main" val="327784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D149330E-E992-51E9-891A-B7A032BC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BA26E670-587F-ABAE-ED73-F675C0910D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C963E-4F7C-8344-8D2F-796E7865B4A4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Data – Data Backup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63FBF-F088-BC1C-0B5D-D24C0953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6" y="1608484"/>
            <a:ext cx="3659567" cy="29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256E29E-90A0-FB04-C0D5-82A479EDF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0313FE3-E5E9-3039-4CD4-554B9A499A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11580-284F-F0E9-C211-120ACB3079D1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Data – Data Backup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F16DA-ABE0-9FD4-AECF-5E966B840364}"/>
              </a:ext>
            </a:extLst>
          </p:cNvPr>
          <p:cNvSpPr txBox="1"/>
          <p:nvPr/>
        </p:nvSpPr>
        <p:spPr>
          <a:xfrm>
            <a:off x="906021" y="1779500"/>
            <a:ext cx="7331957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/>
              <a:t>Types of Backup: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Full Backup</a:t>
            </a:r>
          </a:p>
          <a:p>
            <a:pPr>
              <a:spcAft>
                <a:spcPts val="600"/>
              </a:spcAft>
            </a:pPr>
            <a:r>
              <a:rPr lang="en-US" dirty="0"/>
              <a:t>      Back up all data from the hard disk or a directory or folder of the hard drive.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Incremental Backup</a:t>
            </a:r>
          </a:p>
          <a:p>
            <a:pPr>
              <a:spcAft>
                <a:spcPts val="600"/>
              </a:spcAft>
            </a:pPr>
            <a:r>
              <a:rPr lang="en-US" b="1" dirty="0"/>
              <a:t>      </a:t>
            </a:r>
            <a:r>
              <a:rPr lang="en-US" dirty="0"/>
              <a:t>Only backs up data that changed since the last backup.</a:t>
            </a:r>
          </a:p>
          <a:p>
            <a:pPr>
              <a:spcAft>
                <a:spcPts val="600"/>
              </a:spcAft>
            </a:pP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Restore: Full backup + every incremental backup since then.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Differential Backup</a:t>
            </a:r>
          </a:p>
          <a:p>
            <a:pPr>
              <a:spcAft>
                <a:spcPts val="600"/>
              </a:spcAft>
            </a:pPr>
            <a:r>
              <a:rPr lang="en-US" dirty="0"/>
              <a:t>      Backs up all changes since the last full backup.</a:t>
            </a:r>
          </a:p>
          <a:p>
            <a:pPr>
              <a:spcAft>
                <a:spcPts val="600"/>
              </a:spcAft>
            </a:pP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Restore: Full backup + latest differential backup.</a:t>
            </a:r>
          </a:p>
        </p:txBody>
      </p:sp>
    </p:spTree>
    <p:extLst>
      <p:ext uri="{BB962C8B-B14F-4D97-AF65-F5344CB8AC3E}">
        <p14:creationId xmlns:p14="http://schemas.microsoft.com/office/powerpoint/2010/main" val="2208842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D81F6EA-69B7-23FD-D42B-454AC13C3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644CCD21-34C3-0393-1537-F7F466389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Protecting Physical Security </a:t>
            </a:r>
            <a:endParaRPr lang="en-US" sz="3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84E9D-99A9-385B-ACAA-CEA9BCB6352D}"/>
              </a:ext>
            </a:extLst>
          </p:cNvPr>
          <p:cNvSpPr txBox="1"/>
          <p:nvPr/>
        </p:nvSpPr>
        <p:spPr>
          <a:xfrm>
            <a:off x="677422" y="1132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Protecting Equipment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2F9E3-A914-5E2F-1001-1E479FA8D033}"/>
              </a:ext>
            </a:extLst>
          </p:cNvPr>
          <p:cNvSpPr txBox="1"/>
          <p:nvPr/>
        </p:nvSpPr>
        <p:spPr>
          <a:xfrm>
            <a:off x="854556" y="1518918"/>
            <a:ext cx="7456429" cy="2944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Protect your equipment and the facilities that house it.</a:t>
            </a: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Physical concerns for equipment: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Extreme temperatures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Liquids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Living organisms (chew on wiring...)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Movement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Energy anomalies (loss of power, electrical surge...)</a:t>
            </a:r>
          </a:p>
          <a:p>
            <a:pPr marL="285750" lvl="0" indent="-2857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Smoke and fire (may introduce extreme temperatures)</a:t>
            </a:r>
          </a:p>
        </p:txBody>
      </p:sp>
    </p:spTree>
    <p:extLst>
      <p:ext uri="{BB962C8B-B14F-4D97-AF65-F5344CB8AC3E}">
        <p14:creationId xmlns:p14="http://schemas.microsoft.com/office/powerpoint/2010/main" val="154912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364BCCD4-4518-E482-AE83-278328EBD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D7F4E77B-B0FB-208B-33B1-1B27B499AD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Threats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BE631-3245-0BCA-F092-305F27C6C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13" y="1131023"/>
            <a:ext cx="7886700" cy="3497100"/>
          </a:xfrm>
        </p:spPr>
        <p:txBody>
          <a:bodyPr/>
          <a:lstStyle/>
          <a:p>
            <a:r>
              <a:rPr lang="en-US" sz="1600" dirty="0"/>
              <a:t>Weather: Tornadoes, hurricanes, floods, fire, snow, ice, heat, cold, humidity, and so forth </a:t>
            </a:r>
          </a:p>
          <a:p>
            <a:r>
              <a:rPr lang="en-US" sz="1600" dirty="0"/>
              <a:t>Fire/chemical: Explosions, toxic waste/gases, smoke, and fire </a:t>
            </a:r>
          </a:p>
          <a:p>
            <a:r>
              <a:rPr lang="en-US" sz="1600" dirty="0"/>
              <a:t>Earth movement: Earthquakes, and mudslides </a:t>
            </a:r>
          </a:p>
          <a:p>
            <a:r>
              <a:rPr lang="en-US" sz="1600" dirty="0"/>
              <a:t>Structural failure: Building collapse because of snow/ice or moving objects (cars, trucks, airplanes, and so forth) </a:t>
            </a:r>
          </a:p>
          <a:p>
            <a:r>
              <a:rPr lang="en-US" sz="1600" dirty="0"/>
              <a:t>Energy: Loss of power, radiation, magnetic wave interference, and so forth</a:t>
            </a:r>
          </a:p>
          <a:p>
            <a:r>
              <a:rPr lang="en-US" sz="1600" dirty="0"/>
              <a:t>Biological: Virus, bacteria, infestations of animals or insects. </a:t>
            </a:r>
          </a:p>
          <a:p>
            <a:r>
              <a:rPr lang="en-US" sz="1600" dirty="0"/>
              <a:t>Human: Strikes, sabotage, terrorism, and war</a:t>
            </a:r>
          </a:p>
        </p:txBody>
      </p:sp>
    </p:spTree>
    <p:extLst>
      <p:ext uri="{BB962C8B-B14F-4D97-AF65-F5344CB8AC3E}">
        <p14:creationId xmlns:p14="http://schemas.microsoft.com/office/powerpoint/2010/main" val="33793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7A8614AC-D38D-3AE4-24AF-56F5CC3E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9ED11DF-18D8-8565-27A3-9C8D6C54E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Threats</a:t>
            </a:r>
          </a:p>
        </p:txBody>
      </p:sp>
      <p:pic>
        <p:nvPicPr>
          <p:cNvPr id="2050" name="Picture 2" descr="OVHcloud fire: Strasbourg data centre completely destroyed after inferno.">
            <a:extLst>
              <a:ext uri="{FF2B5EF4-FFF2-40B4-BE49-F238E27FC236}">
                <a16:creationId xmlns:a16="http://schemas.microsoft.com/office/drawing/2014/main" id="{CB2F6459-2A01-7CD9-ACA4-03BE51F1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89429"/>
            <a:ext cx="3329223" cy="17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2E648-93EC-6B5D-7BC8-A360D1A06914}"/>
              </a:ext>
            </a:extLst>
          </p:cNvPr>
          <p:cNvSpPr txBox="1"/>
          <p:nvPr/>
        </p:nvSpPr>
        <p:spPr>
          <a:xfrm>
            <a:off x="189104" y="346073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In 2021, an OVH Cloud data center in France burned down, </a:t>
            </a:r>
            <a:r>
              <a:rPr lang="en-US" sz="1200" b="1" dirty="0"/>
              <a:t>many customer websites and data were permanently lost</a:t>
            </a:r>
            <a:r>
              <a:rPr lang="en-US" sz="1200" dirty="0"/>
              <a:t>.</a:t>
            </a:r>
          </a:p>
        </p:txBody>
      </p:sp>
      <p:pic>
        <p:nvPicPr>
          <p:cNvPr id="2052" name="Picture 4" descr="Can Your Data Center Survive an Earthquake? How to Know Your Risk">
            <a:extLst>
              <a:ext uri="{FF2B5EF4-FFF2-40B4-BE49-F238E27FC236}">
                <a16:creationId xmlns:a16="http://schemas.microsoft.com/office/drawing/2014/main" id="{EECDC85A-F58A-0039-15E1-FD30FEDB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31" y="1589429"/>
            <a:ext cx="2300364" cy="17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249397-ED09-42DB-3C0B-6EB659EBED1A}"/>
              </a:ext>
            </a:extLst>
          </p:cNvPr>
          <p:cNvSpPr txBox="1"/>
          <p:nvPr/>
        </p:nvSpPr>
        <p:spPr>
          <a:xfrm>
            <a:off x="4572000" y="345535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2011 Japan earthquake damaged many enterprise data centers, </a:t>
            </a:r>
            <a:r>
              <a:rPr lang="en-US" sz="1200" b="1" dirty="0"/>
              <a:t>companies lost entire server floors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00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912F5743-3F85-6B7E-EFA2-7A9916A0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497C410B-7250-5898-F177-0426059483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Threats</a:t>
            </a:r>
          </a:p>
        </p:txBody>
      </p:sp>
      <p:pic>
        <p:nvPicPr>
          <p:cNvPr id="3074" name="Picture 2" descr="Today in history: The Chi Chi Earthquake of Taiwan - ICC">
            <a:extLst>
              <a:ext uri="{FF2B5EF4-FFF2-40B4-BE49-F238E27FC236}">
                <a16:creationId xmlns:a16="http://schemas.microsoft.com/office/drawing/2014/main" id="{1FA9440C-B977-A08E-1E91-B5109DDE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1" y="1653335"/>
            <a:ext cx="3456528" cy="22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836CB-32A9-2C3C-1CBD-75DB70492B6E}"/>
              </a:ext>
            </a:extLst>
          </p:cNvPr>
          <p:cNvSpPr txBox="1"/>
          <p:nvPr/>
        </p:nvSpPr>
        <p:spPr>
          <a:xfrm>
            <a:off x="4311086" y="1991063"/>
            <a:ext cx="428236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Taiwan bank had storage racks collapse during an earthquake (1999 Jiji earthquake).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Backup tapes were physically broken and scattered outside the secure vault.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tapes were later found by civilians — </a:t>
            </a:r>
            <a:r>
              <a:rPr lang="en-US" b="1" dirty="0"/>
              <a:t>exposing customer transaction records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32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B05CA0F2-D518-D58B-292C-548D4C2F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4FF324A-ECA2-17E8-5E19-ABD08D903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Physical Security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D225F-2785-D8A2-16BF-3E49FDBF35F2}"/>
              </a:ext>
            </a:extLst>
          </p:cNvPr>
          <p:cNvGrpSpPr/>
          <p:nvPr/>
        </p:nvGrpSpPr>
        <p:grpSpPr>
          <a:xfrm>
            <a:off x="417510" y="2806291"/>
            <a:ext cx="3006880" cy="1737784"/>
            <a:chOff x="355273" y="2811079"/>
            <a:chExt cx="3006880" cy="1737784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34286E4-25F0-BFD7-D427-799D0B1CE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73" y="2811079"/>
              <a:ext cx="3006880" cy="166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ree Vectors | Bad guy face icon">
              <a:extLst>
                <a:ext uri="{FF2B5EF4-FFF2-40B4-BE49-F238E27FC236}">
                  <a16:creationId xmlns:a16="http://schemas.microsoft.com/office/drawing/2014/main" id="{E9D9CCA8-284E-8812-F465-727BC6CFF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97" y="2838872"/>
              <a:ext cx="618232" cy="53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Free Vectors | Bad guy face icon">
              <a:extLst>
                <a:ext uri="{FF2B5EF4-FFF2-40B4-BE49-F238E27FC236}">
                  <a16:creationId xmlns:a16="http://schemas.microsoft.com/office/drawing/2014/main" id="{2BC62693-EE5F-5CD7-7077-0D90CEC4F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87" y="4016714"/>
              <a:ext cx="618232" cy="53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How to Maximize Gift Cards — How To Sell Gift Cards">
            <a:extLst>
              <a:ext uri="{FF2B5EF4-FFF2-40B4-BE49-F238E27FC236}">
                <a16:creationId xmlns:a16="http://schemas.microsoft.com/office/drawing/2014/main" id="{08ECD6AB-4523-C57C-511C-3BA094ED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5" y="1159412"/>
            <a:ext cx="1999730" cy="14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DE2C1-3AFF-BA4E-26B4-22FC77CE43D2}"/>
              </a:ext>
            </a:extLst>
          </p:cNvPr>
          <p:cNvSpPr txBox="1"/>
          <p:nvPr/>
        </p:nvSpPr>
        <p:spPr>
          <a:xfrm>
            <a:off x="3727514" y="1478626"/>
            <a:ext cx="4572000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Gift Card Tampering &amp; Draining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criminals carefully open the packaging and record the card number + PIN;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reseal the package, so it looks brand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legitimate customer buys the card and load money onto the card;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Criminals immediately drain the funds;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9FDEB-95DC-1182-4F92-FC321F9ED0BB}"/>
              </a:ext>
            </a:extLst>
          </p:cNvPr>
          <p:cNvSpPr txBox="1"/>
          <p:nvPr/>
        </p:nvSpPr>
        <p:spPr>
          <a:xfrm>
            <a:off x="3727514" y="3641271"/>
            <a:ext cx="44254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Never attempt anything like this in real life! Gift card fraud can be a felony!</a:t>
            </a:r>
          </a:p>
        </p:txBody>
      </p:sp>
    </p:spTree>
    <p:extLst>
      <p:ext uri="{BB962C8B-B14F-4D97-AF65-F5344CB8AC3E}">
        <p14:creationId xmlns:p14="http://schemas.microsoft.com/office/powerpoint/2010/main" val="160784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804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Physical Security for Storage Devices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Efficient space management can leave security vulnerabilities...</a:t>
            </a:r>
            <a:endParaRPr sz="2000" i="1"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Physical access gives raw access to disk sectors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</a:rPr>
              <a:t>Unless: Self-Encrypting Drives (SEDs)   </a:t>
            </a:r>
            <a:r>
              <a:rPr lang="en-US" sz="1400" dirty="0">
                <a:solidFill>
                  <a:schemeClr val="dk2"/>
                </a:solidFill>
              </a:rPr>
              <a:t>(or other disk encryption)</a:t>
            </a:r>
            <a:endParaRPr sz="1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Disk sector issues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Deleting a file doesn’t erase data!  Just re-sets pointers.</a:t>
            </a:r>
            <a:endParaRPr sz="1700" dirty="0">
              <a:solidFill>
                <a:schemeClr val="dk2"/>
              </a:solidFill>
            </a:endParaRPr>
          </a:p>
          <a:p>
            <a:pPr marL="1143000" marR="0" lvl="2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Good O.S. will not let old data be seen – normally!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196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US" sz="1300" dirty="0">
                <a:solidFill>
                  <a:schemeClr val="dk2"/>
                </a:solidFill>
              </a:rPr>
              <a:t>Bypass O.S. protections with physical access / Live CD</a:t>
            </a:r>
            <a:endParaRPr sz="1300" dirty="0">
              <a:solidFill>
                <a:schemeClr val="dk2"/>
              </a:solidFill>
            </a:endParaRPr>
          </a:p>
          <a:p>
            <a:pPr marL="1143000" marR="0" lvl="2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Norton made a lot of money with “undelete” utilities!</a:t>
            </a:r>
            <a:endParaRPr sz="1500" dirty="0">
              <a:solidFill>
                <a:schemeClr val="dk2"/>
              </a:solidFill>
            </a:endParaRPr>
          </a:p>
          <a:p>
            <a:pPr marL="1143000" marR="0" lvl="2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Forensics software good at recovering traces of old data</a:t>
            </a:r>
            <a:endParaRPr sz="1500" dirty="0">
              <a:solidFill>
                <a:schemeClr val="dk2"/>
              </a:solidFill>
            </a:endParaRPr>
          </a:p>
          <a:p>
            <a:pPr marL="1143000" marR="0" lvl="2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Windows with “recycle bin” even worse!</a:t>
            </a:r>
            <a:endParaRPr sz="15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“Slack space” issues:  Even if sector reused, may contain old data past the end of the file</a:t>
            </a:r>
            <a:endParaRPr sz="17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100" dirty="0">
              <a:solidFill>
                <a:schemeClr val="dk2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happens when you delete a file?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(and really delete - not just move to trash can!)</a:t>
            </a:r>
            <a:endParaRPr sz="2000" i="1"/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628650" y="1144667"/>
            <a:ext cx="78867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Typical filesystem - Uh Oh!  Better delete extortion.doc!</a:t>
            </a:r>
            <a:endParaRPr sz="1800"/>
          </a:p>
        </p:txBody>
      </p:sp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226" y="1627632"/>
            <a:ext cx="5431536" cy="288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>
            <a:spLocks noGrp="1"/>
          </p:cNvSpPr>
          <p:nvPr>
            <p:ph type="body" idx="1"/>
          </p:nvPr>
        </p:nvSpPr>
        <p:spPr>
          <a:xfrm>
            <a:off x="628650" y="1147100"/>
            <a:ext cx="7886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What really happened?  Removed name and shifted data blocks to the free list.</a:t>
            </a:r>
            <a:endParaRPr sz="1700"/>
          </a:p>
        </p:txBody>
      </p:sp>
      <p:pic>
        <p:nvPicPr>
          <p:cNvPr id="274" name="Google Shape;27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5013" y="1627344"/>
            <a:ext cx="5433978" cy="288950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happens when you delete a file?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(and really delete - not just move to trash can!)</a:t>
            </a:r>
            <a:endParaRPr sz="20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CG Cover-Projection Slides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1531</Words>
  <Application>Microsoft Office PowerPoint</Application>
  <PresentationFormat>On-screen Show (16:9)</PresentationFormat>
  <Paragraphs>203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Georgia</vt:lpstr>
      <vt:lpstr>Wingdings</vt:lpstr>
      <vt:lpstr>UNCG Navy Background</vt:lpstr>
      <vt:lpstr>UNCG - CSC 581</vt:lpstr>
      <vt:lpstr>UNCG Cover-Projection Slides</vt:lpstr>
      <vt:lpstr>Physical Security </vt:lpstr>
      <vt:lpstr>Physical Security</vt:lpstr>
      <vt:lpstr>Physical Security Threats</vt:lpstr>
      <vt:lpstr>Physical Security Threats</vt:lpstr>
      <vt:lpstr>Physical Security Threats</vt:lpstr>
      <vt:lpstr>Physical Security Threats</vt:lpstr>
      <vt:lpstr>Physical Security for Storage Devices Efficient space management can leave security vulnerabilities...</vt:lpstr>
      <vt:lpstr>What happens when you delete a file? (and really delete - not just move to trash can!)</vt:lpstr>
      <vt:lpstr>What happens when you delete a file? (and really delete - not just move to trash can!)</vt:lpstr>
      <vt:lpstr>More on Physical Storage Media</vt:lpstr>
      <vt:lpstr>Physical Security Controls</vt:lpstr>
      <vt:lpstr>Physical Security Controls</vt:lpstr>
      <vt:lpstr>Physical Security Controls</vt:lpstr>
      <vt:lpstr>Physical Security Controls</vt:lpstr>
      <vt:lpstr>Physical Security Controls</vt:lpstr>
      <vt:lpstr>Physical Security Controls</vt:lpstr>
      <vt:lpstr>Physical Security Controls</vt:lpstr>
      <vt:lpstr>Physical Security Controls</vt:lpstr>
      <vt:lpstr>About passwords</vt:lpstr>
      <vt:lpstr>Something You Know About passwords… </vt:lpstr>
      <vt:lpstr>Something You Know Warning about “alternative access methods”</vt:lpstr>
      <vt:lpstr>Physical Security Controls</vt:lpstr>
      <vt:lpstr>Physical Security Controls</vt:lpstr>
      <vt:lpstr>Protecting Physical Security </vt:lpstr>
      <vt:lpstr>Protecting Physical Security </vt:lpstr>
      <vt:lpstr>Protecting Physical Security </vt:lpstr>
      <vt:lpstr>Protecting Physical Security </vt:lpstr>
      <vt:lpstr>Protecting Physical Security </vt:lpstr>
      <vt:lpstr>Protecting Physical Security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2026-03-18T00:17:13Z</dcterms:modified>
</cp:coreProperties>
</file>