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7" r:id="rId3"/>
  </p:sldMasterIdLst>
  <p:notesMasterIdLst>
    <p:notesMasterId r:id="rId29"/>
  </p:notesMasterIdLst>
  <p:sldIdLst>
    <p:sldId id="256" r:id="rId4"/>
    <p:sldId id="296" r:id="rId5"/>
    <p:sldId id="299" r:id="rId6"/>
    <p:sldId id="300" r:id="rId7"/>
    <p:sldId id="301" r:id="rId8"/>
    <p:sldId id="302" r:id="rId9"/>
    <p:sldId id="305" r:id="rId10"/>
    <p:sldId id="303" r:id="rId11"/>
    <p:sldId id="304" r:id="rId12"/>
    <p:sldId id="282" r:id="rId13"/>
    <p:sldId id="259" r:id="rId14"/>
    <p:sldId id="260" r:id="rId15"/>
    <p:sldId id="261" r:id="rId16"/>
    <p:sldId id="262" r:id="rId17"/>
    <p:sldId id="263" r:id="rId18"/>
    <p:sldId id="264" r:id="rId19"/>
    <p:sldId id="265" r:id="rId20"/>
    <p:sldId id="267" r:id="rId21"/>
    <p:sldId id="268" r:id="rId22"/>
    <p:sldId id="269" r:id="rId23"/>
    <p:sldId id="270" r:id="rId24"/>
    <p:sldId id="306" r:id="rId25"/>
    <p:sldId id="275" r:id="rId26"/>
    <p:sldId id="307" r:id="rId27"/>
    <p:sldId id="27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3">
          <p15:clr>
            <a:srgbClr val="9AA0A6"/>
          </p15:clr>
        </p15:guide>
        <p15:guide id="4" orient="horz" pos="462">
          <p15:clr>
            <a:srgbClr val="9AA0A6"/>
          </p15:clr>
        </p15:guide>
        <p15:guide id="5" orient="horz" pos="4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09349-47B8-46ED-B360-02E3B32F90E7}" v="68" dt="2026-02-22T16:48:08.60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71" autoAdjust="0"/>
  </p:normalViewPr>
  <p:slideViewPr>
    <p:cSldViewPr snapToGrid="0">
      <p:cViewPr varScale="1">
        <p:scale>
          <a:sx n="115" d="100"/>
          <a:sy n="115" d="100"/>
        </p:scale>
        <p:origin x="1494" y="84"/>
      </p:cViewPr>
      <p:guideLst>
        <p:guide orient="horz" pos="1620"/>
        <p:guide pos="2880"/>
        <p:guide orient="horz" pos="33"/>
        <p:guide orient="horz" pos="462"/>
        <p:guide orient="horz"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A7979662-3E83-4EB7-A46D-0908EC9466F1}"/>
    <pc:docChg chg="undo custSel addSld delSld modSld">
      <pc:chgData name="xiaochen li" userId="50b582a8adf77086" providerId="LiveId" clId="{A7979662-3E83-4EB7-A46D-0908EC9466F1}" dt="2025-11-21T19:42:33.132" v="3259" actId="20577"/>
      <pc:docMkLst>
        <pc:docMk/>
      </pc:docMkLst>
      <pc:sldChg chg="modSp mod">
        <pc:chgData name="xiaochen li" userId="50b582a8adf77086" providerId="LiveId" clId="{A7979662-3E83-4EB7-A46D-0908EC9466F1}" dt="2025-11-21T19:42:33.132" v="3259" actId="20577"/>
        <pc:sldMkLst>
          <pc:docMk/>
          <pc:sldMk cId="0" sldId="256"/>
        </pc:sldMkLst>
      </pc:sldChg>
      <pc:sldChg chg="addSp delSp modSp mod">
        <pc:chgData name="xiaochen li" userId="50b582a8adf77086" providerId="LiveId" clId="{A7979662-3E83-4EB7-A46D-0908EC9466F1}" dt="2025-11-20T15:31:39.893" v="266" actId="113"/>
        <pc:sldMkLst>
          <pc:docMk/>
          <pc:sldMk cId="0" sldId="258"/>
        </pc:sldMkLst>
      </pc:sldChg>
      <pc:sldChg chg="del">
        <pc:chgData name="xiaochen li" userId="50b582a8adf77086" providerId="LiveId" clId="{A7979662-3E83-4EB7-A46D-0908EC9466F1}" dt="2025-11-20T19:44:50.390" v="1945" actId="47"/>
        <pc:sldMkLst>
          <pc:docMk/>
          <pc:sldMk cId="0" sldId="266"/>
        </pc:sldMkLst>
      </pc:sldChg>
      <pc:sldChg chg="del">
        <pc:chgData name="xiaochen li" userId="50b582a8adf77086" providerId="LiveId" clId="{A7979662-3E83-4EB7-A46D-0908EC9466F1}" dt="2025-11-20T19:47:46.324" v="1946" actId="47"/>
        <pc:sldMkLst>
          <pc:docMk/>
          <pc:sldMk cId="0" sldId="271"/>
        </pc:sldMkLst>
      </pc:sldChg>
      <pc:sldChg chg="delSp modSp add del mod delAnim">
        <pc:chgData name="xiaochen li" userId="50b582a8adf77086" providerId="LiveId" clId="{A7979662-3E83-4EB7-A46D-0908EC9466F1}" dt="2025-11-21T19:30:48.092" v="3023" actId="478"/>
        <pc:sldMkLst>
          <pc:docMk/>
          <pc:sldMk cId="0" sldId="272"/>
        </pc:sldMkLst>
      </pc:sldChg>
      <pc:sldChg chg="del">
        <pc:chgData name="xiaochen li" userId="50b582a8adf77086" providerId="LiveId" clId="{A7979662-3E83-4EB7-A46D-0908EC9466F1}" dt="2025-11-20T19:47:46.324" v="1946" actId="47"/>
        <pc:sldMkLst>
          <pc:docMk/>
          <pc:sldMk cId="0" sldId="273"/>
        </pc:sldMkLst>
      </pc:sldChg>
      <pc:sldChg chg="del">
        <pc:chgData name="xiaochen li" userId="50b582a8adf77086" providerId="LiveId" clId="{A7979662-3E83-4EB7-A46D-0908EC9466F1}" dt="2025-11-20T19:47:46.324" v="1946" actId="47"/>
        <pc:sldMkLst>
          <pc:docMk/>
          <pc:sldMk cId="0" sldId="274"/>
        </pc:sldMkLst>
      </pc:sldChg>
      <pc:sldChg chg="add del">
        <pc:chgData name="xiaochen li" userId="50b582a8adf77086" providerId="LiveId" clId="{A7979662-3E83-4EB7-A46D-0908EC9466F1}" dt="2025-11-21T19:30:12.475" v="3020"/>
        <pc:sldMkLst>
          <pc:docMk/>
          <pc:sldMk cId="0" sldId="275"/>
        </pc:sldMkLst>
      </pc:sldChg>
      <pc:sldChg chg="del">
        <pc:chgData name="xiaochen li" userId="50b582a8adf77086" providerId="LiveId" clId="{A7979662-3E83-4EB7-A46D-0908EC9466F1}" dt="2025-11-20T19:47:46.324" v="1946" actId="47"/>
        <pc:sldMkLst>
          <pc:docMk/>
          <pc:sldMk cId="0" sldId="276"/>
        </pc:sldMkLst>
      </pc:sldChg>
      <pc:sldChg chg="del">
        <pc:chgData name="xiaochen li" userId="50b582a8adf77086" providerId="LiveId" clId="{A7979662-3E83-4EB7-A46D-0908EC9466F1}" dt="2025-11-20T19:47:46.324" v="1946" actId="47"/>
        <pc:sldMkLst>
          <pc:docMk/>
          <pc:sldMk cId="0" sldId="277"/>
        </pc:sldMkLst>
      </pc:sldChg>
      <pc:sldChg chg="del">
        <pc:chgData name="xiaochen li" userId="50b582a8adf77086" providerId="LiveId" clId="{A7979662-3E83-4EB7-A46D-0908EC9466F1}" dt="2025-11-20T19:47:46.324" v="1946" actId="47"/>
        <pc:sldMkLst>
          <pc:docMk/>
          <pc:sldMk cId="0" sldId="278"/>
        </pc:sldMkLst>
      </pc:sldChg>
      <pc:sldChg chg="del">
        <pc:chgData name="xiaochen li" userId="50b582a8adf77086" providerId="LiveId" clId="{A7979662-3E83-4EB7-A46D-0908EC9466F1}" dt="2025-11-20T19:47:46.324" v="1946" actId="47"/>
        <pc:sldMkLst>
          <pc:docMk/>
          <pc:sldMk cId="0" sldId="279"/>
        </pc:sldMkLst>
      </pc:sldChg>
      <pc:sldChg chg="del">
        <pc:chgData name="xiaochen li" userId="50b582a8adf77086" providerId="LiveId" clId="{A7979662-3E83-4EB7-A46D-0908EC9466F1}" dt="2025-11-20T19:47:46.324" v="1946" actId="47"/>
        <pc:sldMkLst>
          <pc:docMk/>
          <pc:sldMk cId="0" sldId="280"/>
        </pc:sldMkLst>
      </pc:sldChg>
      <pc:sldChg chg="del">
        <pc:chgData name="xiaochen li" userId="50b582a8adf77086" providerId="LiveId" clId="{A7979662-3E83-4EB7-A46D-0908EC9466F1}" dt="2025-11-20T19:47:46.324" v="1946" actId="47"/>
        <pc:sldMkLst>
          <pc:docMk/>
          <pc:sldMk cId="0" sldId="281"/>
        </pc:sldMkLst>
      </pc:sldChg>
      <pc:sldChg chg="add">
        <pc:chgData name="xiaochen li" userId="50b582a8adf77086" providerId="LiveId" clId="{A7979662-3E83-4EB7-A46D-0908EC9466F1}" dt="2025-11-20T15:26:44.333" v="0" actId="2890"/>
        <pc:sldMkLst>
          <pc:docMk/>
          <pc:sldMk cId="1492501999" sldId="282"/>
        </pc:sldMkLst>
      </pc:sldChg>
      <pc:sldChg chg="addSp delSp modSp add mod">
        <pc:chgData name="xiaochen li" userId="50b582a8adf77086" providerId="LiveId" clId="{A7979662-3E83-4EB7-A46D-0908EC9466F1}" dt="2025-11-20T15:53:05.519" v="571" actId="1076"/>
        <pc:sldMkLst>
          <pc:docMk/>
          <pc:sldMk cId="2650805914" sldId="283"/>
        </pc:sldMkLst>
      </pc:sldChg>
      <pc:sldChg chg="addSp delSp modSp add mod">
        <pc:chgData name="xiaochen li" userId="50b582a8adf77086" providerId="LiveId" clId="{A7979662-3E83-4EB7-A46D-0908EC9466F1}" dt="2025-11-20T15:57:05.490" v="615" actId="732"/>
        <pc:sldMkLst>
          <pc:docMk/>
          <pc:sldMk cId="1876745818" sldId="284"/>
        </pc:sldMkLst>
      </pc:sldChg>
      <pc:sldChg chg="addSp delSp modSp add mod">
        <pc:chgData name="xiaochen li" userId="50b582a8adf77086" providerId="LiveId" clId="{A7979662-3E83-4EB7-A46D-0908EC9466F1}" dt="2025-11-20T16:06:26.685" v="845" actId="1076"/>
        <pc:sldMkLst>
          <pc:docMk/>
          <pc:sldMk cId="1706081069" sldId="285"/>
        </pc:sldMkLst>
      </pc:sldChg>
      <pc:sldChg chg="addSp delSp modSp add mod">
        <pc:chgData name="xiaochen li" userId="50b582a8adf77086" providerId="LiveId" clId="{A7979662-3E83-4EB7-A46D-0908EC9466F1}" dt="2025-11-20T16:12:41.474" v="944" actId="1076"/>
        <pc:sldMkLst>
          <pc:docMk/>
          <pc:sldMk cId="3687233549" sldId="286"/>
        </pc:sldMkLst>
      </pc:sldChg>
      <pc:sldChg chg="addSp delSp modSp add mod">
        <pc:chgData name="xiaochen li" userId="50b582a8adf77086" providerId="LiveId" clId="{A7979662-3E83-4EB7-A46D-0908EC9466F1}" dt="2025-11-20T16:16:01.505" v="1002" actId="1076"/>
        <pc:sldMkLst>
          <pc:docMk/>
          <pc:sldMk cId="360297706" sldId="287"/>
        </pc:sldMkLst>
      </pc:sldChg>
      <pc:sldChg chg="addSp delSp modSp add mod">
        <pc:chgData name="xiaochen li" userId="50b582a8adf77086" providerId="LiveId" clId="{A7979662-3E83-4EB7-A46D-0908EC9466F1}" dt="2025-11-20T16:22:54.297" v="1055"/>
        <pc:sldMkLst>
          <pc:docMk/>
          <pc:sldMk cId="3483191465" sldId="288"/>
        </pc:sldMkLst>
      </pc:sldChg>
      <pc:sldChg chg="addSp delSp modSp add mod">
        <pc:chgData name="xiaochen li" userId="50b582a8adf77086" providerId="LiveId" clId="{A7979662-3E83-4EB7-A46D-0908EC9466F1}" dt="2025-11-20T16:28:15.783" v="1095" actId="1076"/>
        <pc:sldMkLst>
          <pc:docMk/>
          <pc:sldMk cId="3350411459" sldId="289"/>
        </pc:sldMkLst>
      </pc:sldChg>
      <pc:sldChg chg="addSp delSp modSp add mod">
        <pc:chgData name="xiaochen li" userId="50b582a8adf77086" providerId="LiveId" clId="{A7979662-3E83-4EB7-A46D-0908EC9466F1}" dt="2025-11-20T18:34:39.335" v="1228"/>
        <pc:sldMkLst>
          <pc:docMk/>
          <pc:sldMk cId="1459175347" sldId="290"/>
        </pc:sldMkLst>
      </pc:sldChg>
      <pc:sldChg chg="add">
        <pc:chgData name="xiaochen li" userId="50b582a8adf77086" providerId="LiveId" clId="{A7979662-3E83-4EB7-A46D-0908EC9466F1}" dt="2025-11-20T18:34:51.509" v="1229"/>
        <pc:sldMkLst>
          <pc:docMk/>
          <pc:sldMk cId="0" sldId="291"/>
        </pc:sldMkLst>
      </pc:sldChg>
      <pc:sldChg chg="add">
        <pc:chgData name="xiaochen li" userId="50b582a8adf77086" providerId="LiveId" clId="{A7979662-3E83-4EB7-A46D-0908EC9466F1}" dt="2025-11-20T18:35:19.077" v="1230"/>
        <pc:sldMkLst>
          <pc:docMk/>
          <pc:sldMk cId="0" sldId="292"/>
        </pc:sldMkLst>
      </pc:sldChg>
      <pc:sldChg chg="addSp delSp modSp add mod">
        <pc:chgData name="xiaochen li" userId="50b582a8adf77086" providerId="LiveId" clId="{A7979662-3E83-4EB7-A46D-0908EC9466F1}" dt="2025-11-20T19:14:50.003" v="1641" actId="20577"/>
        <pc:sldMkLst>
          <pc:docMk/>
          <pc:sldMk cId="3090703941" sldId="293"/>
        </pc:sldMkLst>
      </pc:sldChg>
      <pc:sldChg chg="addSp delSp modSp add mod">
        <pc:chgData name="xiaochen li" userId="50b582a8adf77086" providerId="LiveId" clId="{A7979662-3E83-4EB7-A46D-0908EC9466F1}" dt="2025-11-20T19:29:16.229" v="1770" actId="1076"/>
        <pc:sldMkLst>
          <pc:docMk/>
          <pc:sldMk cId="196048637" sldId="294"/>
        </pc:sldMkLst>
      </pc:sldChg>
      <pc:sldChg chg="addSp delSp modSp add mod">
        <pc:chgData name="xiaochen li" userId="50b582a8adf77086" providerId="LiveId" clId="{A7979662-3E83-4EB7-A46D-0908EC9466F1}" dt="2025-11-20T19:39:44.766" v="1944" actId="1076"/>
        <pc:sldMkLst>
          <pc:docMk/>
          <pc:sldMk cId="1714113636" sldId="295"/>
        </pc:sldMkLst>
      </pc:sldChg>
      <pc:sldChg chg="addSp delSp modSp add mod">
        <pc:chgData name="xiaochen li" userId="50b582a8adf77086" providerId="LiveId" clId="{A7979662-3E83-4EB7-A46D-0908EC9466F1}" dt="2025-11-20T19:52:37.817" v="1965" actId="1076"/>
        <pc:sldMkLst>
          <pc:docMk/>
          <pc:sldMk cId="864565497" sldId="296"/>
        </pc:sldMkLst>
      </pc:sldChg>
      <pc:sldChg chg="addSp delSp modSp add mod">
        <pc:chgData name="xiaochen li" userId="50b582a8adf77086" providerId="LiveId" clId="{A7979662-3E83-4EB7-A46D-0908EC9466F1}" dt="2025-11-20T21:10:56.602" v="2080" actId="113"/>
        <pc:sldMkLst>
          <pc:docMk/>
          <pc:sldMk cId="2414629487" sldId="297"/>
        </pc:sldMkLst>
      </pc:sldChg>
      <pc:sldChg chg="addSp delSp modSp add mod">
        <pc:chgData name="xiaochen li" userId="50b582a8adf77086" providerId="LiveId" clId="{A7979662-3E83-4EB7-A46D-0908EC9466F1}" dt="2025-11-20T21:10:34.314" v="2079" actId="1076"/>
        <pc:sldMkLst>
          <pc:docMk/>
          <pc:sldMk cId="2449229776" sldId="298"/>
        </pc:sldMkLst>
      </pc:sldChg>
      <pc:sldChg chg="addSp delSp modSp add mod">
        <pc:chgData name="xiaochen li" userId="50b582a8adf77086" providerId="LiveId" clId="{A7979662-3E83-4EB7-A46D-0908EC9466F1}" dt="2025-11-20T21:19:52.811" v="2141" actId="1076"/>
        <pc:sldMkLst>
          <pc:docMk/>
          <pc:sldMk cId="4059702048" sldId="299"/>
        </pc:sldMkLst>
      </pc:sldChg>
      <pc:sldChg chg="addSp delSp modSp add mod">
        <pc:chgData name="xiaochen li" userId="50b582a8adf77086" providerId="LiveId" clId="{A7979662-3E83-4EB7-A46D-0908EC9466F1}" dt="2025-11-20T21:26:55.321" v="2195" actId="1076"/>
        <pc:sldMkLst>
          <pc:docMk/>
          <pc:sldMk cId="3292364511" sldId="300"/>
        </pc:sldMkLst>
      </pc:sldChg>
      <pc:sldChg chg="addSp delSp modSp add mod">
        <pc:chgData name="xiaochen li" userId="50b582a8adf77086" providerId="LiveId" clId="{A7979662-3E83-4EB7-A46D-0908EC9466F1}" dt="2025-11-20T21:33:55.318" v="2327" actId="208"/>
        <pc:sldMkLst>
          <pc:docMk/>
          <pc:sldMk cId="47112233" sldId="301"/>
        </pc:sldMkLst>
      </pc:sldChg>
      <pc:sldChg chg="addSp delSp modSp add mod">
        <pc:chgData name="xiaochen li" userId="50b582a8adf77086" providerId="LiveId" clId="{A7979662-3E83-4EB7-A46D-0908EC9466F1}" dt="2025-11-20T21:50:04.749" v="2797" actId="208"/>
        <pc:sldMkLst>
          <pc:docMk/>
          <pc:sldMk cId="1583399111" sldId="302"/>
        </pc:sldMkLst>
      </pc:sldChg>
      <pc:sldChg chg="addSp delSp modSp add mod">
        <pc:chgData name="xiaochen li" userId="50b582a8adf77086" providerId="LiveId" clId="{A7979662-3E83-4EB7-A46D-0908EC9466F1}" dt="2025-11-20T21:59:54.964" v="2904" actId="1076"/>
        <pc:sldMkLst>
          <pc:docMk/>
          <pc:sldMk cId="3616315874" sldId="303"/>
        </pc:sldMkLst>
      </pc:sldChg>
      <pc:sldChg chg="addSp delSp modSp add mod">
        <pc:chgData name="xiaochen li" userId="50b582a8adf77086" providerId="LiveId" clId="{A7979662-3E83-4EB7-A46D-0908EC9466F1}" dt="2025-11-20T22:03:04.808" v="2941" actId="1076"/>
        <pc:sldMkLst>
          <pc:docMk/>
          <pc:sldMk cId="3952251739" sldId="304"/>
        </pc:sldMkLst>
      </pc:sldChg>
      <pc:sldChg chg="addSp delSp modSp add mod">
        <pc:chgData name="xiaochen li" userId="50b582a8adf77086" providerId="LiveId" clId="{A7979662-3E83-4EB7-A46D-0908EC9466F1}" dt="2025-11-21T19:14:36.536" v="2976" actId="1076"/>
        <pc:sldMkLst>
          <pc:docMk/>
          <pc:sldMk cId="3374121950" sldId="305"/>
        </pc:sldMkLst>
      </pc:sldChg>
      <pc:sldChg chg="addSp delSp modSp add mod">
        <pc:chgData name="xiaochen li" userId="50b582a8adf77086" providerId="LiveId" clId="{A7979662-3E83-4EB7-A46D-0908EC9466F1}" dt="2025-11-21T19:27:08.956" v="3019" actId="1076"/>
        <pc:sldMkLst>
          <pc:docMk/>
          <pc:sldMk cId="3076925160" sldId="306"/>
        </pc:sldMkLst>
      </pc:sldChg>
      <pc:sldChg chg="addSp delSp modSp add mod">
        <pc:chgData name="xiaochen li" userId="50b582a8adf77086" providerId="LiveId" clId="{A7979662-3E83-4EB7-A46D-0908EC9466F1}" dt="2025-11-21T19:41:48.201" v="3232" actId="1076"/>
        <pc:sldMkLst>
          <pc:docMk/>
          <pc:sldMk cId="1844458990" sldId="307"/>
        </pc:sldMkLst>
      </pc:sldChg>
    </pc:docChg>
  </pc:docChgLst>
  <pc:docChgLst>
    <pc:chgData name="xiaochen li" userId="50b582a8adf77086" providerId="LiveId" clId="{D0A09349-47B8-46ED-B360-02E3B32F90E7}"/>
    <pc:docChg chg="undo custSel addSld delSld modSld sldOrd modMainMaster">
      <pc:chgData name="xiaochen li" userId="50b582a8adf77086" providerId="LiveId" clId="{D0A09349-47B8-46ED-B360-02E3B32F90E7}" dt="2026-02-22T16:48:11.401" v="252" actId="20577"/>
      <pc:docMkLst>
        <pc:docMk/>
      </pc:docMkLst>
      <pc:sldChg chg="modSp mod">
        <pc:chgData name="xiaochen li" userId="50b582a8adf77086" providerId="LiveId" clId="{D0A09349-47B8-46ED-B360-02E3B32F90E7}" dt="2026-02-18T19:13:16.356" v="237" actId="20577"/>
        <pc:sldMkLst>
          <pc:docMk/>
          <pc:sldMk cId="0" sldId="256"/>
        </pc:sldMkLst>
        <pc:spChg chg="mod">
          <ac:chgData name="xiaochen li" userId="50b582a8adf77086" providerId="LiveId" clId="{D0A09349-47B8-46ED-B360-02E3B32F90E7}" dt="2026-02-18T19:13:16.356" v="237" actId="20577"/>
          <ac:spMkLst>
            <pc:docMk/>
            <pc:sldMk cId="0" sldId="256"/>
            <ac:spMk id="157" creationId="{00000000-0000-0000-0000-000000000000}"/>
          </ac:spMkLst>
        </pc:spChg>
      </pc:sldChg>
      <pc:sldChg chg="del">
        <pc:chgData name="xiaochen li" userId="50b582a8adf77086" providerId="LiveId" clId="{D0A09349-47B8-46ED-B360-02E3B32F90E7}" dt="2026-02-17T14:47:06.072" v="0" actId="47"/>
        <pc:sldMkLst>
          <pc:docMk/>
          <pc:sldMk cId="0" sldId="257"/>
        </pc:sldMkLst>
      </pc:sldChg>
      <pc:sldChg chg="modNotesTx">
        <pc:chgData name="xiaochen li" userId="50b582a8adf77086" providerId="LiveId" clId="{D0A09349-47B8-46ED-B360-02E3B32F90E7}" dt="2026-02-17T15:17:38.595" v="13" actId="20577"/>
        <pc:sldMkLst>
          <pc:docMk/>
          <pc:sldMk cId="0" sldId="258"/>
        </pc:sldMkLst>
      </pc:sldChg>
      <pc:sldChg chg="modNotes">
        <pc:chgData name="xiaochen li" userId="50b582a8adf77086" providerId="LiveId" clId="{D0A09349-47B8-46ED-B360-02E3B32F90E7}" dt="2026-02-17T14:49:31.850" v="1"/>
        <pc:sldMkLst>
          <pc:docMk/>
          <pc:sldMk cId="0" sldId="259"/>
        </pc:sldMkLst>
      </pc:sldChg>
      <pc:sldChg chg="modNotes">
        <pc:chgData name="xiaochen li" userId="50b582a8adf77086" providerId="LiveId" clId="{D0A09349-47B8-46ED-B360-02E3B32F90E7}" dt="2026-02-17T14:49:31.850" v="1"/>
        <pc:sldMkLst>
          <pc:docMk/>
          <pc:sldMk cId="0" sldId="260"/>
        </pc:sldMkLst>
      </pc:sldChg>
      <pc:sldChg chg="modNotes">
        <pc:chgData name="xiaochen li" userId="50b582a8adf77086" providerId="LiveId" clId="{D0A09349-47B8-46ED-B360-02E3B32F90E7}" dt="2026-02-17T14:49:31.850" v="1"/>
        <pc:sldMkLst>
          <pc:docMk/>
          <pc:sldMk cId="0" sldId="261"/>
        </pc:sldMkLst>
      </pc:sldChg>
      <pc:sldChg chg="modNotes">
        <pc:chgData name="xiaochen li" userId="50b582a8adf77086" providerId="LiveId" clId="{D0A09349-47B8-46ED-B360-02E3B32F90E7}" dt="2026-02-17T14:49:31.850" v="1"/>
        <pc:sldMkLst>
          <pc:docMk/>
          <pc:sldMk cId="0" sldId="262"/>
        </pc:sldMkLst>
      </pc:sldChg>
      <pc:sldChg chg="modNotes">
        <pc:chgData name="xiaochen li" userId="50b582a8adf77086" providerId="LiveId" clId="{D0A09349-47B8-46ED-B360-02E3B32F90E7}" dt="2026-02-17T14:49:31.850" v="1"/>
        <pc:sldMkLst>
          <pc:docMk/>
          <pc:sldMk cId="0" sldId="263"/>
        </pc:sldMkLst>
      </pc:sldChg>
      <pc:sldChg chg="modNotes">
        <pc:chgData name="xiaochen li" userId="50b582a8adf77086" providerId="LiveId" clId="{D0A09349-47B8-46ED-B360-02E3B32F90E7}" dt="2026-02-17T14:49:31.850" v="1"/>
        <pc:sldMkLst>
          <pc:docMk/>
          <pc:sldMk cId="0" sldId="264"/>
        </pc:sldMkLst>
      </pc:sldChg>
      <pc:sldChg chg="modNotes">
        <pc:chgData name="xiaochen li" userId="50b582a8adf77086" providerId="LiveId" clId="{D0A09349-47B8-46ED-B360-02E3B32F90E7}" dt="2026-02-17T14:49:31.850" v="1"/>
        <pc:sldMkLst>
          <pc:docMk/>
          <pc:sldMk cId="0" sldId="265"/>
        </pc:sldMkLst>
      </pc:sldChg>
      <pc:sldChg chg="modNotes">
        <pc:chgData name="xiaochen li" userId="50b582a8adf77086" providerId="LiveId" clId="{D0A09349-47B8-46ED-B360-02E3B32F90E7}" dt="2026-02-17T14:49:31.850" v="1"/>
        <pc:sldMkLst>
          <pc:docMk/>
          <pc:sldMk cId="0" sldId="267"/>
        </pc:sldMkLst>
      </pc:sldChg>
      <pc:sldChg chg="modNotes modNotesTx">
        <pc:chgData name="xiaochen li" userId="50b582a8adf77086" providerId="LiveId" clId="{D0A09349-47B8-46ED-B360-02E3B32F90E7}" dt="2026-02-22T16:32:34.406" v="248" actId="20577"/>
        <pc:sldMkLst>
          <pc:docMk/>
          <pc:sldMk cId="0" sldId="268"/>
        </pc:sldMkLst>
      </pc:sldChg>
      <pc:sldChg chg="modNotes">
        <pc:chgData name="xiaochen li" userId="50b582a8adf77086" providerId="LiveId" clId="{D0A09349-47B8-46ED-B360-02E3B32F90E7}" dt="2026-02-17T14:49:31.850" v="1"/>
        <pc:sldMkLst>
          <pc:docMk/>
          <pc:sldMk cId="0" sldId="269"/>
        </pc:sldMkLst>
      </pc:sldChg>
      <pc:sldChg chg="modNotes">
        <pc:chgData name="xiaochen li" userId="50b582a8adf77086" providerId="LiveId" clId="{D0A09349-47B8-46ED-B360-02E3B32F90E7}" dt="2026-02-17T14:49:31.850" v="1"/>
        <pc:sldMkLst>
          <pc:docMk/>
          <pc:sldMk cId="0" sldId="270"/>
        </pc:sldMkLst>
      </pc:sldChg>
      <pc:sldChg chg="modNotes">
        <pc:chgData name="xiaochen li" userId="50b582a8adf77086" providerId="LiveId" clId="{D0A09349-47B8-46ED-B360-02E3B32F90E7}" dt="2026-02-17T14:49:31.850" v="1"/>
        <pc:sldMkLst>
          <pc:docMk/>
          <pc:sldMk cId="0" sldId="275"/>
        </pc:sldMkLst>
      </pc:sldChg>
      <pc:sldChg chg="modNotesTx">
        <pc:chgData name="xiaochen li" userId="50b582a8adf77086" providerId="LiveId" clId="{D0A09349-47B8-46ED-B360-02E3B32F90E7}" dt="2026-02-17T15:46:18.323" v="16" actId="20577"/>
        <pc:sldMkLst>
          <pc:docMk/>
          <pc:sldMk cId="1876745818" sldId="284"/>
        </pc:sldMkLst>
      </pc:sldChg>
      <pc:sldChg chg="modAnim">
        <pc:chgData name="xiaochen li" userId="50b582a8adf77086" providerId="LiveId" clId="{D0A09349-47B8-46ED-B360-02E3B32F90E7}" dt="2026-02-18T01:54:21.888" v="220"/>
        <pc:sldMkLst>
          <pc:docMk/>
          <pc:sldMk cId="3687233549" sldId="286"/>
        </pc:sldMkLst>
      </pc:sldChg>
      <pc:sldChg chg="modNotesTx">
        <pc:chgData name="xiaochen li" userId="50b582a8adf77086" providerId="LiveId" clId="{D0A09349-47B8-46ED-B360-02E3B32F90E7}" dt="2026-02-17T19:43:43.632" v="36" actId="20577"/>
        <pc:sldMkLst>
          <pc:docMk/>
          <pc:sldMk cId="0" sldId="291"/>
        </pc:sldMkLst>
      </pc:sldChg>
      <pc:sldChg chg="modAnim modNotes">
        <pc:chgData name="xiaochen li" userId="50b582a8adf77086" providerId="LiveId" clId="{D0A09349-47B8-46ED-B360-02E3B32F90E7}" dt="2026-02-18T01:56:05.876" v="231"/>
        <pc:sldMkLst>
          <pc:docMk/>
          <pc:sldMk cId="0" sldId="292"/>
        </pc:sldMkLst>
      </pc:sldChg>
      <pc:sldChg chg="modAnim">
        <pc:chgData name="xiaochen li" userId="50b582a8adf77086" providerId="LiveId" clId="{D0A09349-47B8-46ED-B360-02E3B32F90E7}" dt="2026-02-18T01:56:36.509" v="233"/>
        <pc:sldMkLst>
          <pc:docMk/>
          <pc:sldMk cId="1714113636" sldId="295"/>
        </pc:sldMkLst>
      </pc:sldChg>
      <pc:sldChg chg="modAnim">
        <pc:chgData name="xiaochen li" userId="50b582a8adf77086" providerId="LiveId" clId="{D0A09349-47B8-46ED-B360-02E3B32F90E7}" dt="2026-02-18T01:56:24.595" v="232"/>
        <pc:sldMkLst>
          <pc:docMk/>
          <pc:sldMk cId="2414629487" sldId="297"/>
        </pc:sldMkLst>
      </pc:sldChg>
      <pc:sldChg chg="addSp modSp mod">
        <pc:chgData name="xiaochen li" userId="50b582a8adf77086" providerId="LiveId" clId="{D0A09349-47B8-46ED-B360-02E3B32F90E7}" dt="2026-02-22T15:53:10.827" v="241" actId="1076"/>
        <pc:sldMkLst>
          <pc:docMk/>
          <pc:sldMk cId="3292364511" sldId="300"/>
        </pc:sldMkLst>
        <pc:picChg chg="add mod">
          <ac:chgData name="xiaochen li" userId="50b582a8adf77086" providerId="LiveId" clId="{D0A09349-47B8-46ED-B360-02E3B32F90E7}" dt="2026-02-22T15:53:10.827" v="241" actId="1076"/>
          <ac:picMkLst>
            <pc:docMk/>
            <pc:sldMk cId="3292364511" sldId="300"/>
            <ac:picMk id="3" creationId="{78C3DF3C-D2D8-3B8B-9E4C-89F8D7224BE0}"/>
          </ac:picMkLst>
        </pc:picChg>
      </pc:sldChg>
      <pc:sldChg chg="modSp mod modNotesTx">
        <pc:chgData name="xiaochen li" userId="50b582a8adf77086" providerId="LiveId" clId="{D0A09349-47B8-46ED-B360-02E3B32F90E7}" dt="2026-02-22T16:48:11.401" v="252" actId="20577"/>
        <pc:sldMkLst>
          <pc:docMk/>
          <pc:sldMk cId="3374121950" sldId="305"/>
        </pc:sldMkLst>
        <pc:spChg chg="mod">
          <ac:chgData name="xiaochen li" userId="50b582a8adf77086" providerId="LiveId" clId="{D0A09349-47B8-46ED-B360-02E3B32F90E7}" dt="2026-02-22T16:15:43.077" v="242" actId="20577"/>
          <ac:spMkLst>
            <pc:docMk/>
            <pc:sldMk cId="3374121950" sldId="305"/>
            <ac:spMk id="3" creationId="{52F3A1B5-9094-AF2F-7548-66F8D186D9CB}"/>
          </ac:spMkLst>
        </pc:spChg>
        <pc:picChg chg="mod">
          <ac:chgData name="xiaochen li" userId="50b582a8adf77086" providerId="LiveId" clId="{D0A09349-47B8-46ED-B360-02E3B32F90E7}" dt="2026-02-22T16:16:13.082" v="243" actId="1076"/>
          <ac:picMkLst>
            <pc:docMk/>
            <pc:sldMk cId="3374121950" sldId="305"/>
            <ac:picMk id="4098" creationId="{49C4FCC3-16BF-67D4-3673-3C4489523725}"/>
          </ac:picMkLst>
        </pc:picChg>
      </pc:sldChg>
      <pc:sldChg chg="addSp delSp modSp add mod ord modNotesTx">
        <pc:chgData name="xiaochen li" userId="50b582a8adf77086" providerId="LiveId" clId="{D0A09349-47B8-46ED-B360-02E3B32F90E7}" dt="2026-02-18T01:47:50.930" v="219" actId="20577"/>
        <pc:sldMkLst>
          <pc:docMk/>
          <pc:sldMk cId="2304341384" sldId="308"/>
        </pc:sldMkLst>
        <pc:spChg chg="mod">
          <ac:chgData name="xiaochen li" userId="50b582a8adf77086" providerId="LiveId" clId="{D0A09349-47B8-46ED-B360-02E3B32F90E7}" dt="2026-02-18T01:46:14.485" v="208" actId="20577"/>
          <ac:spMkLst>
            <pc:docMk/>
            <pc:sldMk cId="2304341384" sldId="308"/>
            <ac:spMk id="419" creationId="{CB323334-8BDA-59E5-7394-53B515281168}"/>
          </ac:spMkLst>
        </pc:spChg>
      </pc:sldChg>
      <pc:sldMasterChg chg="modSp">
        <pc:chgData name="xiaochen li" userId="50b582a8adf77086" providerId="LiveId" clId="{D0A09349-47B8-46ED-B360-02E3B32F90E7}" dt="2026-02-17T14:49:31.850" v="1"/>
        <pc:sldMasterMkLst>
          <pc:docMk/>
          <pc:sldMasterMk cId="0" sldId="2147483676"/>
        </pc:sldMasterMkLst>
        <pc:spChg chg="mod">
          <ac:chgData name="xiaochen li" userId="50b582a8adf77086" providerId="LiveId" clId="{D0A09349-47B8-46ED-B360-02E3B32F90E7}" dt="2026-02-17T14:49:31.850" v="1"/>
          <ac:spMkLst>
            <pc:docMk/>
            <pc:sldMasterMk cId="0" sldId="2147483676"/>
            <ac:spMk id="75"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asymmetric</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6CAA61E1-8816-220C-4F33-2F420E640722}"/>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AB51A211-9185-261C-2992-ED2DA4F94E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BA51F261-3D22-4585-551D-58CC7D480BE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94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2B3B700C-9A4D-84E0-767D-39AB65B706E1}"/>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A816C814-A4B5-2907-14EF-D232B22111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EED94A85-400F-88F5-BFE9-00275F9A59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76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a:extLst>
            <a:ext uri="{FF2B5EF4-FFF2-40B4-BE49-F238E27FC236}">
              <a16:creationId xmlns:a16="http://schemas.microsoft.com/office/drawing/2014/main" id="{B2881137-DC56-CA58-F1A1-3971FDED7326}"/>
            </a:ext>
          </a:extLst>
        </p:cNvPr>
        <p:cNvGrpSpPr/>
        <p:nvPr/>
      </p:nvGrpSpPr>
      <p:grpSpPr>
        <a:xfrm>
          <a:off x="0" y="0"/>
          <a:ext cx="0" cy="0"/>
          <a:chOff x="0" y="0"/>
          <a:chExt cx="0" cy="0"/>
        </a:xfrm>
      </p:grpSpPr>
      <p:sp>
        <p:nvSpPr>
          <p:cNvPr id="385" name="Google Shape;385;p15:notes">
            <a:extLst>
              <a:ext uri="{FF2B5EF4-FFF2-40B4-BE49-F238E27FC236}">
                <a16:creationId xmlns:a16="http://schemas.microsoft.com/office/drawing/2014/main" id="{7F86FCCA-2108-F611-397F-374CEF3E20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5:notes">
            <a:extLst>
              <a:ext uri="{FF2B5EF4-FFF2-40B4-BE49-F238E27FC236}">
                <a16:creationId xmlns:a16="http://schemas.microsoft.com/office/drawing/2014/main" id="{D2F18CDA-A1D1-7799-1506-4202D2978E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3126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a:extLst>
            <a:ext uri="{FF2B5EF4-FFF2-40B4-BE49-F238E27FC236}">
              <a16:creationId xmlns:a16="http://schemas.microsoft.com/office/drawing/2014/main" id="{9F643F4F-ED26-8C75-825E-D4000649787B}"/>
            </a:ext>
          </a:extLst>
        </p:cNvPr>
        <p:cNvGrpSpPr/>
        <p:nvPr/>
      </p:nvGrpSpPr>
      <p:grpSpPr>
        <a:xfrm>
          <a:off x="0" y="0"/>
          <a:ext cx="0" cy="0"/>
          <a:chOff x="0" y="0"/>
          <a:chExt cx="0" cy="0"/>
        </a:xfrm>
      </p:grpSpPr>
      <p:sp>
        <p:nvSpPr>
          <p:cNvPr id="353" name="Google Shape;353;p19:notes">
            <a:extLst>
              <a:ext uri="{FF2B5EF4-FFF2-40B4-BE49-F238E27FC236}">
                <a16:creationId xmlns:a16="http://schemas.microsoft.com/office/drawing/2014/main" id="{0B96676C-916C-8D9E-6ED9-D6BB5F7D96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9:notes">
            <a:extLst>
              <a:ext uri="{FF2B5EF4-FFF2-40B4-BE49-F238E27FC236}">
                <a16:creationId xmlns:a16="http://schemas.microsoft.com/office/drawing/2014/main" id="{C01EAB48-0A5A-4B6F-15D9-8BAEB814B8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611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4876EBF1-4521-67D9-EF99-798C5A8FF1E4}"/>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1EBF2386-6265-88ED-ABED-19EE0B830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FA62E2E7-870A-09E5-EB09-6F3FB8C507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25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A5DEAD5B-B99E-7A44-ECB3-EF3480205510}"/>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62F2A496-C2FD-1B41-0E41-048852EB49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FEF0ADE4-A6B5-7667-CD63-A2C32B62380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6616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4217C70B-1171-2909-0861-77DC2B2A8D6F}"/>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8910FAF0-F111-8FC6-7F39-E465AEBFF1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59D14ACF-3678-6066-D37C-7D38CED1E1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547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9FC5A32A-B3B1-F590-67C0-EAB78D74865F}"/>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D5C900E2-429D-91E0-6A19-252D69C59E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3A0ECD56-A4DB-A6C8-F70C-FA23D693CB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290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3486801A-F713-45A7-E5AD-3030F07C7EC6}"/>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EC99B942-A581-F8FA-62D6-B9FF43C79C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32446E8E-BBF9-2F1A-6319-01198ED088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6500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E604CC0B-2FD6-7DD9-D333-0E86BCF30348}"/>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88475E16-62F1-D2E1-D8FF-3BA0E849FE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C32C7346-216F-D842-374F-9870338CC9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32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748F051A-2EE5-4508-9D40-D442AEC7072C}"/>
            </a:ext>
          </a:extLst>
        </p:cNvPr>
        <p:cNvGrpSpPr/>
        <p:nvPr/>
      </p:nvGrpSpPr>
      <p:grpSpPr>
        <a:xfrm>
          <a:off x="0" y="0"/>
          <a:ext cx="0" cy="0"/>
          <a:chOff x="0" y="0"/>
          <a:chExt cx="0" cy="0"/>
        </a:xfrm>
      </p:grpSpPr>
      <p:sp>
        <p:nvSpPr>
          <p:cNvPr id="165" name="Google Shape;165;p3:notes">
            <a:extLst>
              <a:ext uri="{FF2B5EF4-FFF2-40B4-BE49-F238E27FC236}">
                <a16:creationId xmlns:a16="http://schemas.microsoft.com/office/drawing/2014/main" id="{02DC8D23-E51F-4CF7-BBCF-FC49E54F6B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a:extLst>
              <a:ext uri="{FF2B5EF4-FFF2-40B4-BE49-F238E27FC236}">
                <a16:creationId xmlns:a16="http://schemas.microsoft.com/office/drawing/2014/main" id="{81278C0B-3C20-65DF-A3F0-7436C41F15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554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1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0F2044"/>
              </a:buClr>
              <a:buSzPts val="3600"/>
              <a:buFont typeface="Georgia"/>
              <a:buNone/>
              <a:defRPr sz="36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9" name="Google Shape;79;p14"/>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0F2044"/>
              </a:buClr>
              <a:buSzPts val="2400"/>
              <a:buFont typeface="Arial"/>
              <a:buChar char="•"/>
              <a:defRPr sz="2400" b="0" i="0" u="none" strike="noStrike" cap="none">
                <a:solidFill>
                  <a:srgbClr val="0F2044"/>
                </a:solidFill>
                <a:latin typeface="Arial"/>
                <a:ea typeface="Arial"/>
                <a:cs typeface="Arial"/>
                <a:sym typeface="Arial"/>
              </a:defRPr>
            </a:lvl1pPr>
            <a:lvl2pPr marL="914400" marR="0" lvl="1" indent="-355600" algn="l">
              <a:lnSpc>
                <a:spcPct val="90000"/>
              </a:lnSpc>
              <a:spcBef>
                <a:spcPts val="500"/>
              </a:spcBef>
              <a:spcAft>
                <a:spcPts val="0"/>
              </a:spcAft>
              <a:buClr>
                <a:srgbClr val="0F2044"/>
              </a:buClr>
              <a:buSzPts val="2000"/>
              <a:buFont typeface="Arial"/>
              <a:buChar char="•"/>
              <a:defRPr sz="2000" b="0" i="0" u="none" strike="noStrike" cap="none">
                <a:solidFill>
                  <a:srgbClr val="0F2044"/>
                </a:solidFill>
                <a:latin typeface="Arial"/>
                <a:ea typeface="Arial"/>
                <a:cs typeface="Arial"/>
                <a:sym typeface="Arial"/>
              </a:defRPr>
            </a:lvl2pPr>
            <a:lvl3pPr marL="1371600" marR="0" lvl="2" indent="-342900" algn="l">
              <a:lnSpc>
                <a:spcPct val="90000"/>
              </a:lnSpc>
              <a:spcBef>
                <a:spcPts val="500"/>
              </a:spcBef>
              <a:spcAft>
                <a:spcPts val="0"/>
              </a:spcAft>
              <a:buClr>
                <a:srgbClr val="0F2044"/>
              </a:buClr>
              <a:buSzPts val="1800"/>
              <a:buFont typeface="Arial"/>
              <a:buChar char="•"/>
              <a:defRPr sz="1800" b="0" i="0" u="none" strike="noStrike" cap="none">
                <a:solidFill>
                  <a:srgbClr val="0F2044"/>
                </a:solidFill>
                <a:latin typeface="Arial"/>
                <a:ea typeface="Arial"/>
                <a:cs typeface="Arial"/>
                <a:sym typeface="Arial"/>
              </a:defRPr>
            </a:lvl3pPr>
            <a:lvl4pPr marL="1828800" marR="0" lvl="3" indent="-330200" algn="l">
              <a:lnSpc>
                <a:spcPct val="90000"/>
              </a:lnSpc>
              <a:spcBef>
                <a:spcPts val="500"/>
              </a:spcBef>
              <a:spcAft>
                <a:spcPts val="0"/>
              </a:spcAft>
              <a:buClr>
                <a:srgbClr val="0F2044"/>
              </a:buClr>
              <a:buSzPts val="1600"/>
              <a:buFont typeface="Arial"/>
              <a:buChar char="•"/>
              <a:defRPr sz="1600" b="0" i="0" u="none" strike="noStrike" cap="none">
                <a:solidFill>
                  <a:srgbClr val="0F2044"/>
                </a:solidFill>
                <a:latin typeface="Arial"/>
                <a:ea typeface="Arial"/>
                <a:cs typeface="Arial"/>
                <a:sym typeface="Arial"/>
              </a:defRPr>
            </a:lvl4pPr>
            <a:lvl5pPr marL="2286000" marR="0" lvl="4" indent="-323850" algn="l">
              <a:lnSpc>
                <a:spcPct val="90000"/>
              </a:lnSpc>
              <a:spcBef>
                <a:spcPts val="500"/>
              </a:spcBef>
              <a:spcAft>
                <a:spcPts val="0"/>
              </a:spcAft>
              <a:buClr>
                <a:srgbClr val="0F2044"/>
              </a:buClr>
              <a:buSzPts val="1500"/>
              <a:buFont typeface="Arial"/>
              <a:buChar char="•"/>
              <a:defRPr sz="1500" b="0" i="0" u="none" strike="noStrike" cap="none">
                <a:solidFill>
                  <a:srgbClr val="0F2044"/>
                </a:solidFill>
                <a:latin typeface="Arial"/>
                <a:ea typeface="Arial"/>
                <a:cs typeface="Arial"/>
                <a:sym typeface="Arial"/>
              </a:defRPr>
            </a:lvl5pPr>
            <a:lvl6pPr marL="2743200" marR="0" lvl="5"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6pPr>
            <a:lvl7pPr marL="3200400" marR="0" lvl="6"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7pPr>
            <a:lvl8pPr marL="3657600" marR="0" lvl="7"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8pPr>
            <a:lvl9pPr marL="4114800" marR="0" lvl="8"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9pPr>
          </a:lstStyle>
          <a:p>
            <a:endParaRPr/>
          </a:p>
        </p:txBody>
      </p:sp>
      <p:sp>
        <p:nvSpPr>
          <p:cNvPr id="80" name="Google Shape;80;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1221600" y="1075856"/>
            <a:ext cx="6700800" cy="0"/>
          </a:xfrm>
          <a:prstGeom prst="straightConnector1">
            <a:avLst/>
          </a:prstGeom>
          <a:noFill/>
          <a:ln w="28575" cap="flat" cmpd="sng">
            <a:solidFill>
              <a:srgbClr val="0F2044"/>
            </a:solidFill>
            <a:prstDash val="solid"/>
            <a:round/>
            <a:headEnd type="none" w="sm" len="sm"/>
            <a:tailEnd type="none" w="sm" len="sm"/>
          </a:ln>
        </p:spPr>
      </p:cxnSp>
      <p:cxnSp>
        <p:nvCxnSpPr>
          <p:cNvPr id="82" name="Google Shape;82;p14"/>
          <p:cNvCxnSpPr/>
          <p:nvPr/>
        </p:nvCxnSpPr>
        <p:spPr>
          <a:xfrm>
            <a:off x="1221600" y="4632769"/>
            <a:ext cx="6700800" cy="0"/>
          </a:xfrm>
          <a:prstGeom prst="straightConnector1">
            <a:avLst/>
          </a:prstGeom>
          <a:noFill/>
          <a:ln w="9525" cap="flat" cmpd="sng">
            <a:solidFill>
              <a:srgbClr val="0F2044"/>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ubtitle" type="title">
  <p:cSld name="TITLE">
    <p:spTree>
      <p:nvGrpSpPr>
        <p:cNvPr id="1" name="Shape 83"/>
        <p:cNvGrpSpPr/>
        <p:nvPr/>
      </p:nvGrpSpPr>
      <p:grpSpPr>
        <a:xfrm>
          <a:off x="0" y="0"/>
          <a:ext cx="0" cy="0"/>
          <a:chOff x="0" y="0"/>
          <a:chExt cx="0" cy="0"/>
        </a:xfrm>
      </p:grpSpPr>
      <p:sp>
        <p:nvSpPr>
          <p:cNvPr id="84" name="Google Shape;84;p1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rgbClr val="0F2044"/>
              </a:buClr>
              <a:buSzPts val="6000"/>
              <a:buFont typeface="Georgia"/>
              <a:buNone/>
              <a:defRPr sz="60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Clr>
                <a:srgbClr val="0F2044"/>
              </a:buClr>
              <a:buSzPts val="1400"/>
              <a:buNone/>
              <a:defRPr sz="1800">
                <a:solidFill>
                  <a:srgbClr val="0F2044"/>
                </a:solidFill>
              </a:defRPr>
            </a:lvl2pPr>
            <a:lvl3pPr lvl="2" algn="l">
              <a:lnSpc>
                <a:spcPct val="100000"/>
              </a:lnSpc>
              <a:spcBef>
                <a:spcPts val="0"/>
              </a:spcBef>
              <a:spcAft>
                <a:spcPts val="0"/>
              </a:spcAft>
              <a:buClr>
                <a:srgbClr val="0F2044"/>
              </a:buClr>
              <a:buSzPts val="1400"/>
              <a:buNone/>
              <a:defRPr sz="1800">
                <a:solidFill>
                  <a:srgbClr val="0F2044"/>
                </a:solidFill>
              </a:defRPr>
            </a:lvl3pPr>
            <a:lvl4pPr lvl="3" algn="l">
              <a:lnSpc>
                <a:spcPct val="100000"/>
              </a:lnSpc>
              <a:spcBef>
                <a:spcPts val="0"/>
              </a:spcBef>
              <a:spcAft>
                <a:spcPts val="0"/>
              </a:spcAft>
              <a:buClr>
                <a:srgbClr val="0F2044"/>
              </a:buClr>
              <a:buSzPts val="1400"/>
              <a:buNone/>
              <a:defRPr sz="1800">
                <a:solidFill>
                  <a:srgbClr val="0F2044"/>
                </a:solidFill>
              </a:defRPr>
            </a:lvl4pPr>
            <a:lvl5pPr lvl="4" algn="l">
              <a:lnSpc>
                <a:spcPct val="100000"/>
              </a:lnSpc>
              <a:spcBef>
                <a:spcPts val="0"/>
              </a:spcBef>
              <a:spcAft>
                <a:spcPts val="0"/>
              </a:spcAft>
              <a:buClr>
                <a:srgbClr val="0F2044"/>
              </a:buClr>
              <a:buSzPts val="1400"/>
              <a:buNone/>
              <a:defRPr sz="1800">
                <a:solidFill>
                  <a:srgbClr val="0F2044"/>
                </a:solidFill>
              </a:defRPr>
            </a:lvl5pPr>
            <a:lvl6pPr lvl="5" algn="l">
              <a:lnSpc>
                <a:spcPct val="100000"/>
              </a:lnSpc>
              <a:spcBef>
                <a:spcPts val="0"/>
              </a:spcBef>
              <a:spcAft>
                <a:spcPts val="0"/>
              </a:spcAft>
              <a:buClr>
                <a:srgbClr val="0F2044"/>
              </a:buClr>
              <a:buSzPts val="1400"/>
              <a:buNone/>
              <a:defRPr sz="1800">
                <a:solidFill>
                  <a:srgbClr val="0F2044"/>
                </a:solidFill>
              </a:defRPr>
            </a:lvl6pPr>
            <a:lvl7pPr lvl="6" algn="l">
              <a:lnSpc>
                <a:spcPct val="100000"/>
              </a:lnSpc>
              <a:spcBef>
                <a:spcPts val="0"/>
              </a:spcBef>
              <a:spcAft>
                <a:spcPts val="0"/>
              </a:spcAft>
              <a:buClr>
                <a:srgbClr val="0F2044"/>
              </a:buClr>
              <a:buSzPts val="1400"/>
              <a:buNone/>
              <a:defRPr sz="1800">
                <a:solidFill>
                  <a:srgbClr val="0F2044"/>
                </a:solidFill>
              </a:defRPr>
            </a:lvl7pPr>
            <a:lvl8pPr lvl="7" algn="l">
              <a:lnSpc>
                <a:spcPct val="100000"/>
              </a:lnSpc>
              <a:spcBef>
                <a:spcPts val="0"/>
              </a:spcBef>
              <a:spcAft>
                <a:spcPts val="0"/>
              </a:spcAft>
              <a:buClr>
                <a:srgbClr val="0F2044"/>
              </a:buClr>
              <a:buSzPts val="1400"/>
              <a:buNone/>
              <a:defRPr sz="1800">
                <a:solidFill>
                  <a:srgbClr val="0F2044"/>
                </a:solidFill>
              </a:defRPr>
            </a:lvl8pPr>
            <a:lvl9pPr lvl="8" algn="l">
              <a:lnSpc>
                <a:spcPct val="100000"/>
              </a:lnSpc>
              <a:spcBef>
                <a:spcPts val="0"/>
              </a:spcBef>
              <a:spcAft>
                <a:spcPts val="0"/>
              </a:spcAft>
              <a:buClr>
                <a:srgbClr val="0F2044"/>
              </a:buClr>
              <a:buSzPts val="1400"/>
              <a:buNone/>
              <a:defRPr sz="1800">
                <a:solidFill>
                  <a:srgbClr val="0F2044"/>
                </a:solidFill>
              </a:defRPr>
            </a:lvl9pPr>
          </a:lstStyle>
          <a:p>
            <a:endParaRPr/>
          </a:p>
        </p:txBody>
      </p:sp>
      <p:sp>
        <p:nvSpPr>
          <p:cNvPr id="85" name="Google Shape;85;p15"/>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rgbClr val="0F2044"/>
              </a:buClr>
              <a:buSzPts val="2400"/>
              <a:buFont typeface="Arial"/>
              <a:buNone/>
              <a:defRPr sz="2400" b="0" i="0" u="none" strike="noStrike" cap="none">
                <a:solidFill>
                  <a:srgbClr val="0F2044"/>
                </a:solidFill>
                <a:latin typeface="Arial"/>
                <a:ea typeface="Arial"/>
                <a:cs typeface="Arial"/>
                <a:sym typeface="Arial"/>
              </a:defRPr>
            </a:lvl1pPr>
            <a:lvl2pPr marR="0" lvl="1" algn="ctr">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R="0" lvl="2" algn="ctr">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3pPr>
            <a:lvl4pPr marR="0" lvl="3" algn="ctr">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4pPr>
            <a:lvl5pPr marR="0" lvl="4" algn="ctr">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86" name="Google Shape;86;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6000"/>
              <a:buFont typeface="Georgia"/>
              <a:buNone/>
              <a:defRPr sz="60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16"/>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90" name="Google Shape;90;p16"/>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4" name="Google Shape;94;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7"/>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0" name="Google Shape;100;p1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1" name="Google Shape;101;p18"/>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1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3" name="Google Shape;103;p18"/>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8"/>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5" name="Google Shape;105;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19"/>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9" name="Google Shape;109;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0"/>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2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17" name="Google Shape;117;p21"/>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1" name="Google Shape;121;p22"/>
          <p:cNvSpPr>
            <a:spLocks noGrp="1"/>
          </p:cNvSpPr>
          <p:nvPr>
            <p:ph type="pic" idx="2"/>
          </p:nvPr>
        </p:nvSpPr>
        <p:spPr>
          <a:xfrm>
            <a:off x="3887391" y="740569"/>
            <a:ext cx="4629300" cy="3655200"/>
          </a:xfrm>
          <a:prstGeom prst="rect">
            <a:avLst/>
          </a:prstGeom>
          <a:noFill/>
          <a:ln>
            <a:noFill/>
          </a:ln>
        </p:spPr>
      </p:sp>
      <p:sp>
        <p:nvSpPr>
          <p:cNvPr id="122" name="Google Shape;122;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23" name="Google Shape;123;p22"/>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7" name="Google Shape;127;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23"/>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9" name="Google Shape;129;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2" name="Google Shape;132;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24"/>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4" name="Google Shape;13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a:solidFill>
                  <a:srgbClr val="DA0002"/>
                </a:solidFill>
              </a:defRPr>
            </a:lvl1pPr>
            <a:lvl2pPr lvl="1" algn="l">
              <a:lnSpc>
                <a:spcPct val="100000"/>
              </a:lnSpc>
              <a:spcBef>
                <a:spcPts val="0"/>
              </a:spcBef>
              <a:spcAft>
                <a:spcPts val="0"/>
              </a:spcAft>
              <a:buSzPts val="1400"/>
              <a:buNone/>
              <a:defRPr>
                <a:solidFill>
                  <a:srgbClr val="DA0002"/>
                </a:solidFill>
              </a:defRPr>
            </a:lvl2pPr>
            <a:lvl3pPr lvl="2" algn="l">
              <a:lnSpc>
                <a:spcPct val="100000"/>
              </a:lnSpc>
              <a:spcBef>
                <a:spcPts val="0"/>
              </a:spcBef>
              <a:spcAft>
                <a:spcPts val="0"/>
              </a:spcAft>
              <a:buSzPts val="1400"/>
              <a:buNone/>
              <a:defRPr>
                <a:solidFill>
                  <a:srgbClr val="DA0002"/>
                </a:solidFill>
              </a:defRPr>
            </a:lvl3pPr>
            <a:lvl4pPr lvl="3" algn="l">
              <a:lnSpc>
                <a:spcPct val="100000"/>
              </a:lnSpc>
              <a:spcBef>
                <a:spcPts val="0"/>
              </a:spcBef>
              <a:spcAft>
                <a:spcPts val="0"/>
              </a:spcAft>
              <a:buSzPts val="1400"/>
              <a:buNone/>
              <a:defRPr>
                <a:solidFill>
                  <a:srgbClr val="DA0002"/>
                </a:solidFill>
              </a:defRPr>
            </a:lvl4pPr>
            <a:lvl5pPr lvl="4" algn="l">
              <a:lnSpc>
                <a:spcPct val="100000"/>
              </a:lnSpc>
              <a:spcBef>
                <a:spcPts val="0"/>
              </a:spcBef>
              <a:spcAft>
                <a:spcPts val="0"/>
              </a:spcAft>
              <a:buSzPts val="1400"/>
              <a:buNone/>
              <a:defRPr>
                <a:solidFill>
                  <a:srgbClr val="DA0002"/>
                </a:solidFill>
              </a:defRPr>
            </a:lvl5pPr>
            <a:lvl6pPr lvl="5" algn="l">
              <a:lnSpc>
                <a:spcPct val="100000"/>
              </a:lnSpc>
              <a:spcBef>
                <a:spcPts val="0"/>
              </a:spcBef>
              <a:spcAft>
                <a:spcPts val="0"/>
              </a:spcAft>
              <a:buSzPts val="1400"/>
              <a:buNone/>
              <a:defRPr>
                <a:solidFill>
                  <a:srgbClr val="DA0002"/>
                </a:solidFill>
              </a:defRPr>
            </a:lvl6pPr>
            <a:lvl7pPr lvl="6" algn="l">
              <a:lnSpc>
                <a:spcPct val="100000"/>
              </a:lnSpc>
              <a:spcBef>
                <a:spcPts val="0"/>
              </a:spcBef>
              <a:spcAft>
                <a:spcPts val="0"/>
              </a:spcAft>
              <a:buSzPts val="1400"/>
              <a:buNone/>
              <a:defRPr>
                <a:solidFill>
                  <a:srgbClr val="DA0002"/>
                </a:solidFill>
              </a:defRPr>
            </a:lvl7pPr>
            <a:lvl8pPr lvl="7" algn="l">
              <a:lnSpc>
                <a:spcPct val="100000"/>
              </a:lnSpc>
              <a:spcBef>
                <a:spcPts val="0"/>
              </a:spcBef>
              <a:spcAft>
                <a:spcPts val="0"/>
              </a:spcAft>
              <a:buSzPts val="1400"/>
              <a:buNone/>
              <a:defRPr>
                <a:solidFill>
                  <a:srgbClr val="DA0002"/>
                </a:solidFill>
              </a:defRPr>
            </a:lvl8pPr>
            <a:lvl9pPr lvl="8" algn="l">
              <a:lnSpc>
                <a:spcPct val="100000"/>
              </a:lnSpc>
              <a:spcBef>
                <a:spcPts val="0"/>
              </a:spcBef>
              <a:spcAft>
                <a:spcPts val="0"/>
              </a:spcAft>
              <a:buSzPts val="1400"/>
              <a:buNone/>
              <a:defRPr>
                <a:solidFill>
                  <a:srgbClr val="DA0002"/>
                </a:solidFill>
              </a:defRPr>
            </a:lvl9pPr>
          </a:lstStyle>
          <a:p>
            <a:endParaRPr/>
          </a:p>
        </p:txBody>
      </p:sp>
      <p:sp>
        <p:nvSpPr>
          <p:cNvPr id="137" name="Google Shape;137;p25"/>
          <p:cNvSpPr txBox="1">
            <a:spLocks noGrp="1"/>
          </p:cNvSpPr>
          <p:nvPr>
            <p:ph type="body" idx="1"/>
          </p:nvPr>
        </p:nvSpPr>
        <p:spPr>
          <a:xfrm>
            <a:off x="457200" y="1200150"/>
            <a:ext cx="8229600" cy="37257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SzPts val="1800"/>
              <a:buChar char="•"/>
              <a:defRPr sz="1800"/>
            </a:lvl6pPr>
            <a:lvl7pPr marL="3200400" lvl="6" indent="-342900" algn="l">
              <a:lnSpc>
                <a:spcPct val="90000"/>
              </a:lnSpc>
              <a:spcBef>
                <a:spcPts val="500"/>
              </a:spcBef>
              <a:spcAft>
                <a:spcPts val="0"/>
              </a:spcAft>
              <a:buSzPts val="1800"/>
              <a:buChar char="•"/>
              <a:defRPr sz="1800"/>
            </a:lvl7pPr>
            <a:lvl8pPr marL="3657600" lvl="7" indent="-342900" algn="l">
              <a:lnSpc>
                <a:spcPct val="90000"/>
              </a:lnSpc>
              <a:spcBef>
                <a:spcPts val="500"/>
              </a:spcBef>
              <a:spcAft>
                <a:spcPts val="0"/>
              </a:spcAft>
              <a:buSzPts val="1800"/>
              <a:buChar char="•"/>
              <a:defRPr sz="1800"/>
            </a:lvl8pPr>
            <a:lvl9pPr marL="4114800" lvl="8" indent="-342900" algn="l">
              <a:lnSpc>
                <a:spcPct val="90000"/>
              </a:lnSpc>
              <a:spcBef>
                <a:spcPts val="500"/>
              </a:spcBef>
              <a:spcAft>
                <a:spcPts val="0"/>
              </a:spcAft>
              <a:buSzPts val="1800"/>
              <a:buChar char="•"/>
              <a:defRPr sz="1800"/>
            </a:lvl9pPr>
          </a:lstStyle>
          <a:p>
            <a:endParaRPr/>
          </a:p>
        </p:txBody>
      </p:sp>
      <p:cxnSp>
        <p:nvCxnSpPr>
          <p:cNvPr id="138" name="Google Shape;138;p25"/>
          <p:cNvCxnSpPr/>
          <p:nvPr/>
        </p:nvCxnSpPr>
        <p:spPr>
          <a:xfrm>
            <a:off x="457200" y="1143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ver-Projection Navy">
  <p:cSld name="Cover-Projection Navy">
    <p:spTree>
      <p:nvGrpSpPr>
        <p:cNvPr id="1" name="Shape 140"/>
        <p:cNvGrpSpPr/>
        <p:nvPr/>
      </p:nvGrpSpPr>
      <p:grpSpPr>
        <a:xfrm>
          <a:off x="0" y="0"/>
          <a:ext cx="0" cy="0"/>
          <a:chOff x="0" y="0"/>
          <a:chExt cx="0" cy="0"/>
        </a:xfrm>
      </p:grpSpPr>
      <p:pic>
        <p:nvPicPr>
          <p:cNvPr id="141" name="Google Shape;141;p27"/>
          <p:cNvPicPr preferRelativeResize="0"/>
          <p:nvPr/>
        </p:nvPicPr>
        <p:blipFill rotWithShape="1">
          <a:blip r:embed="rId2">
            <a:alphaModFix/>
          </a:blip>
          <a:srcRect/>
          <a:stretch/>
        </p:blipFill>
        <p:spPr>
          <a:xfrm>
            <a:off x="1828800" y="1700001"/>
            <a:ext cx="4160286" cy="140101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Navy Cover-Title with Logo ">
  <p:cSld name="Navy Cover-Title with Logo ">
    <p:spTree>
      <p:nvGrpSpPr>
        <p:cNvPr id="1" name="Shape 142"/>
        <p:cNvGrpSpPr/>
        <p:nvPr/>
      </p:nvGrpSpPr>
      <p:grpSpPr>
        <a:xfrm>
          <a:off x="0" y="0"/>
          <a:ext cx="0" cy="0"/>
          <a:chOff x="0" y="0"/>
          <a:chExt cx="0" cy="0"/>
        </a:xfrm>
      </p:grpSpPr>
      <p:sp>
        <p:nvSpPr>
          <p:cNvPr id="143" name="Google Shape;143;p28"/>
          <p:cNvSpPr txBox="1">
            <a:spLocks noGrp="1"/>
          </p:cNvSpPr>
          <p:nvPr>
            <p:ph type="subTitle" idx="1"/>
          </p:nvPr>
        </p:nvSpPr>
        <p:spPr>
          <a:xfrm>
            <a:off x="1143000" y="3363679"/>
            <a:ext cx="6858000" cy="8064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4" name="Google Shape;144;p28"/>
          <p:cNvSpPr txBox="1">
            <a:spLocks noGrp="1"/>
          </p:cNvSpPr>
          <p:nvPr>
            <p:ph type="body" idx="2"/>
          </p:nvPr>
        </p:nvSpPr>
        <p:spPr>
          <a:xfrm>
            <a:off x="1143001" y="2273300"/>
            <a:ext cx="6858000" cy="1003200"/>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accent1"/>
              </a:buClr>
              <a:buSzPts val="4400"/>
              <a:buFont typeface="Arial"/>
              <a:buNone/>
              <a:defRPr sz="4400" b="0" i="0" u="none" strike="noStrike" cap="none">
                <a:solidFill>
                  <a:schemeClr val="accent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45" name="Google Shape;145;p28"/>
          <p:cNvPicPr preferRelativeResize="0"/>
          <p:nvPr/>
        </p:nvPicPr>
        <p:blipFill rotWithShape="1">
          <a:blip r:embed="rId2">
            <a:alphaModFix/>
          </a:blip>
          <a:srcRect/>
          <a:stretch/>
        </p:blipFill>
        <p:spPr>
          <a:xfrm>
            <a:off x="2517786" y="874438"/>
            <a:ext cx="3149141" cy="10604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ver-Projection White">
  <p:cSld name="Cover-Projection White">
    <p:bg>
      <p:bgPr>
        <a:solidFill>
          <a:schemeClr val="lt1"/>
        </a:solidFill>
        <a:effectLst/>
      </p:bgPr>
    </p:bg>
    <p:spTree>
      <p:nvGrpSpPr>
        <p:cNvPr id="1" name="Shape 146"/>
        <p:cNvGrpSpPr/>
        <p:nvPr/>
      </p:nvGrpSpPr>
      <p:grpSpPr>
        <a:xfrm>
          <a:off x="0" y="0"/>
          <a:ext cx="0" cy="0"/>
          <a:chOff x="0" y="0"/>
          <a:chExt cx="0" cy="0"/>
        </a:xfrm>
      </p:grpSpPr>
      <p:pic>
        <p:nvPicPr>
          <p:cNvPr id="147" name="Google Shape;147;p29"/>
          <p:cNvPicPr preferRelativeResize="0"/>
          <p:nvPr/>
        </p:nvPicPr>
        <p:blipFill rotWithShape="1">
          <a:blip r:embed="rId2">
            <a:alphaModFix/>
          </a:blip>
          <a:srcRect/>
          <a:stretch/>
        </p:blipFill>
        <p:spPr>
          <a:xfrm>
            <a:off x="1869620" y="1669795"/>
            <a:ext cx="4127956" cy="134282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Cover-Title with Logo">
  <p:cSld name="White Cover-Title with Logo">
    <p:bg>
      <p:bgPr>
        <a:solidFill>
          <a:schemeClr val="lt1"/>
        </a:solidFill>
        <a:effectLst/>
      </p:bgPr>
    </p:bg>
    <p:spTree>
      <p:nvGrpSpPr>
        <p:cNvPr id="1" name="Shape 148"/>
        <p:cNvGrpSpPr/>
        <p:nvPr/>
      </p:nvGrpSpPr>
      <p:grpSpPr>
        <a:xfrm>
          <a:off x="0" y="0"/>
          <a:ext cx="0" cy="0"/>
          <a:chOff x="0" y="0"/>
          <a:chExt cx="0" cy="0"/>
        </a:xfrm>
      </p:grpSpPr>
      <p:sp>
        <p:nvSpPr>
          <p:cNvPr id="149" name="Google Shape;149;p30"/>
          <p:cNvSpPr txBox="1">
            <a:spLocks noGrp="1"/>
          </p:cNvSpPr>
          <p:nvPr>
            <p:ph type="subTitle" idx="1"/>
          </p:nvPr>
        </p:nvSpPr>
        <p:spPr>
          <a:xfrm>
            <a:off x="1143000" y="3363679"/>
            <a:ext cx="6858000" cy="8064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0" name="Google Shape;150;p30"/>
          <p:cNvSpPr txBox="1">
            <a:spLocks noGrp="1"/>
          </p:cNvSpPr>
          <p:nvPr>
            <p:ph type="body" idx="2"/>
          </p:nvPr>
        </p:nvSpPr>
        <p:spPr>
          <a:xfrm>
            <a:off x="1143000" y="2355850"/>
            <a:ext cx="6858000" cy="920400"/>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0" i="0" u="none" strike="noStrike" cap="none">
                <a:solidFill>
                  <a:schemeClr val="dk2"/>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1" name="Google Shape;151;p30"/>
          <p:cNvPicPr preferRelativeResize="0"/>
          <p:nvPr/>
        </p:nvPicPr>
        <p:blipFill rotWithShape="1">
          <a:blip r:embed="rId2">
            <a:alphaModFix/>
          </a:blip>
          <a:srcRect/>
          <a:stretch/>
        </p:blipFill>
        <p:spPr>
          <a:xfrm>
            <a:off x="2513388" y="898274"/>
            <a:ext cx="3149139" cy="10244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 name="Google Shape;34;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6"/>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0"/>
          <p:cNvSpPr>
            <a:spLocks noGrp="1"/>
          </p:cNvSpPr>
          <p:nvPr>
            <p:ph type="pic" idx="2"/>
          </p:nvPr>
        </p:nvSpPr>
        <p:spPr>
          <a:xfrm>
            <a:off x="3887391" y="740569"/>
            <a:ext cx="4629300" cy="3655200"/>
          </a:xfrm>
          <a:prstGeom prst="rect">
            <a:avLst/>
          </a:prstGeom>
          <a:noFill/>
          <a:ln>
            <a:noFill/>
          </a:ln>
        </p:spPr>
      </p:sp>
      <p:sp>
        <p:nvSpPr>
          <p:cNvPr id="56" name="Google Shape;56;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 name="Google Shape;10;p1"/>
          <p:cNvPicPr preferRelativeResize="0"/>
          <p:nvPr/>
        </p:nvPicPr>
        <p:blipFill rotWithShape="1">
          <a:blip r:embed="rId13">
            <a:alphaModFix/>
          </a:blip>
          <a:srcRect/>
          <a:stretch/>
        </p:blipFill>
        <p:spPr>
          <a:xfrm>
            <a:off x="110358" y="4697344"/>
            <a:ext cx="1006822" cy="3390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13"/>
          <p:cNvPicPr preferRelativeResize="0"/>
          <p:nvPr/>
        </p:nvPicPr>
        <p:blipFill rotWithShape="1">
          <a:blip r:embed="rId14">
            <a:alphaModFix/>
          </a:blip>
          <a:srcRect/>
          <a:stretch/>
        </p:blipFill>
        <p:spPr>
          <a:xfrm>
            <a:off x="135338" y="4691572"/>
            <a:ext cx="1042279" cy="339055"/>
          </a:xfrm>
          <a:prstGeom prst="rect">
            <a:avLst/>
          </a:prstGeom>
          <a:noFill/>
          <a:ln>
            <a:noFill/>
          </a:ln>
        </p:spPr>
      </p:pic>
      <p:sp>
        <p:nvSpPr>
          <p:cNvPr id="74" name="Google Shape;74;p13"/>
          <p:cNvSpPr txBox="1"/>
          <p:nvPr/>
        </p:nvSpPr>
        <p:spPr>
          <a:xfrm>
            <a:off x="1562225" y="4733925"/>
            <a:ext cx="2232000" cy="30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F2044"/>
                </a:solidFill>
                <a:latin typeface="Arial"/>
                <a:ea typeface="Arial"/>
                <a:cs typeface="Arial"/>
                <a:sym typeface="Arial"/>
              </a:rPr>
              <a:t>CSC 481/681</a:t>
            </a:r>
            <a:endParaRPr sz="1300" b="0" i="0" u="none" strike="noStrike" cap="none">
              <a:solidFill>
                <a:srgbClr val="0F204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F2044"/>
                </a:solidFill>
                <a:latin typeface="Arial"/>
                <a:ea typeface="Arial"/>
                <a:cs typeface="Arial"/>
                <a:sym typeface="Arial"/>
              </a:rPr>
              <a:t>Principles of Computer Security</a:t>
            </a:r>
            <a:endParaRPr sz="1100" b="0" i="1" u="none" strike="noStrike" cap="none">
              <a:solidFill>
                <a:srgbClr val="0F2044"/>
              </a:solidFill>
              <a:latin typeface="Arial"/>
              <a:ea typeface="Arial"/>
              <a:cs typeface="Arial"/>
              <a:sym typeface="Arial"/>
            </a:endParaRPr>
          </a:p>
        </p:txBody>
      </p:sp>
      <p:sp>
        <p:nvSpPr>
          <p:cNvPr id="75" name="Google Shape;75;p13"/>
          <p:cNvSpPr txBox="1"/>
          <p:nvPr/>
        </p:nvSpPr>
        <p:spPr>
          <a:xfrm>
            <a:off x="3752850" y="4820156"/>
            <a:ext cx="4305900" cy="2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t>Public Key Cryptography</a:t>
            </a:r>
            <a:endParaRPr sz="1200" b="0" i="0" u="none" strike="noStrike" cap="none" dirty="0">
              <a:solidFill>
                <a:srgbClr val="0F2044"/>
              </a:solidFill>
              <a:latin typeface="Arial"/>
              <a:ea typeface="Arial"/>
              <a:cs typeface="Arial"/>
              <a:sym typeface="Arial"/>
            </a:endParaRPr>
          </a:p>
        </p:txBody>
      </p:sp>
      <p:cxnSp>
        <p:nvCxnSpPr>
          <p:cNvPr id="76" name="Google Shape;76;p13"/>
          <p:cNvCxnSpPr/>
          <p:nvPr/>
        </p:nvCxnSpPr>
        <p:spPr>
          <a:xfrm>
            <a:off x="3686300" y="4752872"/>
            <a:ext cx="0" cy="302700"/>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citeseerx.ist.psu.edu/viewdoc/download?doi=10.1.1.587.3444&amp;rep=rep1&amp;type=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6000"/>
              <a:buNone/>
            </a:pPr>
            <a:r>
              <a:rPr lang="en-US" sz="5400" dirty="0"/>
              <a:t>Cryptography</a:t>
            </a:r>
            <a:endParaRPr sz="5400" dirty="0"/>
          </a:p>
          <a:p>
            <a:pPr marL="0" lvl="0" indent="0" algn="ctr" rtl="0">
              <a:lnSpc>
                <a:spcPct val="100000"/>
              </a:lnSpc>
              <a:spcBef>
                <a:spcPts val="0"/>
              </a:spcBef>
              <a:spcAft>
                <a:spcPts val="0"/>
              </a:spcAft>
              <a:buSzPts val="6000"/>
              <a:buNone/>
            </a:pPr>
            <a:r>
              <a:rPr lang="en-US" sz="3200" dirty="0"/>
              <a:t>Public Key Cryptography</a:t>
            </a:r>
            <a:endParaRPr sz="3200" dirty="0"/>
          </a:p>
        </p:txBody>
      </p:sp>
      <p:sp>
        <p:nvSpPr>
          <p:cNvPr id="157" name="Google Shape;157;p31"/>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000" dirty="0"/>
              <a:t>CSC 481/681/781</a:t>
            </a:r>
            <a:endParaRPr sz="2000" dirty="0"/>
          </a:p>
          <a:p>
            <a:pPr marL="0" lvl="0" indent="0" algn="ctr" rtl="0">
              <a:lnSpc>
                <a:spcPct val="100000"/>
              </a:lnSpc>
              <a:spcBef>
                <a:spcPts val="0"/>
              </a:spcBef>
              <a:spcAft>
                <a:spcPts val="0"/>
              </a:spcAft>
              <a:buSzPts val="2400"/>
              <a:buNone/>
            </a:pPr>
            <a:r>
              <a:rPr lang="en-US" sz="2000" dirty="0"/>
              <a:t>Principles of Computer Security</a:t>
            </a:r>
            <a:endParaRPr sz="2000" dirty="0"/>
          </a:p>
          <a:p>
            <a:pPr marL="0" lvl="0" indent="0" algn="ctr" rtl="0">
              <a:lnSpc>
                <a:spcPct val="100000"/>
              </a:lnSpc>
              <a:spcBef>
                <a:spcPts val="0"/>
              </a:spcBef>
              <a:spcAft>
                <a:spcPts val="0"/>
              </a:spcAft>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EBD1E282-EA9E-29DF-31F1-F37095977B56}"/>
            </a:ext>
          </a:extLst>
        </p:cNvPr>
        <p:cNvGrpSpPr/>
        <p:nvPr/>
      </p:nvGrpSpPr>
      <p:grpSpPr>
        <a:xfrm>
          <a:off x="0" y="0"/>
          <a:ext cx="0" cy="0"/>
          <a:chOff x="0" y="0"/>
          <a:chExt cx="0" cy="0"/>
        </a:xfrm>
      </p:grpSpPr>
      <p:sp>
        <p:nvSpPr>
          <p:cNvPr id="168" name="Google Shape;168;p33">
            <a:extLst>
              <a:ext uri="{FF2B5EF4-FFF2-40B4-BE49-F238E27FC236}">
                <a16:creationId xmlns:a16="http://schemas.microsoft.com/office/drawing/2014/main" id="{C80D354E-DFC6-34D4-FC0A-3EDAB34436F5}"/>
              </a:ext>
            </a:extLst>
          </p:cNvPr>
          <p:cNvSpPr/>
          <p:nvPr/>
        </p:nvSpPr>
        <p:spPr>
          <a:xfrm rot="-5400000" flipH="1">
            <a:off x="7230563" y="3152750"/>
            <a:ext cx="5070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3">
            <a:extLst>
              <a:ext uri="{FF2B5EF4-FFF2-40B4-BE49-F238E27FC236}">
                <a16:creationId xmlns:a16="http://schemas.microsoft.com/office/drawing/2014/main" id="{673A772A-30D5-CE4F-DAA2-794B04DA0596}"/>
              </a:ext>
            </a:extLst>
          </p:cNvPr>
          <p:cNvSpPr/>
          <p:nvPr/>
        </p:nvSpPr>
        <p:spPr>
          <a:xfrm rot="-5400000" flipH="1">
            <a:off x="7231613" y="2049225"/>
            <a:ext cx="5049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3">
            <a:extLst>
              <a:ext uri="{FF2B5EF4-FFF2-40B4-BE49-F238E27FC236}">
                <a16:creationId xmlns:a16="http://schemas.microsoft.com/office/drawing/2014/main" id="{9ED3EB3D-3E1D-7231-E5AA-8E45B564B52A}"/>
              </a:ext>
            </a:extLst>
          </p:cNvPr>
          <p:cNvSpPr/>
          <p:nvPr/>
        </p:nvSpPr>
        <p:spPr>
          <a:xfrm rot="-5400000">
            <a:off x="1448538" y="3164750"/>
            <a:ext cx="5091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3">
            <a:extLst>
              <a:ext uri="{FF2B5EF4-FFF2-40B4-BE49-F238E27FC236}">
                <a16:creationId xmlns:a16="http://schemas.microsoft.com/office/drawing/2014/main" id="{9533169D-F130-B21A-D23F-1237B356F205}"/>
              </a:ext>
            </a:extLst>
          </p:cNvPr>
          <p:cNvSpPr/>
          <p:nvPr/>
        </p:nvSpPr>
        <p:spPr>
          <a:xfrm rot="-5400000">
            <a:off x="1452738" y="2072850"/>
            <a:ext cx="5007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3">
            <a:extLst>
              <a:ext uri="{FF2B5EF4-FFF2-40B4-BE49-F238E27FC236}">
                <a16:creationId xmlns:a16="http://schemas.microsoft.com/office/drawing/2014/main" id="{DC74672F-48AB-D938-2514-618EC5F4B6EF}"/>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Basics of Encryption</a:t>
            </a:r>
            <a:endParaRPr sz="3400"/>
          </a:p>
          <a:p>
            <a:pPr marL="0" lvl="0" indent="0" algn="l" rtl="0">
              <a:lnSpc>
                <a:spcPct val="90000"/>
              </a:lnSpc>
              <a:spcBef>
                <a:spcPts val="0"/>
              </a:spcBef>
              <a:spcAft>
                <a:spcPts val="0"/>
              </a:spcAft>
              <a:buSzPts val="3600"/>
              <a:buNone/>
            </a:pPr>
            <a:r>
              <a:rPr lang="en-US" sz="2000" i="1"/>
              <a:t>Confidentiality Protection for Messages</a:t>
            </a:r>
            <a:endParaRPr sz="3200"/>
          </a:p>
        </p:txBody>
      </p:sp>
      <p:sp>
        <p:nvSpPr>
          <p:cNvPr id="173" name="Google Shape;173;p33">
            <a:extLst>
              <a:ext uri="{FF2B5EF4-FFF2-40B4-BE49-F238E27FC236}">
                <a16:creationId xmlns:a16="http://schemas.microsoft.com/office/drawing/2014/main" id="{F029D57B-1816-6EF1-CFCF-6B80507FC1ED}"/>
              </a:ext>
            </a:extLst>
          </p:cNvPr>
          <p:cNvSpPr/>
          <p:nvPr/>
        </p:nvSpPr>
        <p:spPr>
          <a:xfrm>
            <a:off x="3892950" y="1256844"/>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
        <p:nvSpPr>
          <p:cNvPr id="174" name="Google Shape;174;p33">
            <a:extLst>
              <a:ext uri="{FF2B5EF4-FFF2-40B4-BE49-F238E27FC236}">
                <a16:creationId xmlns:a16="http://schemas.microsoft.com/office/drawing/2014/main" id="{6D6B9961-D22A-0361-F202-ACB9E3205AD9}"/>
              </a:ext>
            </a:extLst>
          </p:cNvPr>
          <p:cNvSpPr/>
          <p:nvPr/>
        </p:nvSpPr>
        <p:spPr>
          <a:xfrm>
            <a:off x="945039" y="365487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grpSp>
        <p:nvGrpSpPr>
          <p:cNvPr id="175" name="Google Shape;175;p33">
            <a:extLst>
              <a:ext uri="{FF2B5EF4-FFF2-40B4-BE49-F238E27FC236}">
                <a16:creationId xmlns:a16="http://schemas.microsoft.com/office/drawing/2014/main" id="{84C6A4A1-1D1B-C651-25EC-747ACEC1F062}"/>
              </a:ext>
            </a:extLst>
          </p:cNvPr>
          <p:cNvGrpSpPr/>
          <p:nvPr/>
        </p:nvGrpSpPr>
        <p:grpSpPr>
          <a:xfrm>
            <a:off x="1245863" y="1173981"/>
            <a:ext cx="914454" cy="857250"/>
            <a:chOff x="2916625" y="3340325"/>
            <a:chExt cx="1212000" cy="1143000"/>
          </a:xfrm>
        </p:grpSpPr>
        <p:sp>
          <p:nvSpPr>
            <p:cNvPr id="176" name="Google Shape;176;p33">
              <a:extLst>
                <a:ext uri="{FF2B5EF4-FFF2-40B4-BE49-F238E27FC236}">
                  <a16:creationId xmlns:a16="http://schemas.microsoft.com/office/drawing/2014/main" id="{631365FF-D0D2-0CF2-A19C-DF1F107184AE}"/>
                </a:ext>
              </a:extLst>
            </p:cNvPr>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3">
              <a:extLst>
                <a:ext uri="{FF2B5EF4-FFF2-40B4-BE49-F238E27FC236}">
                  <a16:creationId xmlns:a16="http://schemas.microsoft.com/office/drawing/2014/main" id="{7554F557-BB54-7E12-8958-1CDAEF13758D}"/>
                </a:ext>
              </a:extLst>
            </p:cNvPr>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grpSp>
        <p:nvGrpSpPr>
          <p:cNvPr id="178" name="Google Shape;178;p33">
            <a:extLst>
              <a:ext uri="{FF2B5EF4-FFF2-40B4-BE49-F238E27FC236}">
                <a16:creationId xmlns:a16="http://schemas.microsoft.com/office/drawing/2014/main" id="{1E147AC6-3DE0-5FE0-CC4B-15EDED51FD62}"/>
              </a:ext>
            </a:extLst>
          </p:cNvPr>
          <p:cNvGrpSpPr/>
          <p:nvPr/>
        </p:nvGrpSpPr>
        <p:grpSpPr>
          <a:xfrm>
            <a:off x="7029556" y="1173978"/>
            <a:ext cx="909000" cy="857250"/>
            <a:chOff x="2916625" y="3340325"/>
            <a:chExt cx="1212000" cy="1143000"/>
          </a:xfrm>
        </p:grpSpPr>
        <p:sp>
          <p:nvSpPr>
            <p:cNvPr id="179" name="Google Shape;179;p33">
              <a:extLst>
                <a:ext uri="{FF2B5EF4-FFF2-40B4-BE49-F238E27FC236}">
                  <a16:creationId xmlns:a16="http://schemas.microsoft.com/office/drawing/2014/main" id="{15817B4F-364F-34E5-799D-B845E9903DB1}"/>
                </a:ext>
              </a:extLst>
            </p:cNvPr>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3">
              <a:extLst>
                <a:ext uri="{FF2B5EF4-FFF2-40B4-BE49-F238E27FC236}">
                  <a16:creationId xmlns:a16="http://schemas.microsoft.com/office/drawing/2014/main" id="{ED6B8A8E-5CB0-EAF4-3AB4-88623D3F082F}"/>
                </a:ext>
              </a:extLst>
            </p:cNvPr>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sp>
        <p:nvSpPr>
          <p:cNvPr id="181" name="Google Shape;181;p33">
            <a:extLst>
              <a:ext uri="{FF2B5EF4-FFF2-40B4-BE49-F238E27FC236}">
                <a16:creationId xmlns:a16="http://schemas.microsoft.com/office/drawing/2014/main" id="{741506BE-F0AF-41C9-2B35-06FBDF2EFB2F}"/>
              </a:ext>
            </a:extLst>
          </p:cNvPr>
          <p:cNvSpPr/>
          <p:nvPr/>
        </p:nvSpPr>
        <p:spPr>
          <a:xfrm>
            <a:off x="2327740" y="1343675"/>
            <a:ext cx="14298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3">
            <a:extLst>
              <a:ext uri="{FF2B5EF4-FFF2-40B4-BE49-F238E27FC236}">
                <a16:creationId xmlns:a16="http://schemas.microsoft.com/office/drawing/2014/main" id="{BD95AB9A-3A0D-0FE9-9376-C87A2E1B5B25}"/>
              </a:ext>
            </a:extLst>
          </p:cNvPr>
          <p:cNvSpPr/>
          <p:nvPr/>
        </p:nvSpPr>
        <p:spPr>
          <a:xfrm>
            <a:off x="5349541" y="1343675"/>
            <a:ext cx="15648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3">
            <a:extLst>
              <a:ext uri="{FF2B5EF4-FFF2-40B4-BE49-F238E27FC236}">
                <a16:creationId xmlns:a16="http://schemas.microsoft.com/office/drawing/2014/main" id="{CF808470-51D3-943E-32F3-11861CB1014E}"/>
              </a:ext>
            </a:extLst>
          </p:cNvPr>
          <p:cNvSpPr/>
          <p:nvPr/>
        </p:nvSpPr>
        <p:spPr>
          <a:xfrm>
            <a:off x="1124225" y="2548888"/>
            <a:ext cx="1157700" cy="588300"/>
          </a:xfrm>
          <a:prstGeom prst="rect">
            <a:avLst/>
          </a:prstGeom>
          <a:solidFill>
            <a:srgbClr val="8FFFA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184" name="Google Shape;184;p33">
            <a:extLst>
              <a:ext uri="{FF2B5EF4-FFF2-40B4-BE49-F238E27FC236}">
                <a16:creationId xmlns:a16="http://schemas.microsoft.com/office/drawing/2014/main" id="{2131F548-5AE9-FB20-225F-F95BC9DCB491}"/>
              </a:ext>
            </a:extLst>
          </p:cNvPr>
          <p:cNvSpPr/>
          <p:nvPr/>
        </p:nvSpPr>
        <p:spPr>
          <a:xfrm>
            <a:off x="6769156" y="365492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185" name="Google Shape;185;p33">
            <a:extLst>
              <a:ext uri="{FF2B5EF4-FFF2-40B4-BE49-F238E27FC236}">
                <a16:creationId xmlns:a16="http://schemas.microsoft.com/office/drawing/2014/main" id="{004E6CC9-7C4C-E076-61BA-75DCB7615CA2}"/>
              </a:ext>
            </a:extLst>
          </p:cNvPr>
          <p:cNvSpPr/>
          <p:nvPr/>
        </p:nvSpPr>
        <p:spPr>
          <a:xfrm>
            <a:off x="6905206" y="2548888"/>
            <a:ext cx="1157700" cy="588300"/>
          </a:xfrm>
          <a:prstGeom prst="rect">
            <a:avLst/>
          </a:prstGeom>
          <a:solidFill>
            <a:srgbClr val="FF959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Decryption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186" name="Google Shape;186;p33">
            <a:extLst>
              <a:ext uri="{FF2B5EF4-FFF2-40B4-BE49-F238E27FC236}">
                <a16:creationId xmlns:a16="http://schemas.microsoft.com/office/drawing/2014/main" id="{0BF8254A-6755-EBFB-4393-44835963226E}"/>
              </a:ext>
            </a:extLst>
          </p:cNvPr>
          <p:cNvSpPr/>
          <p:nvPr/>
        </p:nvSpPr>
        <p:spPr>
          <a:xfrm rot="-5400000">
            <a:off x="2417525" y="2632063"/>
            <a:ext cx="517200" cy="734100"/>
          </a:xfrm>
          <a:prstGeom prst="bentUpArrow">
            <a:avLst>
              <a:gd name="adj1" fmla="val 25000"/>
              <a:gd name="adj2" fmla="val 25000"/>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33">
            <a:extLst>
              <a:ext uri="{FF2B5EF4-FFF2-40B4-BE49-F238E27FC236}">
                <a16:creationId xmlns:a16="http://schemas.microsoft.com/office/drawing/2014/main" id="{73C53B9F-2440-7A1C-3D98-D676BD7EAB20}"/>
              </a:ext>
            </a:extLst>
          </p:cNvPr>
          <p:cNvPicPr preferRelativeResize="0"/>
          <p:nvPr/>
        </p:nvPicPr>
        <p:blipFill rotWithShape="1">
          <a:blip r:embed="rId3">
            <a:alphaModFix/>
          </a:blip>
          <a:srcRect/>
          <a:stretch/>
        </p:blipFill>
        <p:spPr>
          <a:xfrm rot="-5400000">
            <a:off x="5761972" y="3631081"/>
            <a:ext cx="1134431" cy="458100"/>
          </a:xfrm>
          <a:prstGeom prst="rect">
            <a:avLst/>
          </a:prstGeom>
          <a:noFill/>
          <a:ln>
            <a:noFill/>
          </a:ln>
        </p:spPr>
      </p:pic>
      <p:sp>
        <p:nvSpPr>
          <p:cNvPr id="188" name="Google Shape;188;p33">
            <a:extLst>
              <a:ext uri="{FF2B5EF4-FFF2-40B4-BE49-F238E27FC236}">
                <a16:creationId xmlns:a16="http://schemas.microsoft.com/office/drawing/2014/main" id="{3E1A13CE-1DE2-115C-2648-7E325553B8B8}"/>
              </a:ext>
            </a:extLst>
          </p:cNvPr>
          <p:cNvSpPr/>
          <p:nvPr/>
        </p:nvSpPr>
        <p:spPr>
          <a:xfrm rot="5400000" flipH="1">
            <a:off x="6300237" y="2674675"/>
            <a:ext cx="550200" cy="620700"/>
          </a:xfrm>
          <a:prstGeom prst="bentUpArrow">
            <a:avLst>
              <a:gd name="adj1" fmla="val 25000"/>
              <a:gd name="adj2" fmla="val 24566"/>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3">
            <a:extLst>
              <a:ext uri="{FF2B5EF4-FFF2-40B4-BE49-F238E27FC236}">
                <a16:creationId xmlns:a16="http://schemas.microsoft.com/office/drawing/2014/main" id="{1DF5000B-41F9-610E-DA52-84D154E8762F}"/>
              </a:ext>
            </a:extLst>
          </p:cNvPr>
          <p:cNvSpPr txBox="1"/>
          <p:nvPr/>
        </p:nvSpPr>
        <p:spPr>
          <a:xfrm>
            <a:off x="3264838" y="2112238"/>
            <a:ext cx="2895600"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sng" strike="noStrike" cap="none">
                <a:solidFill>
                  <a:srgbClr val="000000"/>
                </a:solidFill>
                <a:latin typeface="Arial"/>
                <a:ea typeface="Arial"/>
                <a:cs typeface="Arial"/>
                <a:sym typeface="Arial"/>
              </a:rPr>
              <a:t>Plaintext</a:t>
            </a:r>
            <a:r>
              <a:rPr lang="en-US" sz="1200" b="0" i="0" u="none" strike="noStrike" cap="none">
                <a:solidFill>
                  <a:srgbClr val="000000"/>
                </a:solidFill>
                <a:latin typeface="Arial"/>
                <a:ea typeface="Arial"/>
                <a:cs typeface="Arial"/>
                <a:sym typeface="Arial"/>
              </a:rPr>
              <a:t>: The message the sender wants to send.</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sng" strike="noStrike" cap="none">
                <a:solidFill>
                  <a:srgbClr val="000000"/>
                </a:solidFill>
                <a:latin typeface="Arial"/>
                <a:ea typeface="Arial"/>
                <a:cs typeface="Arial"/>
                <a:sym typeface="Arial"/>
              </a:rPr>
              <a:t>Ciphertext</a:t>
            </a:r>
            <a:r>
              <a:rPr lang="en-US" sz="1200" b="0" i="0" u="none" strike="noStrike" cap="none">
                <a:solidFill>
                  <a:srgbClr val="000000"/>
                </a:solidFill>
                <a:latin typeface="Arial"/>
                <a:ea typeface="Arial"/>
                <a:cs typeface="Arial"/>
                <a:sym typeface="Arial"/>
              </a:rPr>
              <a:t>: The data that is transmitted.</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sng" strike="noStrike" cap="none">
                <a:solidFill>
                  <a:srgbClr val="000000"/>
                </a:solidFill>
                <a:latin typeface="Arial"/>
                <a:ea typeface="Arial"/>
                <a:cs typeface="Arial"/>
                <a:sym typeface="Arial"/>
              </a:rPr>
              <a:t>Goal</a:t>
            </a:r>
            <a:r>
              <a:rPr lang="en-US" sz="1200" b="0" i="0" u="none" strike="noStrike" cap="none">
                <a:solidFill>
                  <a:srgbClr val="000000"/>
                </a:solidFill>
                <a:latin typeface="Arial"/>
                <a:ea typeface="Arial"/>
                <a:cs typeface="Arial"/>
                <a:sym typeface="Arial"/>
              </a:rPr>
              <a:t>: Ciphertext should reveal no information about plaintext to anyone who doesn’t have the decryption key (</a:t>
            </a:r>
            <a:r>
              <a:rPr lang="en-US" sz="1200" b="0" i="1" u="sng" strike="noStrike" cap="none">
                <a:solidFill>
                  <a:srgbClr val="000000"/>
                </a:solidFill>
                <a:latin typeface="Arial"/>
                <a:ea typeface="Arial"/>
                <a:cs typeface="Arial"/>
                <a:sym typeface="Arial"/>
              </a:rPr>
              <a:t>semantic security</a:t>
            </a: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90" name="Google Shape;190;p33">
            <a:extLst>
              <a:ext uri="{FF2B5EF4-FFF2-40B4-BE49-F238E27FC236}">
                <a16:creationId xmlns:a16="http://schemas.microsoft.com/office/drawing/2014/main" id="{D8CD9EA5-7007-30F5-7F4F-DD2BDE618FA0}"/>
              </a:ext>
            </a:extLst>
          </p:cNvPr>
          <p:cNvPicPr preferRelativeResize="0"/>
          <p:nvPr/>
        </p:nvPicPr>
        <p:blipFill rotWithShape="1">
          <a:blip r:embed="rId4">
            <a:alphaModFix/>
          </a:blip>
          <a:srcRect/>
          <a:stretch/>
        </p:blipFill>
        <p:spPr>
          <a:xfrm rot="-5400000">
            <a:off x="2409385" y="3631810"/>
            <a:ext cx="1133856" cy="457200"/>
          </a:xfrm>
          <a:prstGeom prst="rect">
            <a:avLst/>
          </a:prstGeom>
          <a:noFill/>
          <a:ln>
            <a:noFill/>
          </a:ln>
        </p:spPr>
      </p:pic>
    </p:spTree>
    <p:extLst>
      <p:ext uri="{BB962C8B-B14F-4D97-AF65-F5344CB8AC3E}">
        <p14:creationId xmlns:p14="http://schemas.microsoft.com/office/powerpoint/2010/main" val="149250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p:nvPr/>
        </p:nvSpPr>
        <p:spPr>
          <a:xfrm rot="-5400000" flipH="1">
            <a:off x="7230563" y="3152750"/>
            <a:ext cx="5070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4"/>
          <p:cNvSpPr/>
          <p:nvPr/>
        </p:nvSpPr>
        <p:spPr>
          <a:xfrm rot="-5400000" flipH="1">
            <a:off x="7231613" y="2049225"/>
            <a:ext cx="5049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4"/>
          <p:cNvSpPr/>
          <p:nvPr/>
        </p:nvSpPr>
        <p:spPr>
          <a:xfrm rot="-5400000">
            <a:off x="1448538" y="3164750"/>
            <a:ext cx="5091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4"/>
          <p:cNvSpPr/>
          <p:nvPr/>
        </p:nvSpPr>
        <p:spPr>
          <a:xfrm rot="-5400000">
            <a:off x="1452738" y="2072850"/>
            <a:ext cx="5007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Basics of Encryption</a:t>
            </a:r>
            <a:endParaRPr sz="3400"/>
          </a:p>
          <a:p>
            <a:pPr marL="0" lvl="0" indent="0" algn="l" rtl="0">
              <a:lnSpc>
                <a:spcPct val="90000"/>
              </a:lnSpc>
              <a:spcBef>
                <a:spcPts val="0"/>
              </a:spcBef>
              <a:spcAft>
                <a:spcPts val="0"/>
              </a:spcAft>
              <a:buSzPts val="3600"/>
              <a:buNone/>
            </a:pPr>
            <a:r>
              <a:rPr lang="en-US" sz="2000" i="1"/>
              <a:t>Confidentiality Protection for Messages</a:t>
            </a:r>
            <a:endParaRPr sz="3200"/>
          </a:p>
        </p:txBody>
      </p:sp>
      <p:sp>
        <p:nvSpPr>
          <p:cNvPr id="200" name="Google Shape;200;p34"/>
          <p:cNvSpPr/>
          <p:nvPr/>
        </p:nvSpPr>
        <p:spPr>
          <a:xfrm>
            <a:off x="3024075" y="1257144"/>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
        <p:nvSpPr>
          <p:cNvPr id="201" name="Google Shape;201;p34"/>
          <p:cNvSpPr/>
          <p:nvPr/>
        </p:nvSpPr>
        <p:spPr>
          <a:xfrm>
            <a:off x="945039" y="365487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grpSp>
        <p:nvGrpSpPr>
          <p:cNvPr id="202" name="Google Shape;202;p34"/>
          <p:cNvGrpSpPr/>
          <p:nvPr/>
        </p:nvGrpSpPr>
        <p:grpSpPr>
          <a:xfrm>
            <a:off x="1245863" y="1173981"/>
            <a:ext cx="914454" cy="857250"/>
            <a:chOff x="2916625" y="3340325"/>
            <a:chExt cx="1212000" cy="1143000"/>
          </a:xfrm>
        </p:grpSpPr>
        <p:sp>
          <p:nvSpPr>
            <p:cNvPr id="203" name="Google Shape;203;p34"/>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4"/>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grpSp>
        <p:nvGrpSpPr>
          <p:cNvPr id="205" name="Google Shape;205;p34"/>
          <p:cNvGrpSpPr/>
          <p:nvPr/>
        </p:nvGrpSpPr>
        <p:grpSpPr>
          <a:xfrm>
            <a:off x="7029556" y="1173978"/>
            <a:ext cx="909000" cy="857250"/>
            <a:chOff x="2916625" y="3340325"/>
            <a:chExt cx="1212000" cy="1143000"/>
          </a:xfrm>
        </p:grpSpPr>
        <p:sp>
          <p:nvSpPr>
            <p:cNvPr id="206" name="Google Shape;206;p34"/>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4"/>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sp>
        <p:nvSpPr>
          <p:cNvPr id="208" name="Google Shape;208;p34"/>
          <p:cNvSpPr/>
          <p:nvPr/>
        </p:nvSpPr>
        <p:spPr>
          <a:xfrm>
            <a:off x="2327744" y="1343675"/>
            <a:ext cx="5289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4"/>
          <p:cNvSpPr/>
          <p:nvPr/>
        </p:nvSpPr>
        <p:spPr>
          <a:xfrm>
            <a:off x="6334444" y="1343675"/>
            <a:ext cx="5799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4"/>
          <p:cNvSpPr/>
          <p:nvPr/>
        </p:nvSpPr>
        <p:spPr>
          <a:xfrm>
            <a:off x="1124225" y="2548888"/>
            <a:ext cx="1157700" cy="588300"/>
          </a:xfrm>
          <a:prstGeom prst="rect">
            <a:avLst/>
          </a:prstGeom>
          <a:solidFill>
            <a:srgbClr val="8FFFA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211" name="Google Shape;211;p34"/>
          <p:cNvSpPr/>
          <p:nvPr/>
        </p:nvSpPr>
        <p:spPr>
          <a:xfrm>
            <a:off x="6769156" y="365492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212" name="Google Shape;212;p34"/>
          <p:cNvSpPr/>
          <p:nvPr/>
        </p:nvSpPr>
        <p:spPr>
          <a:xfrm>
            <a:off x="6905206" y="2548888"/>
            <a:ext cx="1157700" cy="588300"/>
          </a:xfrm>
          <a:prstGeom prst="rect">
            <a:avLst/>
          </a:prstGeom>
          <a:solidFill>
            <a:srgbClr val="FF959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Decryption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213" name="Google Shape;213;p34"/>
          <p:cNvSpPr/>
          <p:nvPr/>
        </p:nvSpPr>
        <p:spPr>
          <a:xfrm rot="-5400000">
            <a:off x="2417525" y="2632063"/>
            <a:ext cx="517200" cy="734100"/>
          </a:xfrm>
          <a:prstGeom prst="bentUpArrow">
            <a:avLst>
              <a:gd name="adj1" fmla="val 25000"/>
              <a:gd name="adj2" fmla="val 25000"/>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p34"/>
          <p:cNvPicPr preferRelativeResize="0"/>
          <p:nvPr/>
        </p:nvPicPr>
        <p:blipFill rotWithShape="1">
          <a:blip r:embed="rId3">
            <a:alphaModFix/>
          </a:blip>
          <a:srcRect/>
          <a:stretch/>
        </p:blipFill>
        <p:spPr>
          <a:xfrm rot="-5400000">
            <a:off x="5761972" y="3631081"/>
            <a:ext cx="1134431" cy="458100"/>
          </a:xfrm>
          <a:prstGeom prst="rect">
            <a:avLst/>
          </a:prstGeom>
          <a:noFill/>
          <a:ln>
            <a:noFill/>
          </a:ln>
        </p:spPr>
      </p:pic>
      <p:pic>
        <p:nvPicPr>
          <p:cNvPr id="215" name="Google Shape;215;p34"/>
          <p:cNvPicPr preferRelativeResize="0"/>
          <p:nvPr/>
        </p:nvPicPr>
        <p:blipFill rotWithShape="1">
          <a:blip r:embed="rId4">
            <a:alphaModFix/>
          </a:blip>
          <a:srcRect/>
          <a:stretch/>
        </p:blipFill>
        <p:spPr>
          <a:xfrm rot="-5400000">
            <a:off x="2409385" y="3631810"/>
            <a:ext cx="1133856" cy="457200"/>
          </a:xfrm>
          <a:prstGeom prst="rect">
            <a:avLst/>
          </a:prstGeom>
          <a:noFill/>
          <a:ln>
            <a:noFill/>
          </a:ln>
        </p:spPr>
      </p:pic>
      <p:sp>
        <p:nvSpPr>
          <p:cNvPr id="216" name="Google Shape;216;p34"/>
          <p:cNvSpPr/>
          <p:nvPr/>
        </p:nvSpPr>
        <p:spPr>
          <a:xfrm rot="5400000" flipH="1">
            <a:off x="6300237" y="2674675"/>
            <a:ext cx="550200" cy="620700"/>
          </a:xfrm>
          <a:prstGeom prst="bentUpArrow">
            <a:avLst>
              <a:gd name="adj1" fmla="val 25000"/>
              <a:gd name="adj2" fmla="val 24566"/>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4"/>
          <p:cNvSpPr txBox="1"/>
          <p:nvPr/>
        </p:nvSpPr>
        <p:spPr>
          <a:xfrm>
            <a:off x="3264850" y="2112251"/>
            <a:ext cx="2895600" cy="24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sng" strike="noStrike" cap="none" dirty="0">
                <a:solidFill>
                  <a:srgbClr val="000000"/>
                </a:solidFill>
                <a:latin typeface="Arial"/>
                <a:ea typeface="Arial"/>
                <a:cs typeface="Arial"/>
                <a:sym typeface="Arial"/>
              </a:rPr>
              <a:t>Plaintext</a:t>
            </a:r>
            <a:r>
              <a:rPr lang="en-US" sz="1200" b="0" i="0" u="none" strike="noStrike" cap="none" dirty="0">
                <a:solidFill>
                  <a:srgbClr val="000000"/>
                </a:solidFill>
                <a:latin typeface="Arial"/>
                <a:ea typeface="Arial"/>
                <a:cs typeface="Arial"/>
                <a:sym typeface="Arial"/>
              </a:rPr>
              <a:t>: The message the sender wants to send.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sng" strike="noStrike" cap="none" dirty="0">
                <a:solidFill>
                  <a:srgbClr val="000000"/>
                </a:solidFill>
                <a:latin typeface="Arial"/>
                <a:ea typeface="Arial"/>
                <a:cs typeface="Arial"/>
                <a:sym typeface="Arial"/>
              </a:rPr>
              <a:t>Ciphertext</a:t>
            </a:r>
            <a:r>
              <a:rPr lang="en-US" sz="1200" b="0" i="0" u="none" strike="noStrike" cap="none" dirty="0">
                <a:solidFill>
                  <a:srgbClr val="000000"/>
                </a:solidFill>
                <a:latin typeface="Arial"/>
                <a:ea typeface="Arial"/>
                <a:cs typeface="Arial"/>
                <a:sym typeface="Arial"/>
              </a:rPr>
              <a:t>: The data that is transmitted.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sng" strike="noStrike" cap="none" dirty="0">
                <a:solidFill>
                  <a:srgbClr val="000000"/>
                </a:solidFill>
                <a:latin typeface="Arial"/>
                <a:ea typeface="Arial"/>
                <a:cs typeface="Arial"/>
                <a:sym typeface="Arial"/>
              </a:rPr>
              <a:t>Goal</a:t>
            </a:r>
            <a:r>
              <a:rPr lang="en-US" sz="1200" b="0" i="0" u="none" strike="noStrike" cap="none" dirty="0">
                <a:solidFill>
                  <a:srgbClr val="000000"/>
                </a:solidFill>
                <a:latin typeface="Arial"/>
                <a:ea typeface="Arial"/>
                <a:cs typeface="Arial"/>
                <a:sym typeface="Arial"/>
              </a:rPr>
              <a:t>: Ciphertext should reveal no information about plaintext to anyone who doesn’t have the decryption key (</a:t>
            </a:r>
            <a:r>
              <a:rPr lang="en-US" sz="1200" b="0" i="1" u="sng" strike="noStrike" cap="none" dirty="0">
                <a:solidFill>
                  <a:srgbClr val="000000"/>
                </a:solidFill>
                <a:latin typeface="Arial"/>
                <a:ea typeface="Arial"/>
                <a:cs typeface="Arial"/>
                <a:sym typeface="Arial"/>
              </a:rPr>
              <a:t>semantic security</a:t>
            </a:r>
            <a:r>
              <a:rPr lang="en-US"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rPr>
              <a:t>OR: Ciphertext can’t be tampered with in a meaningful way (</a:t>
            </a:r>
            <a:r>
              <a:rPr lang="en-US" sz="1200" b="0" i="1" u="sng" strike="noStrike" cap="none" dirty="0">
                <a:solidFill>
                  <a:schemeClr val="dk1"/>
                </a:solidFill>
                <a:latin typeface="Arial"/>
                <a:ea typeface="Arial"/>
                <a:cs typeface="Arial"/>
                <a:sym typeface="Arial"/>
              </a:rPr>
              <a:t>non-malleable security</a:t>
            </a:r>
            <a:r>
              <a:rPr lang="en-US" sz="12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1"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218" name="Google Shape;218;p34"/>
          <p:cNvSpPr/>
          <p:nvPr/>
        </p:nvSpPr>
        <p:spPr>
          <a:xfrm>
            <a:off x="4885450" y="1257144"/>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pic>
        <p:nvPicPr>
          <p:cNvPr id="219" name="Google Shape;219;p34"/>
          <p:cNvPicPr preferRelativeResize="0"/>
          <p:nvPr/>
        </p:nvPicPr>
        <p:blipFill rotWithShape="1">
          <a:blip r:embed="rId5">
            <a:alphaModFix/>
          </a:blip>
          <a:srcRect/>
          <a:stretch/>
        </p:blipFill>
        <p:spPr>
          <a:xfrm>
            <a:off x="4282052" y="1222049"/>
            <a:ext cx="579900" cy="455874"/>
          </a:xfrm>
          <a:prstGeom prst="rect">
            <a:avLst/>
          </a:prstGeom>
          <a:noFill/>
          <a:ln>
            <a:noFill/>
          </a:ln>
        </p:spPr>
      </p:pic>
      <p:sp>
        <p:nvSpPr>
          <p:cNvPr id="220" name="Google Shape;220;p34"/>
          <p:cNvSpPr txBox="1"/>
          <p:nvPr/>
        </p:nvSpPr>
        <p:spPr>
          <a:xfrm>
            <a:off x="5085450" y="1089631"/>
            <a:ext cx="462600" cy="5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1" u="none" strike="noStrike" cap="none">
                <a:solidFill>
                  <a:srgbClr val="FF0000"/>
                </a:solidFill>
                <a:latin typeface="Georgia"/>
                <a:ea typeface="Georgia"/>
                <a:cs typeface="Georgia"/>
                <a:sym typeface="Georgia"/>
              </a:rPr>
              <a:t>?</a:t>
            </a:r>
            <a:endParaRPr sz="4800" b="1" i="1" u="none" strike="noStrike" cap="none">
              <a:solidFill>
                <a:srgbClr val="FF0000"/>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Basics of Encryption</a:t>
            </a:r>
            <a:endParaRPr sz="3400"/>
          </a:p>
          <a:p>
            <a:pPr marL="0" lvl="0" indent="0" algn="l" rtl="0">
              <a:lnSpc>
                <a:spcPct val="90000"/>
              </a:lnSpc>
              <a:spcBef>
                <a:spcPts val="0"/>
              </a:spcBef>
              <a:spcAft>
                <a:spcPts val="0"/>
              </a:spcAft>
              <a:buSzPts val="3600"/>
              <a:buNone/>
            </a:pPr>
            <a:r>
              <a:rPr lang="en-US" sz="2000" i="1"/>
              <a:t>What’s necessary for security?</a:t>
            </a:r>
            <a:endParaRPr sz="2000" i="1"/>
          </a:p>
        </p:txBody>
      </p:sp>
      <p:sp>
        <p:nvSpPr>
          <p:cNvPr id="226" name="Google Shape;226;p35"/>
          <p:cNvSpPr txBox="1"/>
          <p:nvPr/>
        </p:nvSpPr>
        <p:spPr>
          <a:xfrm>
            <a:off x="628650" y="2035325"/>
            <a:ext cx="4376400" cy="126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Let’s simplify the goal to:</a:t>
            </a: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    </a:t>
            </a:r>
            <a:r>
              <a:rPr lang="en-US" sz="1600" b="0" i="1" u="none" strike="noStrike" cap="none">
                <a:solidFill>
                  <a:schemeClr val="dk2"/>
                </a:solidFill>
                <a:latin typeface="Arial"/>
                <a:ea typeface="Arial"/>
                <a:cs typeface="Arial"/>
                <a:sym typeface="Arial"/>
              </a:rPr>
              <a:t>Passive attacker can’t discover plaintext</a:t>
            </a:r>
            <a:endParaRPr sz="1600" b="0" i="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Ask: What does attacker know?</a:t>
            </a:r>
            <a:endParaRPr sz="1600" b="0" i="0" u="none" strike="noStrike" cap="none">
              <a:solidFill>
                <a:schemeClr val="dk2"/>
              </a:solidFill>
              <a:latin typeface="Arial"/>
              <a:ea typeface="Arial"/>
              <a:cs typeface="Arial"/>
              <a:sym typeface="Arial"/>
            </a:endParaRPr>
          </a:p>
        </p:txBody>
      </p:sp>
      <p:sp>
        <p:nvSpPr>
          <p:cNvPr id="227" name="Google Shape;227;p35"/>
          <p:cNvSpPr/>
          <p:nvPr/>
        </p:nvSpPr>
        <p:spPr>
          <a:xfrm rot="-5400000" flipH="1">
            <a:off x="6824938" y="3263550"/>
            <a:ext cx="5070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5"/>
          <p:cNvSpPr/>
          <p:nvPr/>
        </p:nvSpPr>
        <p:spPr>
          <a:xfrm rot="-5400000" flipH="1">
            <a:off x="6825963" y="1937775"/>
            <a:ext cx="5049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5"/>
          <p:cNvSpPr/>
          <p:nvPr/>
        </p:nvSpPr>
        <p:spPr>
          <a:xfrm>
            <a:off x="6363531" y="376572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230" name="Google Shape;230;p35"/>
          <p:cNvSpPr/>
          <p:nvPr/>
        </p:nvSpPr>
        <p:spPr>
          <a:xfrm>
            <a:off x="6499581" y="2659688"/>
            <a:ext cx="1157700" cy="588300"/>
          </a:xfrm>
          <a:prstGeom prst="rect">
            <a:avLst/>
          </a:prstGeom>
          <a:solidFill>
            <a:srgbClr val="FF959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Decryption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pic>
        <p:nvPicPr>
          <p:cNvPr id="231" name="Google Shape;231;p35"/>
          <p:cNvPicPr preferRelativeResize="0"/>
          <p:nvPr/>
        </p:nvPicPr>
        <p:blipFill rotWithShape="1">
          <a:blip r:embed="rId3">
            <a:alphaModFix/>
          </a:blip>
          <a:srcRect/>
          <a:stretch/>
        </p:blipFill>
        <p:spPr>
          <a:xfrm rot="-5400000">
            <a:off x="5356347" y="3741881"/>
            <a:ext cx="1134431" cy="458100"/>
          </a:xfrm>
          <a:prstGeom prst="rect">
            <a:avLst/>
          </a:prstGeom>
          <a:noFill/>
          <a:ln>
            <a:noFill/>
          </a:ln>
        </p:spPr>
      </p:pic>
      <p:sp>
        <p:nvSpPr>
          <p:cNvPr id="232" name="Google Shape;232;p35"/>
          <p:cNvSpPr/>
          <p:nvPr/>
        </p:nvSpPr>
        <p:spPr>
          <a:xfrm rot="5400000" flipH="1">
            <a:off x="5894612" y="2785475"/>
            <a:ext cx="550200" cy="620700"/>
          </a:xfrm>
          <a:prstGeom prst="bentUpArrow">
            <a:avLst>
              <a:gd name="adj1" fmla="val 25000"/>
              <a:gd name="adj2" fmla="val 24566"/>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5"/>
          <p:cNvSpPr/>
          <p:nvPr/>
        </p:nvSpPr>
        <p:spPr>
          <a:xfrm>
            <a:off x="6440925" y="1225719"/>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6388450" y="2574413"/>
            <a:ext cx="1467300" cy="7965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6"/>
          <p:cNvSpPr/>
          <p:nvPr/>
        </p:nvSpPr>
        <p:spPr>
          <a:xfrm>
            <a:off x="6273900" y="1188319"/>
            <a:ext cx="1581900" cy="12681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6"/>
          <p:cNvSpPr txBox="1"/>
          <p:nvPr/>
        </p:nvSpPr>
        <p:spPr>
          <a:xfrm>
            <a:off x="3583675" y="1308188"/>
            <a:ext cx="1905300" cy="40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FF"/>
                </a:solidFill>
                <a:latin typeface="Arial"/>
                <a:ea typeface="Arial"/>
                <a:cs typeface="Arial"/>
                <a:sym typeface="Arial"/>
              </a:rPr>
              <a:t>Attacker knows...</a:t>
            </a:r>
            <a:endParaRPr sz="1600" b="0" i="0" u="none" strike="noStrike" cap="none">
              <a:solidFill>
                <a:srgbClr val="0000FF"/>
              </a:solidFill>
              <a:latin typeface="Arial"/>
              <a:ea typeface="Arial"/>
              <a:cs typeface="Arial"/>
              <a:sym typeface="Arial"/>
            </a:endParaRPr>
          </a:p>
        </p:txBody>
      </p:sp>
      <p:cxnSp>
        <p:nvCxnSpPr>
          <p:cNvPr id="241" name="Google Shape;241;p36"/>
          <p:cNvCxnSpPr/>
          <p:nvPr/>
        </p:nvCxnSpPr>
        <p:spPr>
          <a:xfrm>
            <a:off x="5415050" y="1537425"/>
            <a:ext cx="873900" cy="74700"/>
          </a:xfrm>
          <a:prstGeom prst="straightConnector1">
            <a:avLst/>
          </a:prstGeom>
          <a:noFill/>
          <a:ln w="19050" cap="flat" cmpd="sng">
            <a:solidFill>
              <a:srgbClr val="0000FF"/>
            </a:solidFill>
            <a:prstDash val="solid"/>
            <a:round/>
            <a:headEnd type="none" w="sm" len="sm"/>
            <a:tailEnd type="triangle" w="med" len="med"/>
          </a:ln>
        </p:spPr>
      </p:cxnSp>
      <p:cxnSp>
        <p:nvCxnSpPr>
          <p:cNvPr id="242" name="Google Shape;242;p36"/>
          <p:cNvCxnSpPr/>
          <p:nvPr/>
        </p:nvCxnSpPr>
        <p:spPr>
          <a:xfrm>
            <a:off x="5437175" y="1537425"/>
            <a:ext cx="918000" cy="1128300"/>
          </a:xfrm>
          <a:prstGeom prst="straightConnector1">
            <a:avLst/>
          </a:prstGeom>
          <a:noFill/>
          <a:ln w="19050" cap="flat" cmpd="sng">
            <a:solidFill>
              <a:srgbClr val="0000FF"/>
            </a:solidFill>
            <a:prstDash val="solid"/>
            <a:round/>
            <a:headEnd type="none" w="sm" len="sm"/>
            <a:tailEnd type="triangle" w="med" len="med"/>
          </a:ln>
        </p:spPr>
      </p:cxnSp>
      <p:sp>
        <p:nvSpPr>
          <p:cNvPr id="243" name="Google Shape;243;p36"/>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Basics of Encryption</a:t>
            </a:r>
            <a:endParaRPr sz="3400"/>
          </a:p>
          <a:p>
            <a:pPr marL="0" lvl="0" indent="0" algn="l" rtl="0">
              <a:lnSpc>
                <a:spcPct val="90000"/>
              </a:lnSpc>
              <a:spcBef>
                <a:spcPts val="0"/>
              </a:spcBef>
              <a:spcAft>
                <a:spcPts val="0"/>
              </a:spcAft>
              <a:buSzPts val="3600"/>
              <a:buNone/>
            </a:pPr>
            <a:r>
              <a:rPr lang="en-US" sz="2000" i="1"/>
              <a:t>What’s necessary for security?</a:t>
            </a:r>
            <a:endParaRPr sz="2000" i="1"/>
          </a:p>
        </p:txBody>
      </p:sp>
      <p:sp>
        <p:nvSpPr>
          <p:cNvPr id="244" name="Google Shape;244;p36"/>
          <p:cNvSpPr txBox="1"/>
          <p:nvPr/>
        </p:nvSpPr>
        <p:spPr>
          <a:xfrm>
            <a:off x="628650" y="2035325"/>
            <a:ext cx="4376400" cy="126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Let’s simplify the goal to:</a:t>
            </a: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    </a:t>
            </a:r>
            <a:r>
              <a:rPr lang="en-US" sz="1600" b="0" i="1" u="none" strike="noStrike" cap="none">
                <a:solidFill>
                  <a:schemeClr val="dk2"/>
                </a:solidFill>
                <a:latin typeface="Arial"/>
                <a:ea typeface="Arial"/>
                <a:cs typeface="Arial"/>
                <a:sym typeface="Arial"/>
              </a:rPr>
              <a:t>Passive attacker can’t discover plaintext</a:t>
            </a:r>
            <a:endParaRPr sz="1600" b="0" i="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Ask: What does attacker know?</a:t>
            </a:r>
            <a:endParaRPr sz="1600" b="0" i="0" u="none" strike="noStrike" cap="none">
              <a:solidFill>
                <a:schemeClr val="dk2"/>
              </a:solidFill>
              <a:latin typeface="Arial"/>
              <a:ea typeface="Arial"/>
              <a:cs typeface="Arial"/>
              <a:sym typeface="Arial"/>
            </a:endParaRPr>
          </a:p>
        </p:txBody>
      </p:sp>
      <p:sp>
        <p:nvSpPr>
          <p:cNvPr id="245" name="Google Shape;245;p36"/>
          <p:cNvSpPr/>
          <p:nvPr/>
        </p:nvSpPr>
        <p:spPr>
          <a:xfrm rot="-5400000" flipH="1">
            <a:off x="6824938" y="3263550"/>
            <a:ext cx="5070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6"/>
          <p:cNvSpPr/>
          <p:nvPr/>
        </p:nvSpPr>
        <p:spPr>
          <a:xfrm rot="-5400000" flipH="1">
            <a:off x="6825963" y="1937775"/>
            <a:ext cx="5049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6"/>
          <p:cNvSpPr/>
          <p:nvPr/>
        </p:nvSpPr>
        <p:spPr>
          <a:xfrm>
            <a:off x="6363531" y="376572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248" name="Google Shape;248;p36"/>
          <p:cNvSpPr/>
          <p:nvPr/>
        </p:nvSpPr>
        <p:spPr>
          <a:xfrm>
            <a:off x="6499581" y="2659688"/>
            <a:ext cx="1157700" cy="588300"/>
          </a:xfrm>
          <a:prstGeom prst="rect">
            <a:avLst/>
          </a:prstGeom>
          <a:solidFill>
            <a:srgbClr val="FF959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Decryption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pic>
        <p:nvPicPr>
          <p:cNvPr id="249" name="Google Shape;249;p36"/>
          <p:cNvPicPr preferRelativeResize="0"/>
          <p:nvPr/>
        </p:nvPicPr>
        <p:blipFill rotWithShape="1">
          <a:blip r:embed="rId3">
            <a:alphaModFix/>
          </a:blip>
          <a:srcRect/>
          <a:stretch/>
        </p:blipFill>
        <p:spPr>
          <a:xfrm rot="-5400000">
            <a:off x="5356347" y="3741881"/>
            <a:ext cx="1134431" cy="458100"/>
          </a:xfrm>
          <a:prstGeom prst="rect">
            <a:avLst/>
          </a:prstGeom>
          <a:noFill/>
          <a:ln>
            <a:noFill/>
          </a:ln>
        </p:spPr>
      </p:pic>
      <p:sp>
        <p:nvSpPr>
          <p:cNvPr id="250" name="Google Shape;250;p36"/>
          <p:cNvSpPr/>
          <p:nvPr/>
        </p:nvSpPr>
        <p:spPr>
          <a:xfrm rot="5400000" flipH="1">
            <a:off x="5894612" y="2785475"/>
            <a:ext cx="550200" cy="620700"/>
          </a:xfrm>
          <a:prstGeom prst="bentUpArrow">
            <a:avLst>
              <a:gd name="adj1" fmla="val 25000"/>
              <a:gd name="adj2" fmla="val 24566"/>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6"/>
          <p:cNvSpPr/>
          <p:nvPr/>
        </p:nvSpPr>
        <p:spPr>
          <a:xfrm>
            <a:off x="6440925" y="1225719"/>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p:nvPr/>
        </p:nvSpPr>
        <p:spPr>
          <a:xfrm>
            <a:off x="6388450" y="2574413"/>
            <a:ext cx="1467300" cy="7965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7"/>
          <p:cNvSpPr/>
          <p:nvPr/>
        </p:nvSpPr>
        <p:spPr>
          <a:xfrm>
            <a:off x="6273900" y="1188319"/>
            <a:ext cx="1581900" cy="12681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7"/>
          <p:cNvSpPr txBox="1"/>
          <p:nvPr/>
        </p:nvSpPr>
        <p:spPr>
          <a:xfrm>
            <a:off x="3583675" y="1308188"/>
            <a:ext cx="1905300" cy="40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FF"/>
                </a:solidFill>
                <a:latin typeface="Arial"/>
                <a:ea typeface="Arial"/>
                <a:cs typeface="Arial"/>
                <a:sym typeface="Arial"/>
              </a:rPr>
              <a:t>Attacker knows...</a:t>
            </a:r>
            <a:endParaRPr sz="1600" b="0" i="0" u="none" strike="noStrike" cap="none">
              <a:solidFill>
                <a:srgbClr val="0000FF"/>
              </a:solidFill>
              <a:latin typeface="Arial"/>
              <a:ea typeface="Arial"/>
              <a:cs typeface="Arial"/>
              <a:sym typeface="Arial"/>
            </a:endParaRPr>
          </a:p>
        </p:txBody>
      </p:sp>
      <p:cxnSp>
        <p:nvCxnSpPr>
          <p:cNvPr id="259" name="Google Shape;259;p37"/>
          <p:cNvCxnSpPr/>
          <p:nvPr/>
        </p:nvCxnSpPr>
        <p:spPr>
          <a:xfrm>
            <a:off x="5415050" y="1537425"/>
            <a:ext cx="873900" cy="74700"/>
          </a:xfrm>
          <a:prstGeom prst="straightConnector1">
            <a:avLst/>
          </a:prstGeom>
          <a:noFill/>
          <a:ln w="19050" cap="flat" cmpd="sng">
            <a:solidFill>
              <a:srgbClr val="0000FF"/>
            </a:solidFill>
            <a:prstDash val="solid"/>
            <a:round/>
            <a:headEnd type="none" w="sm" len="sm"/>
            <a:tailEnd type="triangle" w="med" len="med"/>
          </a:ln>
        </p:spPr>
      </p:cxnSp>
      <p:cxnSp>
        <p:nvCxnSpPr>
          <p:cNvPr id="260" name="Google Shape;260;p37"/>
          <p:cNvCxnSpPr/>
          <p:nvPr/>
        </p:nvCxnSpPr>
        <p:spPr>
          <a:xfrm>
            <a:off x="5437175" y="1537425"/>
            <a:ext cx="918000" cy="1128300"/>
          </a:xfrm>
          <a:prstGeom prst="straightConnector1">
            <a:avLst/>
          </a:prstGeom>
          <a:noFill/>
          <a:ln w="19050" cap="flat" cmpd="sng">
            <a:solidFill>
              <a:srgbClr val="0000FF"/>
            </a:solidFill>
            <a:prstDash val="solid"/>
            <a:round/>
            <a:headEnd type="none" w="sm" len="sm"/>
            <a:tailEnd type="triangle" w="med" len="med"/>
          </a:ln>
        </p:spPr>
      </p:cxnSp>
      <p:sp>
        <p:nvSpPr>
          <p:cNvPr id="261" name="Google Shape;261;p3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Basics of Encryption</a:t>
            </a:r>
            <a:endParaRPr sz="3400"/>
          </a:p>
          <a:p>
            <a:pPr marL="0" lvl="0" indent="0" algn="l" rtl="0">
              <a:lnSpc>
                <a:spcPct val="90000"/>
              </a:lnSpc>
              <a:spcBef>
                <a:spcPts val="0"/>
              </a:spcBef>
              <a:spcAft>
                <a:spcPts val="0"/>
              </a:spcAft>
              <a:buSzPts val="3600"/>
              <a:buNone/>
            </a:pPr>
            <a:r>
              <a:rPr lang="en-US" sz="2000" i="1"/>
              <a:t>What’s necessary for security?</a:t>
            </a:r>
            <a:endParaRPr sz="2000" i="1"/>
          </a:p>
        </p:txBody>
      </p:sp>
      <p:sp>
        <p:nvSpPr>
          <p:cNvPr id="262" name="Google Shape;262;p37"/>
          <p:cNvSpPr txBox="1"/>
          <p:nvPr/>
        </p:nvSpPr>
        <p:spPr>
          <a:xfrm>
            <a:off x="628650" y="2035325"/>
            <a:ext cx="4376400" cy="126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Let’s simplify the goal to:</a:t>
            </a: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    </a:t>
            </a:r>
            <a:r>
              <a:rPr lang="en-US" sz="1600" b="0" i="1" u="none" strike="noStrike" cap="none">
                <a:solidFill>
                  <a:schemeClr val="dk2"/>
                </a:solidFill>
                <a:latin typeface="Arial"/>
                <a:ea typeface="Arial"/>
                <a:cs typeface="Arial"/>
                <a:sym typeface="Arial"/>
              </a:rPr>
              <a:t>Passive attacker can’t discover plaintext</a:t>
            </a:r>
            <a:endParaRPr sz="1600" b="0" i="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Ask: What does attacker know?</a:t>
            </a:r>
            <a:endParaRPr sz="1600" b="0" i="0" u="none" strike="noStrike" cap="none">
              <a:solidFill>
                <a:schemeClr val="dk2"/>
              </a:solidFill>
              <a:latin typeface="Arial"/>
              <a:ea typeface="Arial"/>
              <a:cs typeface="Arial"/>
              <a:sym typeface="Arial"/>
            </a:endParaRPr>
          </a:p>
        </p:txBody>
      </p:sp>
      <p:sp>
        <p:nvSpPr>
          <p:cNvPr id="263" name="Google Shape;263;p37"/>
          <p:cNvSpPr/>
          <p:nvPr/>
        </p:nvSpPr>
        <p:spPr>
          <a:xfrm rot="-5400000" flipH="1">
            <a:off x="6824938" y="3263550"/>
            <a:ext cx="5070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7"/>
          <p:cNvSpPr/>
          <p:nvPr/>
        </p:nvSpPr>
        <p:spPr>
          <a:xfrm rot="-5400000" flipH="1">
            <a:off x="6825963" y="1937775"/>
            <a:ext cx="5049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7"/>
          <p:cNvSpPr/>
          <p:nvPr/>
        </p:nvSpPr>
        <p:spPr>
          <a:xfrm>
            <a:off x="6363531" y="376572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266" name="Google Shape;266;p37"/>
          <p:cNvSpPr/>
          <p:nvPr/>
        </p:nvSpPr>
        <p:spPr>
          <a:xfrm>
            <a:off x="6499581" y="2659688"/>
            <a:ext cx="1157700" cy="588300"/>
          </a:xfrm>
          <a:prstGeom prst="rect">
            <a:avLst/>
          </a:prstGeom>
          <a:solidFill>
            <a:srgbClr val="FF959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Decryption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pic>
        <p:nvPicPr>
          <p:cNvPr id="267" name="Google Shape;267;p37"/>
          <p:cNvPicPr preferRelativeResize="0"/>
          <p:nvPr/>
        </p:nvPicPr>
        <p:blipFill rotWithShape="1">
          <a:blip r:embed="rId3">
            <a:alphaModFix/>
          </a:blip>
          <a:srcRect/>
          <a:stretch/>
        </p:blipFill>
        <p:spPr>
          <a:xfrm rot="-5400000">
            <a:off x="5356347" y="3741881"/>
            <a:ext cx="1134431" cy="458100"/>
          </a:xfrm>
          <a:prstGeom prst="rect">
            <a:avLst/>
          </a:prstGeom>
          <a:noFill/>
          <a:ln>
            <a:noFill/>
          </a:ln>
        </p:spPr>
      </p:pic>
      <p:sp>
        <p:nvSpPr>
          <p:cNvPr id="268" name="Google Shape;268;p37"/>
          <p:cNvSpPr/>
          <p:nvPr/>
        </p:nvSpPr>
        <p:spPr>
          <a:xfrm rot="5400000" flipH="1">
            <a:off x="5894612" y="2785475"/>
            <a:ext cx="550200" cy="620700"/>
          </a:xfrm>
          <a:prstGeom prst="bentUpArrow">
            <a:avLst>
              <a:gd name="adj1" fmla="val 25000"/>
              <a:gd name="adj2" fmla="val 24566"/>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7"/>
          <p:cNvSpPr/>
          <p:nvPr/>
        </p:nvSpPr>
        <p:spPr>
          <a:xfrm>
            <a:off x="6440925" y="1225719"/>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
        <p:nvSpPr>
          <p:cNvPr id="270" name="Google Shape;270;p37"/>
          <p:cNvSpPr txBox="1"/>
          <p:nvPr/>
        </p:nvSpPr>
        <p:spPr>
          <a:xfrm>
            <a:off x="2634875" y="3624056"/>
            <a:ext cx="2802300" cy="40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Arial"/>
                <a:ea typeface="Arial"/>
                <a:cs typeface="Arial"/>
                <a:sym typeface="Arial"/>
              </a:rPr>
              <a:t>So this must be secret!</a:t>
            </a:r>
            <a:endParaRPr sz="1600" b="0" i="0" u="none" strike="noStrike" cap="none">
              <a:solidFill>
                <a:srgbClr val="FF0000"/>
              </a:solidFill>
              <a:latin typeface="Arial"/>
              <a:ea typeface="Arial"/>
              <a:cs typeface="Arial"/>
              <a:sym typeface="Arial"/>
            </a:endParaRPr>
          </a:p>
        </p:txBody>
      </p:sp>
      <p:cxnSp>
        <p:nvCxnSpPr>
          <p:cNvPr id="271" name="Google Shape;271;p37"/>
          <p:cNvCxnSpPr/>
          <p:nvPr/>
        </p:nvCxnSpPr>
        <p:spPr>
          <a:xfrm>
            <a:off x="4915950" y="3850675"/>
            <a:ext cx="818400" cy="414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p:nvPr/>
        </p:nvSpPr>
        <p:spPr>
          <a:xfrm>
            <a:off x="1206075" y="2562619"/>
            <a:ext cx="1467300" cy="7965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8"/>
          <p:cNvSpPr/>
          <p:nvPr/>
        </p:nvSpPr>
        <p:spPr>
          <a:xfrm>
            <a:off x="1148775" y="1248216"/>
            <a:ext cx="1581900" cy="12681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8"/>
          <p:cNvSpPr txBox="1">
            <a:spLocks noGrp="1"/>
          </p:cNvSpPr>
          <p:nvPr>
            <p:ph type="body" idx="1"/>
          </p:nvPr>
        </p:nvSpPr>
        <p:spPr>
          <a:xfrm>
            <a:off x="3731400" y="1572506"/>
            <a:ext cx="4443000" cy="51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1600"/>
              <a:t>Does </a:t>
            </a:r>
            <a:r>
              <a:rPr lang="en-US" sz="1600">
                <a:solidFill>
                  <a:srgbClr val="38761D"/>
                </a:solidFill>
              </a:rPr>
              <a:t>Encryption Key</a:t>
            </a:r>
            <a:r>
              <a:rPr lang="en-US" sz="1600"/>
              <a:t> need to be secret?</a:t>
            </a:r>
            <a:endParaRPr sz="1600"/>
          </a:p>
        </p:txBody>
      </p:sp>
      <p:sp>
        <p:nvSpPr>
          <p:cNvPr id="279" name="Google Shape;279;p38"/>
          <p:cNvSpPr txBox="1"/>
          <p:nvPr/>
        </p:nvSpPr>
        <p:spPr>
          <a:xfrm>
            <a:off x="3638250" y="1248231"/>
            <a:ext cx="2311800" cy="40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FF"/>
                </a:solidFill>
                <a:latin typeface="Arial"/>
                <a:ea typeface="Arial"/>
                <a:cs typeface="Arial"/>
                <a:sym typeface="Arial"/>
              </a:rPr>
              <a:t>Attacker knows...</a:t>
            </a:r>
            <a:endParaRPr sz="1600" b="0" i="0" u="none" strike="noStrike" cap="none">
              <a:solidFill>
                <a:srgbClr val="0000FF"/>
              </a:solidFill>
              <a:latin typeface="Arial"/>
              <a:ea typeface="Arial"/>
              <a:cs typeface="Arial"/>
              <a:sym typeface="Arial"/>
            </a:endParaRPr>
          </a:p>
        </p:txBody>
      </p:sp>
      <p:cxnSp>
        <p:nvCxnSpPr>
          <p:cNvPr id="280" name="Google Shape;280;p38"/>
          <p:cNvCxnSpPr>
            <a:stCxn id="279" idx="1"/>
          </p:cNvCxnSpPr>
          <p:nvPr/>
        </p:nvCxnSpPr>
        <p:spPr>
          <a:xfrm flipH="1">
            <a:off x="2735850" y="1451481"/>
            <a:ext cx="902400" cy="369300"/>
          </a:xfrm>
          <a:prstGeom prst="straightConnector1">
            <a:avLst/>
          </a:prstGeom>
          <a:noFill/>
          <a:ln w="19050" cap="flat" cmpd="sng">
            <a:solidFill>
              <a:srgbClr val="0000FF"/>
            </a:solidFill>
            <a:prstDash val="solid"/>
            <a:round/>
            <a:headEnd type="none" w="sm" len="sm"/>
            <a:tailEnd type="triangle" w="med" len="med"/>
          </a:ln>
        </p:spPr>
      </p:cxnSp>
      <p:cxnSp>
        <p:nvCxnSpPr>
          <p:cNvPr id="281" name="Google Shape;281;p38"/>
          <p:cNvCxnSpPr>
            <a:stCxn id="279" idx="1"/>
          </p:cNvCxnSpPr>
          <p:nvPr/>
        </p:nvCxnSpPr>
        <p:spPr>
          <a:xfrm flipH="1">
            <a:off x="2709750" y="1451481"/>
            <a:ext cx="928500" cy="1163400"/>
          </a:xfrm>
          <a:prstGeom prst="straightConnector1">
            <a:avLst/>
          </a:prstGeom>
          <a:noFill/>
          <a:ln w="19050" cap="flat" cmpd="sng">
            <a:solidFill>
              <a:srgbClr val="0000FF"/>
            </a:solidFill>
            <a:prstDash val="solid"/>
            <a:round/>
            <a:headEnd type="none" w="sm" len="sm"/>
            <a:tailEnd type="triangle" w="med" len="med"/>
          </a:ln>
        </p:spPr>
      </p:cxnSp>
      <p:sp>
        <p:nvSpPr>
          <p:cNvPr id="282" name="Google Shape;282;p38"/>
          <p:cNvSpPr/>
          <p:nvPr/>
        </p:nvSpPr>
        <p:spPr>
          <a:xfrm rot="-5400000">
            <a:off x="1709563" y="3269675"/>
            <a:ext cx="5091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8"/>
          <p:cNvSpPr/>
          <p:nvPr/>
        </p:nvSpPr>
        <p:spPr>
          <a:xfrm rot="-5400000">
            <a:off x="1715738" y="2041088"/>
            <a:ext cx="5007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8"/>
          <p:cNvSpPr/>
          <p:nvPr/>
        </p:nvSpPr>
        <p:spPr>
          <a:xfrm>
            <a:off x="1206064" y="3759800"/>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285" name="Google Shape;285;p38"/>
          <p:cNvSpPr/>
          <p:nvPr/>
        </p:nvSpPr>
        <p:spPr>
          <a:xfrm>
            <a:off x="1385250" y="2653813"/>
            <a:ext cx="1157700" cy="588300"/>
          </a:xfrm>
          <a:prstGeom prst="rect">
            <a:avLst/>
          </a:prstGeom>
          <a:solidFill>
            <a:srgbClr val="8FFFA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286" name="Google Shape;286;p38"/>
          <p:cNvSpPr/>
          <p:nvPr/>
        </p:nvSpPr>
        <p:spPr>
          <a:xfrm rot="-5400000">
            <a:off x="2678550" y="2736988"/>
            <a:ext cx="517200" cy="734100"/>
          </a:xfrm>
          <a:prstGeom prst="bentUpArrow">
            <a:avLst>
              <a:gd name="adj1" fmla="val 25000"/>
              <a:gd name="adj2" fmla="val 25000"/>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38"/>
          <p:cNvPicPr preferRelativeResize="0"/>
          <p:nvPr/>
        </p:nvPicPr>
        <p:blipFill rotWithShape="1">
          <a:blip r:embed="rId3">
            <a:alphaModFix/>
          </a:blip>
          <a:srcRect/>
          <a:stretch/>
        </p:blipFill>
        <p:spPr>
          <a:xfrm rot="-5400000">
            <a:off x="2663260" y="3761410"/>
            <a:ext cx="1133856" cy="457200"/>
          </a:xfrm>
          <a:prstGeom prst="rect">
            <a:avLst/>
          </a:prstGeom>
          <a:noFill/>
          <a:ln>
            <a:noFill/>
          </a:ln>
        </p:spPr>
      </p:pic>
      <p:sp>
        <p:nvSpPr>
          <p:cNvPr id="288" name="Google Shape;288;p38"/>
          <p:cNvSpPr/>
          <p:nvPr/>
        </p:nvSpPr>
        <p:spPr>
          <a:xfrm>
            <a:off x="1326600" y="1310269"/>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
        <p:nvSpPr>
          <p:cNvPr id="289" name="Google Shape;289;p38"/>
          <p:cNvSpPr txBox="1">
            <a:spLocks noGrp="1"/>
          </p:cNvSpPr>
          <p:nvPr>
            <p:ph type="title"/>
          </p:nvPr>
        </p:nvSpPr>
        <p:spPr>
          <a:xfrm>
            <a:off x="628650" y="273844"/>
            <a:ext cx="83310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a:solidFill>
                  <a:schemeClr val="dk2"/>
                </a:solidFill>
              </a:rPr>
              <a:t>Basics of Encryption</a:t>
            </a:r>
            <a:endParaRPr sz="3400">
              <a:solidFill>
                <a:schemeClr val="dk2"/>
              </a:solidFill>
            </a:endParaRPr>
          </a:p>
          <a:p>
            <a:pPr marL="0" lvl="0" indent="0" algn="l" rtl="0">
              <a:lnSpc>
                <a:spcPct val="90000"/>
              </a:lnSpc>
              <a:spcBef>
                <a:spcPts val="0"/>
              </a:spcBef>
              <a:spcAft>
                <a:spcPts val="0"/>
              </a:spcAft>
              <a:buSzPts val="3600"/>
              <a:buNone/>
            </a:pPr>
            <a:r>
              <a:rPr lang="en-US" sz="2000" i="1">
                <a:solidFill>
                  <a:schemeClr val="dk2"/>
                </a:solidFill>
              </a:rPr>
              <a:t>What’s necessary for security?  The other side of the model</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p:nvPr/>
        </p:nvSpPr>
        <p:spPr>
          <a:xfrm>
            <a:off x="1206075" y="2562619"/>
            <a:ext cx="1467300" cy="7965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9"/>
          <p:cNvSpPr/>
          <p:nvPr/>
        </p:nvSpPr>
        <p:spPr>
          <a:xfrm>
            <a:off x="1148775" y="1248216"/>
            <a:ext cx="1581900" cy="1268100"/>
          </a:xfrm>
          <a:prstGeom prst="rect">
            <a:avLst/>
          </a:prstGeom>
          <a:solidFill>
            <a:srgbClr val="1155CC"/>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9"/>
          <p:cNvSpPr txBox="1">
            <a:spLocks noGrp="1"/>
          </p:cNvSpPr>
          <p:nvPr>
            <p:ph type="title"/>
          </p:nvPr>
        </p:nvSpPr>
        <p:spPr>
          <a:xfrm>
            <a:off x="628650" y="273844"/>
            <a:ext cx="83310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a:solidFill>
                  <a:schemeClr val="dk2"/>
                </a:solidFill>
              </a:rPr>
              <a:t>Basics of Encryption</a:t>
            </a:r>
            <a:endParaRPr sz="3400">
              <a:solidFill>
                <a:schemeClr val="dk2"/>
              </a:solidFill>
            </a:endParaRPr>
          </a:p>
          <a:p>
            <a:pPr marL="0" lvl="0" indent="0" algn="l" rtl="0">
              <a:lnSpc>
                <a:spcPct val="90000"/>
              </a:lnSpc>
              <a:spcBef>
                <a:spcPts val="0"/>
              </a:spcBef>
              <a:spcAft>
                <a:spcPts val="0"/>
              </a:spcAft>
              <a:buSzPts val="3600"/>
              <a:buNone/>
            </a:pPr>
            <a:r>
              <a:rPr lang="en-US" sz="2000" i="1">
                <a:solidFill>
                  <a:schemeClr val="dk2"/>
                </a:solidFill>
              </a:rPr>
              <a:t>What’s necessary for security?  The other side of the model</a:t>
            </a:r>
            <a:endParaRPr sz="2000"/>
          </a:p>
        </p:txBody>
      </p:sp>
      <p:sp>
        <p:nvSpPr>
          <p:cNvPr id="297" name="Google Shape;297;p39"/>
          <p:cNvSpPr txBox="1">
            <a:spLocks noGrp="1"/>
          </p:cNvSpPr>
          <p:nvPr>
            <p:ph type="body" idx="1"/>
          </p:nvPr>
        </p:nvSpPr>
        <p:spPr>
          <a:xfrm>
            <a:off x="3731400" y="1572506"/>
            <a:ext cx="4443000" cy="51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1600"/>
              <a:t>Does </a:t>
            </a:r>
            <a:r>
              <a:rPr lang="en-US" sz="1600">
                <a:solidFill>
                  <a:srgbClr val="38761D"/>
                </a:solidFill>
              </a:rPr>
              <a:t>Encryption Key</a:t>
            </a:r>
            <a:r>
              <a:rPr lang="en-US" sz="1600"/>
              <a:t> need to be secret?</a:t>
            </a:r>
            <a:endParaRPr sz="1600"/>
          </a:p>
        </p:txBody>
      </p:sp>
      <p:sp>
        <p:nvSpPr>
          <p:cNvPr id="298" name="Google Shape;298;p39"/>
          <p:cNvSpPr txBox="1"/>
          <p:nvPr/>
        </p:nvSpPr>
        <p:spPr>
          <a:xfrm>
            <a:off x="3638250" y="1248231"/>
            <a:ext cx="2311800" cy="40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FF"/>
                </a:solidFill>
                <a:latin typeface="Arial"/>
                <a:ea typeface="Arial"/>
                <a:cs typeface="Arial"/>
                <a:sym typeface="Arial"/>
              </a:rPr>
              <a:t>Attacker knows...</a:t>
            </a:r>
            <a:endParaRPr sz="1600" b="0" i="0" u="none" strike="noStrike" cap="none">
              <a:solidFill>
                <a:srgbClr val="0000FF"/>
              </a:solidFill>
              <a:latin typeface="Arial"/>
              <a:ea typeface="Arial"/>
              <a:cs typeface="Arial"/>
              <a:sym typeface="Arial"/>
            </a:endParaRPr>
          </a:p>
        </p:txBody>
      </p:sp>
      <p:cxnSp>
        <p:nvCxnSpPr>
          <p:cNvPr id="299" name="Google Shape;299;p39"/>
          <p:cNvCxnSpPr>
            <a:stCxn id="298" idx="1"/>
          </p:cNvCxnSpPr>
          <p:nvPr/>
        </p:nvCxnSpPr>
        <p:spPr>
          <a:xfrm flipH="1">
            <a:off x="2735850" y="1451481"/>
            <a:ext cx="902400" cy="369300"/>
          </a:xfrm>
          <a:prstGeom prst="straightConnector1">
            <a:avLst/>
          </a:prstGeom>
          <a:noFill/>
          <a:ln w="19050" cap="flat" cmpd="sng">
            <a:solidFill>
              <a:srgbClr val="0000FF"/>
            </a:solidFill>
            <a:prstDash val="solid"/>
            <a:round/>
            <a:headEnd type="none" w="sm" len="sm"/>
            <a:tailEnd type="triangle" w="med" len="med"/>
          </a:ln>
        </p:spPr>
      </p:cxnSp>
      <p:cxnSp>
        <p:nvCxnSpPr>
          <p:cNvPr id="300" name="Google Shape;300;p39"/>
          <p:cNvCxnSpPr>
            <a:stCxn id="298" idx="1"/>
          </p:cNvCxnSpPr>
          <p:nvPr/>
        </p:nvCxnSpPr>
        <p:spPr>
          <a:xfrm flipH="1">
            <a:off x="2709750" y="1451481"/>
            <a:ext cx="928500" cy="1163400"/>
          </a:xfrm>
          <a:prstGeom prst="straightConnector1">
            <a:avLst/>
          </a:prstGeom>
          <a:noFill/>
          <a:ln w="19050" cap="flat" cmpd="sng">
            <a:solidFill>
              <a:srgbClr val="0000FF"/>
            </a:solidFill>
            <a:prstDash val="solid"/>
            <a:round/>
            <a:headEnd type="none" w="sm" len="sm"/>
            <a:tailEnd type="triangle" w="med" len="med"/>
          </a:ln>
        </p:spPr>
      </p:cxnSp>
      <p:sp>
        <p:nvSpPr>
          <p:cNvPr id="301" name="Google Shape;301;p39"/>
          <p:cNvSpPr/>
          <p:nvPr/>
        </p:nvSpPr>
        <p:spPr>
          <a:xfrm rot="-5400000">
            <a:off x="1709563" y="3269675"/>
            <a:ext cx="5091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9"/>
          <p:cNvSpPr/>
          <p:nvPr/>
        </p:nvSpPr>
        <p:spPr>
          <a:xfrm rot="-5400000">
            <a:off x="1715738" y="2041088"/>
            <a:ext cx="5007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9"/>
          <p:cNvSpPr/>
          <p:nvPr/>
        </p:nvSpPr>
        <p:spPr>
          <a:xfrm>
            <a:off x="1206064" y="3759800"/>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304" name="Google Shape;304;p39"/>
          <p:cNvSpPr/>
          <p:nvPr/>
        </p:nvSpPr>
        <p:spPr>
          <a:xfrm>
            <a:off x="1385250" y="2653813"/>
            <a:ext cx="1157700" cy="588300"/>
          </a:xfrm>
          <a:prstGeom prst="rect">
            <a:avLst/>
          </a:prstGeom>
          <a:solidFill>
            <a:srgbClr val="8FFFA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305" name="Google Shape;305;p39"/>
          <p:cNvSpPr/>
          <p:nvPr/>
        </p:nvSpPr>
        <p:spPr>
          <a:xfrm rot="-5400000">
            <a:off x="2678550" y="2736988"/>
            <a:ext cx="517200" cy="734100"/>
          </a:xfrm>
          <a:prstGeom prst="bentUpArrow">
            <a:avLst>
              <a:gd name="adj1" fmla="val 25000"/>
              <a:gd name="adj2" fmla="val 25000"/>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6" name="Google Shape;306;p39"/>
          <p:cNvPicPr preferRelativeResize="0"/>
          <p:nvPr/>
        </p:nvPicPr>
        <p:blipFill rotWithShape="1">
          <a:blip r:embed="rId3">
            <a:alphaModFix/>
          </a:blip>
          <a:srcRect/>
          <a:stretch/>
        </p:blipFill>
        <p:spPr>
          <a:xfrm rot="-5400000">
            <a:off x="2663260" y="3761410"/>
            <a:ext cx="1133856" cy="457200"/>
          </a:xfrm>
          <a:prstGeom prst="rect">
            <a:avLst/>
          </a:prstGeom>
          <a:noFill/>
          <a:ln>
            <a:noFill/>
          </a:ln>
        </p:spPr>
      </p:pic>
      <p:sp>
        <p:nvSpPr>
          <p:cNvPr id="307" name="Google Shape;307;p39"/>
          <p:cNvSpPr/>
          <p:nvPr/>
        </p:nvSpPr>
        <p:spPr>
          <a:xfrm>
            <a:off x="1326600" y="1310269"/>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
        <p:nvSpPr>
          <p:cNvPr id="308" name="Google Shape;308;p39"/>
          <p:cNvSpPr txBox="1"/>
          <p:nvPr/>
        </p:nvSpPr>
        <p:spPr>
          <a:xfrm>
            <a:off x="3731400" y="2195750"/>
            <a:ext cx="4878000" cy="236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Answer: </a:t>
            </a:r>
            <a:r>
              <a:rPr lang="en-US" sz="1600" b="0" i="1" u="sng" strike="noStrike" cap="none">
                <a:solidFill>
                  <a:schemeClr val="dk2"/>
                </a:solidFill>
                <a:latin typeface="Arial"/>
                <a:ea typeface="Arial"/>
                <a:cs typeface="Arial"/>
                <a:sym typeface="Arial"/>
              </a:rPr>
              <a:t>Not necessarily</a:t>
            </a:r>
            <a:r>
              <a:rPr lang="en-US" sz="1600" b="0" i="0" u="none" strike="noStrike" cap="none">
                <a:solidFill>
                  <a:schemeClr val="dk2"/>
                </a:solidFill>
                <a:latin typeface="Arial"/>
                <a:ea typeface="Arial"/>
                <a:cs typeface="Arial"/>
                <a:sym typeface="Arial"/>
              </a:rPr>
              <a:t>!!!</a:t>
            </a: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One of the most important breakthroughs of early computer science (late 60s / early 70s):</a:t>
            </a:r>
            <a:endParaRPr sz="1600" b="0" i="0" u="none" strike="noStrike" cap="none">
              <a:solidFill>
                <a:schemeClr val="dk2"/>
              </a:solidFill>
              <a:latin typeface="Arial"/>
              <a:ea typeface="Arial"/>
              <a:cs typeface="Arial"/>
              <a:sym typeface="Arial"/>
            </a:endParaRPr>
          </a:p>
          <a:p>
            <a:pPr marL="400050" marR="0" lvl="0" indent="-203200" algn="l" rtl="0">
              <a:lnSpc>
                <a:spcPct val="100000"/>
              </a:lnSpc>
              <a:spcBef>
                <a:spcPts val="5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Developed time complexity models</a:t>
            </a:r>
            <a:endParaRPr sz="1400" b="0" i="0" u="none" strike="noStrike" cap="none">
              <a:solidFill>
                <a:schemeClr val="dk2"/>
              </a:solidFill>
              <a:latin typeface="Arial"/>
              <a:ea typeface="Arial"/>
              <a:cs typeface="Arial"/>
              <a:sym typeface="Arial"/>
            </a:endParaRPr>
          </a:p>
          <a:p>
            <a:pPr marL="400050" marR="0" lvl="0" indent="-203200" algn="l" rtl="0">
              <a:lnSpc>
                <a:spcPct val="100000"/>
              </a:lnSpc>
              <a:spcBef>
                <a:spcPts val="5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NP-completeness suggests some functions may be easy to compute, but hard to invert (one-way f</a:t>
            </a:r>
            <a:r>
              <a:rPr lang="en-US">
                <a:solidFill>
                  <a:schemeClr val="dk2"/>
                </a:solidFill>
              </a:rPr>
              <a:t>unction</a:t>
            </a:r>
            <a:r>
              <a:rPr lang="en-US" sz="1400" b="0" i="0" u="none" strike="noStrike" cap="none">
                <a:solidFill>
                  <a:schemeClr val="dk2"/>
                </a:solidFill>
                <a:latin typeface="Arial"/>
                <a:ea typeface="Arial"/>
                <a:cs typeface="Arial"/>
                <a:sym typeface="Arial"/>
              </a:rPr>
              <a:t>)</a:t>
            </a:r>
            <a:endParaRPr sz="1400" b="0" i="0" u="none" strike="noStrike" cap="none">
              <a:solidFill>
                <a:schemeClr val="dk2"/>
              </a:solidFill>
              <a:latin typeface="Arial"/>
              <a:ea typeface="Arial"/>
              <a:cs typeface="Arial"/>
              <a:sym typeface="Arial"/>
            </a:endParaRPr>
          </a:p>
          <a:p>
            <a:pPr marL="400050" marR="0" lvl="0" indent="-203200" algn="l" rtl="0">
              <a:lnSpc>
                <a:spcPct val="100000"/>
              </a:lnSpc>
              <a:spcBef>
                <a:spcPts val="5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Trapdoor functions: Function hard to compute, but becomes easy with extra info</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p:nvPr/>
        </p:nvSpPr>
        <p:spPr>
          <a:xfrm rot="-5400000" flipH="1">
            <a:off x="7230563" y="3152750"/>
            <a:ext cx="5070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0"/>
          <p:cNvSpPr/>
          <p:nvPr/>
        </p:nvSpPr>
        <p:spPr>
          <a:xfrm rot="-5400000" flipH="1">
            <a:off x="7231613" y="2049225"/>
            <a:ext cx="5049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0"/>
          <p:cNvSpPr/>
          <p:nvPr/>
        </p:nvSpPr>
        <p:spPr>
          <a:xfrm rot="-5400000">
            <a:off x="1448538" y="3164750"/>
            <a:ext cx="5091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0"/>
          <p:cNvSpPr/>
          <p:nvPr/>
        </p:nvSpPr>
        <p:spPr>
          <a:xfrm rot="-5400000">
            <a:off x="1452738" y="2072850"/>
            <a:ext cx="5007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0"/>
          <p:cNvSpPr/>
          <p:nvPr/>
        </p:nvSpPr>
        <p:spPr>
          <a:xfrm>
            <a:off x="3892950" y="1256844"/>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
        <p:nvSpPr>
          <p:cNvPr id="318" name="Google Shape;318;p40"/>
          <p:cNvSpPr/>
          <p:nvPr/>
        </p:nvSpPr>
        <p:spPr>
          <a:xfrm>
            <a:off x="945039" y="365487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grpSp>
        <p:nvGrpSpPr>
          <p:cNvPr id="319" name="Google Shape;319;p40"/>
          <p:cNvGrpSpPr/>
          <p:nvPr/>
        </p:nvGrpSpPr>
        <p:grpSpPr>
          <a:xfrm>
            <a:off x="1245863" y="1173981"/>
            <a:ext cx="914454" cy="857250"/>
            <a:chOff x="2916625" y="3340325"/>
            <a:chExt cx="1212000" cy="1143000"/>
          </a:xfrm>
        </p:grpSpPr>
        <p:sp>
          <p:nvSpPr>
            <p:cNvPr id="320" name="Google Shape;320;p40"/>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0"/>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grpSp>
        <p:nvGrpSpPr>
          <p:cNvPr id="322" name="Google Shape;322;p40"/>
          <p:cNvGrpSpPr/>
          <p:nvPr/>
        </p:nvGrpSpPr>
        <p:grpSpPr>
          <a:xfrm>
            <a:off x="7029556" y="1173978"/>
            <a:ext cx="909000" cy="857250"/>
            <a:chOff x="2916625" y="3340325"/>
            <a:chExt cx="1212000" cy="1143000"/>
          </a:xfrm>
        </p:grpSpPr>
        <p:sp>
          <p:nvSpPr>
            <p:cNvPr id="323" name="Google Shape;323;p40"/>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0"/>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sp>
        <p:nvSpPr>
          <p:cNvPr id="325" name="Google Shape;325;p40"/>
          <p:cNvSpPr/>
          <p:nvPr/>
        </p:nvSpPr>
        <p:spPr>
          <a:xfrm>
            <a:off x="2327740" y="1343675"/>
            <a:ext cx="14298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0"/>
          <p:cNvSpPr/>
          <p:nvPr/>
        </p:nvSpPr>
        <p:spPr>
          <a:xfrm>
            <a:off x="5349541" y="1343675"/>
            <a:ext cx="15648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0"/>
          <p:cNvSpPr/>
          <p:nvPr/>
        </p:nvSpPr>
        <p:spPr>
          <a:xfrm>
            <a:off x="1124225" y="2548888"/>
            <a:ext cx="1157700" cy="588300"/>
          </a:xfrm>
          <a:prstGeom prst="rect">
            <a:avLst/>
          </a:prstGeom>
          <a:solidFill>
            <a:srgbClr val="8FFFA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328" name="Google Shape;328;p40"/>
          <p:cNvSpPr/>
          <p:nvPr/>
        </p:nvSpPr>
        <p:spPr>
          <a:xfrm>
            <a:off x="6769156" y="365492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329" name="Google Shape;329;p40"/>
          <p:cNvSpPr/>
          <p:nvPr/>
        </p:nvSpPr>
        <p:spPr>
          <a:xfrm>
            <a:off x="6905206" y="2548888"/>
            <a:ext cx="1157700" cy="588300"/>
          </a:xfrm>
          <a:prstGeom prst="rect">
            <a:avLst/>
          </a:prstGeom>
          <a:solidFill>
            <a:srgbClr val="FF959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Decryption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330" name="Google Shape;330;p40"/>
          <p:cNvSpPr/>
          <p:nvPr/>
        </p:nvSpPr>
        <p:spPr>
          <a:xfrm rot="-5400000">
            <a:off x="2417525" y="2632063"/>
            <a:ext cx="517200" cy="734100"/>
          </a:xfrm>
          <a:prstGeom prst="bentUpArrow">
            <a:avLst>
              <a:gd name="adj1" fmla="val 25000"/>
              <a:gd name="adj2" fmla="val 25000"/>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p40"/>
          <p:cNvPicPr preferRelativeResize="0"/>
          <p:nvPr/>
        </p:nvPicPr>
        <p:blipFill rotWithShape="1">
          <a:blip r:embed="rId3">
            <a:alphaModFix/>
          </a:blip>
          <a:srcRect/>
          <a:stretch/>
        </p:blipFill>
        <p:spPr>
          <a:xfrm rot="-5400000">
            <a:off x="5761972" y="3631081"/>
            <a:ext cx="1134431" cy="458100"/>
          </a:xfrm>
          <a:prstGeom prst="rect">
            <a:avLst/>
          </a:prstGeom>
          <a:noFill/>
          <a:ln>
            <a:noFill/>
          </a:ln>
        </p:spPr>
      </p:pic>
      <p:sp>
        <p:nvSpPr>
          <p:cNvPr id="332" name="Google Shape;332;p40"/>
          <p:cNvSpPr/>
          <p:nvPr/>
        </p:nvSpPr>
        <p:spPr>
          <a:xfrm rot="5400000" flipH="1">
            <a:off x="6300237" y="2674675"/>
            <a:ext cx="550200" cy="620700"/>
          </a:xfrm>
          <a:prstGeom prst="bentUpArrow">
            <a:avLst>
              <a:gd name="adj1" fmla="val 25000"/>
              <a:gd name="adj2" fmla="val 24566"/>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0"/>
          <p:cNvSpPr txBox="1"/>
          <p:nvPr/>
        </p:nvSpPr>
        <p:spPr>
          <a:xfrm>
            <a:off x="3206263" y="2053788"/>
            <a:ext cx="2895600"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1" u="none" strike="noStrike" cap="none">
                <a:solidFill>
                  <a:schemeClr val="dk1"/>
                </a:solidFill>
                <a:latin typeface="Arial"/>
                <a:ea typeface="Arial"/>
                <a:cs typeface="Arial"/>
                <a:sym typeface="Arial"/>
              </a:rPr>
              <a:t>Keys the same or different?</a:t>
            </a: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The same: “</a:t>
            </a:r>
            <a:r>
              <a:rPr lang="en-US" sz="1200" b="1" i="1" u="sng" strike="noStrike" cap="none">
                <a:solidFill>
                  <a:schemeClr val="dk1"/>
                </a:solidFill>
                <a:latin typeface="Arial"/>
                <a:ea typeface="Arial"/>
                <a:cs typeface="Arial"/>
                <a:sym typeface="Arial"/>
              </a:rPr>
              <a:t>Symmetric cipher</a:t>
            </a: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Some algorithms: DES, </a:t>
            </a:r>
            <a:r>
              <a:rPr lang="en-US" sz="1200" b="0" i="0" u="sng" strike="noStrike" cap="none">
                <a:solidFill>
                  <a:schemeClr val="dk1"/>
                </a:solidFill>
                <a:latin typeface="Arial"/>
                <a:ea typeface="Arial"/>
                <a:cs typeface="Arial"/>
                <a:sym typeface="Arial"/>
              </a:rPr>
              <a:t>AES</a:t>
            </a:r>
            <a:r>
              <a:rPr lang="en-US" sz="1200" b="0" i="0" u="none" strike="noStrike" cap="none">
                <a:solidFill>
                  <a:schemeClr val="dk1"/>
                </a:solidFill>
                <a:latin typeface="Arial"/>
                <a:ea typeface="Arial"/>
                <a:cs typeface="Arial"/>
                <a:sym typeface="Arial"/>
              </a:rPr>
              <a:t>, Blowfish, RC4 (probably best to avoid…)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Best feature: fast!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    (AES-NI gives 5-10 Gbps)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Worst feature: difficult key management.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p:txBody>
      </p:sp>
      <p:pic>
        <p:nvPicPr>
          <p:cNvPr id="334" name="Google Shape;334;p40"/>
          <p:cNvPicPr preferRelativeResize="0"/>
          <p:nvPr/>
        </p:nvPicPr>
        <p:blipFill rotWithShape="1">
          <a:blip r:embed="rId4">
            <a:alphaModFix/>
          </a:blip>
          <a:srcRect/>
          <a:stretch/>
        </p:blipFill>
        <p:spPr>
          <a:xfrm rot="-5400000">
            <a:off x="2409385" y="3631810"/>
            <a:ext cx="1133856" cy="457200"/>
          </a:xfrm>
          <a:prstGeom prst="rect">
            <a:avLst/>
          </a:prstGeom>
          <a:noFill/>
          <a:ln>
            <a:noFill/>
          </a:ln>
        </p:spPr>
      </p:pic>
      <p:sp>
        <p:nvSpPr>
          <p:cNvPr id="335" name="Google Shape;335;p40"/>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Basics of Encryption</a:t>
            </a:r>
            <a:endParaRPr sz="3400"/>
          </a:p>
          <a:p>
            <a:pPr marL="0" lvl="0" indent="0" algn="l" rtl="0">
              <a:lnSpc>
                <a:spcPct val="90000"/>
              </a:lnSpc>
              <a:spcBef>
                <a:spcPts val="0"/>
              </a:spcBef>
              <a:spcAft>
                <a:spcPts val="0"/>
              </a:spcAft>
              <a:buSzPts val="3600"/>
              <a:buNone/>
            </a:pPr>
            <a:r>
              <a:rPr lang="en-US" sz="2000" i="1"/>
              <a:t>Traditional (pre-1970) crypto – symmetric ciphers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p:nvPr/>
        </p:nvSpPr>
        <p:spPr>
          <a:xfrm rot="-5400000" flipH="1">
            <a:off x="7230563" y="3152750"/>
            <a:ext cx="5070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2"/>
          <p:cNvSpPr/>
          <p:nvPr/>
        </p:nvSpPr>
        <p:spPr>
          <a:xfrm rot="-5400000" flipH="1">
            <a:off x="7231613" y="2049225"/>
            <a:ext cx="5049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2"/>
          <p:cNvSpPr/>
          <p:nvPr/>
        </p:nvSpPr>
        <p:spPr>
          <a:xfrm rot="-5400000">
            <a:off x="1448538" y="3164750"/>
            <a:ext cx="5091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2"/>
          <p:cNvSpPr/>
          <p:nvPr/>
        </p:nvSpPr>
        <p:spPr>
          <a:xfrm rot="-5400000">
            <a:off x="1452738" y="2072850"/>
            <a:ext cx="500700" cy="462600"/>
          </a:xfrm>
          <a:prstGeom prst="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2"/>
          <p:cNvSpPr/>
          <p:nvPr/>
        </p:nvSpPr>
        <p:spPr>
          <a:xfrm>
            <a:off x="3892950" y="1256844"/>
            <a:ext cx="12750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27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aGxU4N&lt;:1EvxxYEL4}0h7dP6]%&lt;</a:t>
            </a:r>
            <a:endParaRPr sz="900" b="0" i="0" u="none" strike="noStrike" cap="none">
              <a:solidFill>
                <a:srgbClr val="000000"/>
              </a:solidFill>
              <a:latin typeface="Arial"/>
              <a:ea typeface="Arial"/>
              <a:cs typeface="Arial"/>
              <a:sym typeface="Arial"/>
            </a:endParaRPr>
          </a:p>
        </p:txBody>
      </p:sp>
      <p:sp>
        <p:nvSpPr>
          <p:cNvPr id="351" name="Google Shape;351;p42"/>
          <p:cNvSpPr/>
          <p:nvPr/>
        </p:nvSpPr>
        <p:spPr>
          <a:xfrm>
            <a:off x="945039" y="365487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grpSp>
        <p:nvGrpSpPr>
          <p:cNvPr id="352" name="Google Shape;352;p42"/>
          <p:cNvGrpSpPr/>
          <p:nvPr/>
        </p:nvGrpSpPr>
        <p:grpSpPr>
          <a:xfrm>
            <a:off x="1245863" y="1173981"/>
            <a:ext cx="914454" cy="857250"/>
            <a:chOff x="2916625" y="3340325"/>
            <a:chExt cx="1212000" cy="1143000"/>
          </a:xfrm>
        </p:grpSpPr>
        <p:sp>
          <p:nvSpPr>
            <p:cNvPr id="353" name="Google Shape;353;p42"/>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2"/>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grpSp>
        <p:nvGrpSpPr>
          <p:cNvPr id="355" name="Google Shape;355;p42"/>
          <p:cNvGrpSpPr/>
          <p:nvPr/>
        </p:nvGrpSpPr>
        <p:grpSpPr>
          <a:xfrm>
            <a:off x="7029556" y="1173978"/>
            <a:ext cx="909000" cy="857250"/>
            <a:chOff x="2916625" y="3340325"/>
            <a:chExt cx="1212000" cy="1143000"/>
          </a:xfrm>
        </p:grpSpPr>
        <p:sp>
          <p:nvSpPr>
            <p:cNvPr id="356" name="Google Shape;356;p42"/>
            <p:cNvSpPr/>
            <p:nvPr/>
          </p:nvSpPr>
          <p:spPr>
            <a:xfrm>
              <a:off x="2916625" y="3340325"/>
              <a:ext cx="1212000" cy="1143000"/>
            </a:xfrm>
            <a:prstGeom prst="frame">
              <a:avLst>
                <a:gd name="adj1" fmla="val 12500"/>
              </a:avLst>
            </a:prstGeom>
            <a:solidFill>
              <a:srgbClr val="0000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2"/>
            <p:cNvSpPr txBox="1"/>
            <p:nvPr/>
          </p:nvSpPr>
          <p:spPr>
            <a:xfrm>
              <a:off x="3022525" y="3589025"/>
              <a:ext cx="1000200" cy="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Network</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Interface</a:t>
              </a:r>
              <a:endParaRPr sz="1050" b="0" i="0" u="none" strike="noStrike" cap="none">
                <a:solidFill>
                  <a:srgbClr val="000000"/>
                </a:solidFill>
                <a:latin typeface="Arial"/>
                <a:ea typeface="Arial"/>
                <a:cs typeface="Arial"/>
                <a:sym typeface="Arial"/>
              </a:endParaRPr>
            </a:p>
          </p:txBody>
        </p:sp>
      </p:grpSp>
      <p:sp>
        <p:nvSpPr>
          <p:cNvPr id="358" name="Google Shape;358;p42"/>
          <p:cNvSpPr/>
          <p:nvPr/>
        </p:nvSpPr>
        <p:spPr>
          <a:xfrm>
            <a:off x="2327740" y="1343675"/>
            <a:ext cx="14298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2"/>
          <p:cNvSpPr/>
          <p:nvPr/>
        </p:nvSpPr>
        <p:spPr>
          <a:xfrm>
            <a:off x="5349541" y="1343675"/>
            <a:ext cx="1564800" cy="458100"/>
          </a:xfrm>
          <a:prstGeom prst="stripedRigh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2"/>
          <p:cNvSpPr/>
          <p:nvPr/>
        </p:nvSpPr>
        <p:spPr>
          <a:xfrm>
            <a:off x="1124225" y="2548888"/>
            <a:ext cx="1157700" cy="588300"/>
          </a:xfrm>
          <a:prstGeom prst="rect">
            <a:avLst/>
          </a:prstGeom>
          <a:solidFill>
            <a:srgbClr val="8FFFA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361" name="Google Shape;361;p42"/>
          <p:cNvSpPr/>
          <p:nvPr/>
        </p:nvSpPr>
        <p:spPr>
          <a:xfrm>
            <a:off x="6769156" y="3654925"/>
            <a:ext cx="1429800" cy="690900"/>
          </a:xfrm>
          <a:prstGeom prst="snip1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Pay with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1234 5678 9012 3456</a:t>
            </a:r>
            <a:endParaRPr sz="900" b="0" i="0" u="none" strike="noStrike" cap="none">
              <a:solidFill>
                <a:srgbClr val="000000"/>
              </a:solidFill>
              <a:latin typeface="Arial"/>
              <a:ea typeface="Arial"/>
              <a:cs typeface="Arial"/>
              <a:sym typeface="Arial"/>
            </a:endParaRPr>
          </a:p>
        </p:txBody>
      </p:sp>
      <p:sp>
        <p:nvSpPr>
          <p:cNvPr id="362" name="Google Shape;362;p42"/>
          <p:cNvSpPr/>
          <p:nvPr/>
        </p:nvSpPr>
        <p:spPr>
          <a:xfrm>
            <a:off x="6905206" y="2548888"/>
            <a:ext cx="1157700" cy="588300"/>
          </a:xfrm>
          <a:prstGeom prst="rect">
            <a:avLst/>
          </a:prstGeom>
          <a:solidFill>
            <a:srgbClr val="FF959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Decryption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Function</a:t>
            </a:r>
            <a:endParaRPr sz="1200" b="0" i="0" u="none" strike="noStrike" cap="none">
              <a:solidFill>
                <a:srgbClr val="000000"/>
              </a:solidFill>
              <a:latin typeface="Arial"/>
              <a:ea typeface="Arial"/>
              <a:cs typeface="Arial"/>
              <a:sym typeface="Arial"/>
            </a:endParaRPr>
          </a:p>
        </p:txBody>
      </p:sp>
      <p:sp>
        <p:nvSpPr>
          <p:cNvPr id="363" name="Google Shape;363;p42"/>
          <p:cNvSpPr/>
          <p:nvPr/>
        </p:nvSpPr>
        <p:spPr>
          <a:xfrm rot="-5400000">
            <a:off x="2417525" y="2632063"/>
            <a:ext cx="517200" cy="734100"/>
          </a:xfrm>
          <a:prstGeom prst="bentUpArrow">
            <a:avLst>
              <a:gd name="adj1" fmla="val 25000"/>
              <a:gd name="adj2" fmla="val 25000"/>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4" name="Google Shape;364;p42"/>
          <p:cNvPicPr preferRelativeResize="0"/>
          <p:nvPr/>
        </p:nvPicPr>
        <p:blipFill rotWithShape="1">
          <a:blip r:embed="rId3">
            <a:alphaModFix/>
          </a:blip>
          <a:srcRect/>
          <a:stretch/>
        </p:blipFill>
        <p:spPr>
          <a:xfrm rot="-5400000">
            <a:off x="5761972" y="3631081"/>
            <a:ext cx="1134431" cy="458100"/>
          </a:xfrm>
          <a:prstGeom prst="rect">
            <a:avLst/>
          </a:prstGeom>
          <a:noFill/>
          <a:ln>
            <a:noFill/>
          </a:ln>
        </p:spPr>
      </p:pic>
      <p:sp>
        <p:nvSpPr>
          <p:cNvPr id="365" name="Google Shape;365;p42"/>
          <p:cNvSpPr/>
          <p:nvPr/>
        </p:nvSpPr>
        <p:spPr>
          <a:xfrm rot="5400000" flipH="1">
            <a:off x="6300237" y="2674675"/>
            <a:ext cx="550200" cy="620700"/>
          </a:xfrm>
          <a:prstGeom prst="bentUpArrow">
            <a:avLst>
              <a:gd name="adj1" fmla="val 25000"/>
              <a:gd name="adj2" fmla="val 24566"/>
              <a:gd name="adj3" fmla="val 25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42"/>
          <p:cNvSpPr txBox="1"/>
          <p:nvPr/>
        </p:nvSpPr>
        <p:spPr>
          <a:xfrm>
            <a:off x="3206275" y="2053801"/>
            <a:ext cx="2895600" cy="248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Keys the same or different?</a:t>
            </a: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Different: “</a:t>
            </a:r>
            <a:r>
              <a:rPr lang="en-US" sz="1200" b="1" i="1" u="sng" strike="noStrike" cap="none">
                <a:solidFill>
                  <a:schemeClr val="dk1"/>
                </a:solidFill>
                <a:latin typeface="Arial"/>
                <a:ea typeface="Arial"/>
                <a:cs typeface="Arial"/>
                <a:sym typeface="Arial"/>
              </a:rPr>
              <a:t>Public-key crypto</a:t>
            </a: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Some algorithms: </a:t>
            </a:r>
            <a:r>
              <a:rPr lang="en-US" sz="1200" b="0" i="0" u="sng" strike="noStrike" cap="none">
                <a:solidFill>
                  <a:schemeClr val="dk1"/>
                </a:solidFill>
                <a:latin typeface="Arial"/>
                <a:ea typeface="Arial"/>
                <a:cs typeface="Arial"/>
                <a:sym typeface="Arial"/>
              </a:rPr>
              <a:t>RSA,</a:t>
            </a:r>
            <a:r>
              <a:rPr lang="en-US" sz="1200" b="0" i="0" u="none" strike="noStrike" cap="none">
                <a:solidFill>
                  <a:schemeClr val="dk1"/>
                </a:solidFill>
                <a:latin typeface="Arial"/>
                <a:ea typeface="Arial"/>
                <a:cs typeface="Arial"/>
                <a:sym typeface="Arial"/>
              </a:rPr>
              <a:t> ElGamal, </a:t>
            </a:r>
            <a:r>
              <a:rPr lang="en-US" sz="1200" b="0" i="0" u="sng" strike="noStrike" cap="none">
                <a:solidFill>
                  <a:schemeClr val="dk1"/>
                </a:solidFill>
                <a:latin typeface="Arial"/>
                <a:ea typeface="Arial"/>
                <a:cs typeface="Arial"/>
                <a:sym typeface="Arial"/>
              </a:rPr>
              <a:t>ECC</a:t>
            </a: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Best feature: Simpler key management (can send to a stranger!)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Worst feature: Slow (1-2 Mbps for 2048-bit RSA - others are a little faster…)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p:txBody>
      </p:sp>
      <p:pic>
        <p:nvPicPr>
          <p:cNvPr id="367" name="Google Shape;367;p42"/>
          <p:cNvPicPr preferRelativeResize="0"/>
          <p:nvPr/>
        </p:nvPicPr>
        <p:blipFill rotWithShape="1">
          <a:blip r:embed="rId4">
            <a:alphaModFix/>
          </a:blip>
          <a:srcRect/>
          <a:stretch/>
        </p:blipFill>
        <p:spPr>
          <a:xfrm rot="-5400000">
            <a:off x="2409385" y="3631810"/>
            <a:ext cx="1133856" cy="457200"/>
          </a:xfrm>
          <a:prstGeom prst="rect">
            <a:avLst/>
          </a:prstGeom>
          <a:noFill/>
          <a:ln>
            <a:noFill/>
          </a:ln>
        </p:spPr>
      </p:pic>
      <p:sp>
        <p:nvSpPr>
          <p:cNvPr id="368" name="Google Shape;368;p42"/>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Basics of Encryption</a:t>
            </a:r>
            <a:endParaRPr sz="3400"/>
          </a:p>
          <a:p>
            <a:pPr marL="0" lvl="0" indent="0" algn="l" rtl="0">
              <a:lnSpc>
                <a:spcPct val="90000"/>
              </a:lnSpc>
              <a:spcBef>
                <a:spcPts val="0"/>
              </a:spcBef>
              <a:spcAft>
                <a:spcPts val="0"/>
              </a:spcAft>
              <a:buSzPts val="3600"/>
              <a:buNone/>
            </a:pPr>
            <a:r>
              <a:rPr lang="en-US" sz="2000" i="1"/>
              <a:t>Modern crypto - public-key cryptography</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a:solidFill>
                  <a:schemeClr val="dk2"/>
                </a:solidFill>
              </a:rPr>
              <a:t>Basics of Encryption</a:t>
            </a:r>
            <a:endParaRPr sz="3400">
              <a:solidFill>
                <a:schemeClr val="dk2"/>
              </a:solidFill>
            </a:endParaRPr>
          </a:p>
          <a:p>
            <a:pPr marL="0" lvl="0" indent="0" algn="l" rtl="0">
              <a:lnSpc>
                <a:spcPct val="90000"/>
              </a:lnSpc>
              <a:spcBef>
                <a:spcPts val="0"/>
              </a:spcBef>
              <a:spcAft>
                <a:spcPts val="0"/>
              </a:spcAft>
              <a:buClr>
                <a:schemeClr val="dk1"/>
              </a:buClr>
              <a:buSzPts val="1100"/>
              <a:buFont typeface="Arial"/>
              <a:buNone/>
            </a:pPr>
            <a:r>
              <a:rPr lang="en-US" sz="2000" i="1">
                <a:solidFill>
                  <a:schemeClr val="dk2"/>
                </a:solidFill>
              </a:rPr>
              <a:t>Comparison: Symmetric vs. Public-Key</a:t>
            </a:r>
            <a:endParaRPr sz="2000"/>
          </a:p>
        </p:txBody>
      </p:sp>
      <p:sp>
        <p:nvSpPr>
          <p:cNvPr id="374" name="Google Shape;374;p43"/>
          <p:cNvSpPr txBox="1"/>
          <p:nvPr/>
        </p:nvSpPr>
        <p:spPr>
          <a:xfrm>
            <a:off x="991125" y="1156100"/>
            <a:ext cx="3220500" cy="1103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sng" strike="noStrike" cap="none">
                <a:solidFill>
                  <a:schemeClr val="dk2"/>
                </a:solidFill>
                <a:latin typeface="Arial"/>
                <a:ea typeface="Arial"/>
                <a:cs typeface="Arial"/>
                <a:sym typeface="Arial"/>
              </a:rPr>
              <a:t>Symmetric Ciphers</a:t>
            </a:r>
            <a:endParaRPr sz="1600" b="0" i="1" u="sng"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38761D"/>
              </a:solidFill>
              <a:latin typeface="Arial"/>
              <a:ea typeface="Arial"/>
              <a:cs typeface="Arial"/>
              <a:sym typeface="Arial"/>
            </a:endParaRPr>
          </a:p>
          <a:p>
            <a:pPr marL="285750" marR="0" lvl="0" indent="-190500" algn="l" rtl="0">
              <a:lnSpc>
                <a:spcPct val="100000"/>
              </a:lnSpc>
              <a:spcBef>
                <a:spcPts val="0"/>
              </a:spcBef>
              <a:spcAft>
                <a:spcPts val="0"/>
              </a:spcAft>
              <a:buClr>
                <a:srgbClr val="38761D"/>
              </a:buClr>
              <a:buSzPts val="1200"/>
              <a:buFont typeface="Arial"/>
              <a:buChar char="+"/>
            </a:pPr>
            <a:r>
              <a:rPr lang="en-US" sz="1200" b="0" i="0" u="none" strike="noStrike" cap="none">
                <a:solidFill>
                  <a:srgbClr val="38761D"/>
                </a:solidFill>
                <a:latin typeface="Arial"/>
                <a:ea typeface="Arial"/>
                <a:cs typeface="Arial"/>
                <a:sym typeface="Arial"/>
              </a:rPr>
              <a:t>Fast!!!  Up to 1000x faster than PK</a:t>
            </a:r>
            <a:endParaRPr sz="1200" b="0" i="0" u="none" strike="noStrike" cap="none">
              <a:solidFill>
                <a:srgbClr val="38761D"/>
              </a:solidFill>
              <a:latin typeface="Arial"/>
              <a:ea typeface="Arial"/>
              <a:cs typeface="Arial"/>
              <a:sym typeface="Arial"/>
            </a:endParaRPr>
          </a:p>
          <a:p>
            <a:pPr marL="285750" marR="0" lvl="0" indent="-190500" algn="l" rtl="0">
              <a:lnSpc>
                <a:spcPct val="100000"/>
              </a:lnSpc>
              <a:spcBef>
                <a:spcPts val="0"/>
              </a:spcBef>
              <a:spcAft>
                <a:spcPts val="0"/>
              </a:spcAft>
              <a:buClr>
                <a:srgbClr val="38761D"/>
              </a:buClr>
              <a:buSzPts val="1200"/>
              <a:buFont typeface="Arial"/>
              <a:buChar char="+"/>
            </a:pPr>
            <a:r>
              <a:rPr lang="en-US" sz="1200" b="0" i="0" u="none" strike="noStrike" cap="none">
                <a:solidFill>
                  <a:srgbClr val="38761D"/>
                </a:solidFill>
                <a:latin typeface="Arial"/>
                <a:ea typeface="Arial"/>
                <a:cs typeface="Arial"/>
                <a:sym typeface="Arial"/>
              </a:rPr>
              <a:t>(Seem to) require brute force to break</a:t>
            </a:r>
            <a:endParaRPr sz="1200" b="0" i="0" u="none" strike="noStrike" cap="none">
              <a:solidFill>
                <a:srgbClr val="38761D"/>
              </a:solidFill>
              <a:latin typeface="Arial"/>
              <a:ea typeface="Arial"/>
              <a:cs typeface="Arial"/>
              <a:sym typeface="Arial"/>
            </a:endParaRPr>
          </a:p>
          <a:p>
            <a:pPr marL="285750" marR="0" lvl="0" indent="-190500" algn="l" rtl="0">
              <a:lnSpc>
                <a:spcPct val="100000"/>
              </a:lnSpc>
              <a:spcBef>
                <a:spcPts val="0"/>
              </a:spcBef>
              <a:spcAft>
                <a:spcPts val="0"/>
              </a:spcAft>
              <a:buClr>
                <a:srgbClr val="CC0000"/>
              </a:buClr>
              <a:buSzPts val="1200"/>
              <a:buFont typeface="Arial"/>
              <a:buChar char="-"/>
            </a:pPr>
            <a:r>
              <a:rPr lang="en-US" sz="1200" b="0" i="0" u="none" strike="noStrike" cap="none">
                <a:solidFill>
                  <a:srgbClr val="CC0000"/>
                </a:solidFill>
                <a:latin typeface="Arial"/>
                <a:ea typeface="Arial"/>
                <a:cs typeface="Arial"/>
                <a:sym typeface="Arial"/>
              </a:rPr>
              <a:t>Must have shared secret (key mgmt)</a:t>
            </a:r>
            <a:endParaRPr sz="1200" b="0" i="0" u="none" strike="noStrike" cap="none">
              <a:solidFill>
                <a:srgbClr val="CC0000"/>
              </a:solidFill>
              <a:latin typeface="Arial"/>
              <a:ea typeface="Arial"/>
              <a:cs typeface="Arial"/>
              <a:sym typeface="Arial"/>
            </a:endParaRPr>
          </a:p>
        </p:txBody>
      </p:sp>
      <p:sp>
        <p:nvSpPr>
          <p:cNvPr id="375" name="Google Shape;375;p43"/>
          <p:cNvSpPr txBox="1"/>
          <p:nvPr/>
        </p:nvSpPr>
        <p:spPr>
          <a:xfrm>
            <a:off x="4737275" y="1156100"/>
            <a:ext cx="3409500" cy="1103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sng" strike="noStrike" cap="none">
                <a:solidFill>
                  <a:schemeClr val="dk2"/>
                </a:solidFill>
                <a:latin typeface="Arial"/>
                <a:ea typeface="Arial"/>
                <a:cs typeface="Arial"/>
                <a:sym typeface="Arial"/>
              </a:rPr>
              <a:t>Public-Key Encryption</a:t>
            </a:r>
            <a:endParaRPr sz="1600" b="0" i="1" u="sng"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38761D"/>
              </a:solidFill>
              <a:latin typeface="Arial"/>
              <a:ea typeface="Arial"/>
              <a:cs typeface="Arial"/>
              <a:sym typeface="Arial"/>
            </a:endParaRPr>
          </a:p>
          <a:p>
            <a:pPr marL="285750" marR="0" lvl="0" indent="-190500" algn="l" rtl="0">
              <a:lnSpc>
                <a:spcPct val="100000"/>
              </a:lnSpc>
              <a:spcBef>
                <a:spcPts val="0"/>
              </a:spcBef>
              <a:spcAft>
                <a:spcPts val="0"/>
              </a:spcAft>
              <a:buClr>
                <a:srgbClr val="38761D"/>
              </a:buClr>
              <a:buSzPts val="1200"/>
              <a:buFont typeface="Arial"/>
              <a:buChar char="+"/>
            </a:pPr>
            <a:r>
              <a:rPr lang="en-US" sz="1200" b="0" i="0" u="none" strike="noStrike" cap="none">
                <a:solidFill>
                  <a:srgbClr val="38761D"/>
                </a:solidFill>
                <a:latin typeface="Arial"/>
                <a:ea typeface="Arial"/>
                <a:cs typeface="Arial"/>
                <a:sym typeface="Arial"/>
              </a:rPr>
              <a:t>Communicate with strangers (key mgmt)</a:t>
            </a:r>
            <a:endParaRPr sz="1200" b="0" i="0" u="none" strike="noStrike" cap="none">
              <a:solidFill>
                <a:srgbClr val="38761D"/>
              </a:solidFill>
              <a:latin typeface="Arial"/>
              <a:ea typeface="Arial"/>
              <a:cs typeface="Arial"/>
              <a:sym typeface="Arial"/>
            </a:endParaRPr>
          </a:p>
          <a:p>
            <a:pPr marL="285750" marR="0" lvl="0" indent="-190500" algn="l" rtl="0">
              <a:lnSpc>
                <a:spcPct val="100000"/>
              </a:lnSpc>
              <a:spcBef>
                <a:spcPts val="0"/>
              </a:spcBef>
              <a:spcAft>
                <a:spcPts val="0"/>
              </a:spcAft>
              <a:buClr>
                <a:srgbClr val="CC0000"/>
              </a:buClr>
              <a:buSzPts val="1200"/>
              <a:buFont typeface="Arial"/>
              <a:buChar char="-"/>
            </a:pPr>
            <a:r>
              <a:rPr lang="en-US" sz="1200" b="0" i="0" u="none" strike="noStrike" cap="none">
                <a:solidFill>
                  <a:srgbClr val="CC0000"/>
                </a:solidFill>
                <a:latin typeface="Arial"/>
                <a:ea typeface="Arial"/>
                <a:cs typeface="Arial"/>
                <a:sym typeface="Arial"/>
              </a:rPr>
              <a:t>Slow (100-1000 times slower)</a:t>
            </a:r>
            <a:endParaRPr sz="1200" b="0" i="0" u="none" strike="noStrike" cap="none">
              <a:solidFill>
                <a:srgbClr val="CC0000"/>
              </a:solidFill>
              <a:latin typeface="Arial"/>
              <a:ea typeface="Arial"/>
              <a:cs typeface="Arial"/>
              <a:sym typeface="Arial"/>
            </a:endParaRPr>
          </a:p>
          <a:p>
            <a:pPr marL="285750" marR="0" lvl="0" indent="-190500" algn="l" rtl="0">
              <a:lnSpc>
                <a:spcPct val="100000"/>
              </a:lnSpc>
              <a:spcBef>
                <a:spcPts val="0"/>
              </a:spcBef>
              <a:spcAft>
                <a:spcPts val="0"/>
              </a:spcAft>
              <a:buClr>
                <a:srgbClr val="CC0000"/>
              </a:buClr>
              <a:buSzPts val="1200"/>
              <a:buFont typeface="Arial"/>
              <a:buChar char="-"/>
            </a:pPr>
            <a:r>
              <a:rPr lang="en-US" sz="1200" b="0" i="0" u="none" strike="noStrike" cap="none">
                <a:solidFill>
                  <a:srgbClr val="CC0000"/>
                </a:solidFill>
                <a:latin typeface="Arial"/>
                <a:ea typeface="Arial"/>
                <a:cs typeface="Arial"/>
                <a:sym typeface="Arial"/>
              </a:rPr>
              <a:t>Mathematical breaks (larger keys req’d)</a:t>
            </a:r>
            <a:endParaRPr sz="1200" b="0" i="0" u="none" strike="noStrike" cap="none">
              <a:solidFill>
                <a:srgbClr val="CC0000"/>
              </a:solidFill>
              <a:latin typeface="Arial"/>
              <a:ea typeface="Arial"/>
              <a:cs typeface="Arial"/>
              <a:sym typeface="Arial"/>
            </a:endParaRPr>
          </a:p>
        </p:txBody>
      </p:sp>
      <p:sp>
        <p:nvSpPr>
          <p:cNvPr id="376" name="Google Shape;376;p43"/>
          <p:cNvSpPr txBox="1"/>
          <p:nvPr/>
        </p:nvSpPr>
        <p:spPr>
          <a:xfrm>
            <a:off x="628650" y="2259494"/>
            <a:ext cx="8029800" cy="2242500"/>
          </a:xfrm>
          <a:prstGeom prst="rect">
            <a:avLst/>
          </a:prstGeom>
          <a:noFill/>
          <a:ln>
            <a:noFill/>
          </a:ln>
        </p:spPr>
        <p:txBody>
          <a:bodyPr spcFirstLastPara="1" wrap="square" lIns="91425" tIns="91425" rIns="91425" bIns="91425" anchor="t" anchorCtr="0">
            <a:noAutofit/>
          </a:bodyPr>
          <a:lstStyle/>
          <a:p>
            <a:pPr marL="0" marR="0" lvl="0" indent="0" algn="l" rtl="0">
              <a:lnSpc>
                <a:spcPct val="92000"/>
              </a:lnSpc>
              <a:spcBef>
                <a:spcPts val="0"/>
              </a:spcBef>
              <a:spcAft>
                <a:spcPts val="0"/>
              </a:spcAft>
              <a:buClr>
                <a:srgbClr val="000000"/>
              </a:buClr>
              <a:buSzPts val="1700"/>
              <a:buFont typeface="Arial"/>
              <a:buNone/>
            </a:pPr>
            <a:r>
              <a:rPr lang="en-US" sz="1700" b="0" i="0" u="none" strike="noStrike" cap="none" dirty="0">
                <a:solidFill>
                  <a:schemeClr val="dk2"/>
                </a:solidFill>
                <a:latin typeface="Arial"/>
                <a:ea typeface="Arial"/>
                <a:cs typeface="Arial"/>
                <a:sym typeface="Arial"/>
              </a:rPr>
              <a:t>Attacks on good symmetric ciphers use </a:t>
            </a:r>
            <a:r>
              <a:rPr lang="en-US" sz="1700" b="0" i="0" u="sng" strike="noStrike" cap="none" dirty="0">
                <a:solidFill>
                  <a:schemeClr val="dk2"/>
                </a:solidFill>
                <a:latin typeface="Arial"/>
                <a:ea typeface="Arial"/>
                <a:cs typeface="Arial"/>
                <a:sym typeface="Arial"/>
              </a:rPr>
              <a:t>brute-force</a:t>
            </a:r>
            <a:endParaRPr sz="1700" b="0" i="0" u="sng" strike="noStrike" cap="none" dirty="0">
              <a:solidFill>
                <a:schemeClr val="dk2"/>
              </a:solidFill>
              <a:latin typeface="Arial"/>
              <a:ea typeface="Arial"/>
              <a:cs typeface="Arial"/>
              <a:sym typeface="Arial"/>
            </a:endParaRPr>
          </a:p>
          <a:p>
            <a:pPr marL="342900" marR="0" lvl="0" indent="-209550" algn="l" rtl="0">
              <a:lnSpc>
                <a:spcPct val="92000"/>
              </a:lnSpc>
              <a:spcBef>
                <a:spcPts val="0"/>
              </a:spcBef>
              <a:spcAft>
                <a:spcPts val="0"/>
              </a:spcAft>
              <a:buClr>
                <a:schemeClr val="dk2"/>
              </a:buClr>
              <a:buSzPts val="1500"/>
              <a:buFont typeface="Arial"/>
              <a:buChar char="•"/>
            </a:pPr>
            <a:r>
              <a:rPr lang="en-US" sz="1500" b="0" i="0" u="none" strike="noStrike" cap="none" dirty="0">
                <a:solidFill>
                  <a:schemeClr val="dk2"/>
                </a:solidFill>
                <a:latin typeface="Arial"/>
                <a:ea typeface="Arial"/>
                <a:cs typeface="Arial"/>
                <a:sym typeface="Arial"/>
              </a:rPr>
              <a:t>Try all keys to see which give “sensible plaintext”</a:t>
            </a:r>
            <a:endParaRPr sz="1500" b="0" i="0" u="none" strike="noStrike" cap="none" dirty="0">
              <a:solidFill>
                <a:schemeClr val="dk2"/>
              </a:solidFill>
              <a:latin typeface="Arial"/>
              <a:ea typeface="Arial"/>
              <a:cs typeface="Arial"/>
              <a:sym typeface="Arial"/>
            </a:endParaRPr>
          </a:p>
          <a:p>
            <a:pPr marL="342900" marR="0" lvl="0" indent="-209550" algn="l" rtl="0">
              <a:lnSpc>
                <a:spcPct val="92000"/>
              </a:lnSpc>
              <a:spcBef>
                <a:spcPts val="0"/>
              </a:spcBef>
              <a:spcAft>
                <a:spcPts val="0"/>
              </a:spcAft>
              <a:buClr>
                <a:schemeClr val="dk2"/>
              </a:buClr>
              <a:buSzPts val="1500"/>
              <a:buFont typeface="Arial"/>
              <a:buChar char="•"/>
            </a:pPr>
            <a:r>
              <a:rPr lang="en-US" sz="1500" b="0" i="0" u="none" strike="noStrike" cap="none" dirty="0">
                <a:solidFill>
                  <a:schemeClr val="dk2"/>
                </a:solidFill>
                <a:latin typeface="Arial"/>
                <a:ea typeface="Arial"/>
                <a:cs typeface="Arial"/>
                <a:sym typeface="Arial"/>
              </a:rPr>
              <a:t>Complexity: </a:t>
            </a:r>
            <a:r>
              <a:rPr lang="en-US" sz="1500" b="0" i="1" u="none" strike="noStrike" cap="none" dirty="0">
                <a:solidFill>
                  <a:schemeClr val="dk2"/>
                </a:solidFill>
                <a:latin typeface="Arial"/>
                <a:ea typeface="Arial"/>
                <a:cs typeface="Arial"/>
                <a:sym typeface="Arial"/>
              </a:rPr>
              <a:t>k</a:t>
            </a:r>
            <a:r>
              <a:rPr lang="en-US" sz="1500" b="0" i="0" u="none" strike="noStrike" cap="none" dirty="0">
                <a:solidFill>
                  <a:schemeClr val="dk2"/>
                </a:solidFill>
                <a:latin typeface="Arial"/>
                <a:ea typeface="Arial"/>
                <a:cs typeface="Arial"/>
                <a:sym typeface="Arial"/>
              </a:rPr>
              <a:t>-bit key requires on average ½ 2</a:t>
            </a:r>
            <a:r>
              <a:rPr lang="en-US" sz="1500" b="0" i="1" u="none" strike="noStrike" cap="none" baseline="30000" dirty="0">
                <a:solidFill>
                  <a:schemeClr val="dk2"/>
                </a:solidFill>
                <a:latin typeface="Arial"/>
                <a:ea typeface="Arial"/>
                <a:cs typeface="Arial"/>
                <a:sym typeface="Arial"/>
              </a:rPr>
              <a:t>k</a:t>
            </a:r>
            <a:r>
              <a:rPr lang="en-US" sz="1500" b="0" i="0" u="none" strike="noStrike" cap="none" dirty="0">
                <a:solidFill>
                  <a:schemeClr val="dk2"/>
                </a:solidFill>
                <a:latin typeface="Arial"/>
                <a:ea typeface="Arial"/>
                <a:cs typeface="Arial"/>
                <a:sym typeface="Arial"/>
              </a:rPr>
              <a:t> trials</a:t>
            </a:r>
            <a:endParaRPr sz="1500" b="0" i="0" u="none" strike="noStrike" cap="none" dirty="0">
              <a:solidFill>
                <a:schemeClr val="dk2"/>
              </a:solidFill>
              <a:latin typeface="Arial"/>
              <a:ea typeface="Arial"/>
              <a:cs typeface="Arial"/>
              <a:sym typeface="Arial"/>
            </a:endParaRPr>
          </a:p>
          <a:p>
            <a:pPr marL="342900" marR="0" lvl="0" indent="-209550" algn="l" rtl="0">
              <a:lnSpc>
                <a:spcPct val="92000"/>
              </a:lnSpc>
              <a:spcBef>
                <a:spcPts val="0"/>
              </a:spcBef>
              <a:spcAft>
                <a:spcPts val="0"/>
              </a:spcAft>
              <a:buClr>
                <a:schemeClr val="dk2"/>
              </a:buClr>
              <a:buSzPts val="1500"/>
              <a:buFont typeface="Arial"/>
              <a:buChar char="•"/>
            </a:pPr>
            <a:r>
              <a:rPr lang="en-US" sz="1500" b="0" i="0" u="sng" strike="noStrike" cap="none" dirty="0">
                <a:solidFill>
                  <a:schemeClr val="dk2"/>
                </a:solidFill>
                <a:latin typeface="Arial"/>
                <a:ea typeface="Arial"/>
                <a:cs typeface="Arial"/>
                <a:sym typeface="Arial"/>
              </a:rPr>
              <a:t>Unicity distance</a:t>
            </a:r>
            <a:r>
              <a:rPr lang="en-US" sz="1500" b="0" i="0" u="none" strike="noStrike" cap="none" dirty="0">
                <a:solidFill>
                  <a:schemeClr val="dk2"/>
                </a:solidFill>
                <a:latin typeface="Arial"/>
                <a:ea typeface="Arial"/>
                <a:cs typeface="Arial"/>
                <a:sym typeface="Arial"/>
              </a:rPr>
              <a:t>: How much ciphertext is needed before we expect a single “sensible plaintext” (closely related to entropy)</a:t>
            </a:r>
            <a:endParaRPr sz="1500" b="0" i="0" u="none" strike="noStrike" cap="none" dirty="0">
              <a:solidFill>
                <a:schemeClr val="dk2"/>
              </a:solidFill>
              <a:latin typeface="Arial"/>
              <a:ea typeface="Arial"/>
              <a:cs typeface="Arial"/>
              <a:sym typeface="Arial"/>
            </a:endParaRPr>
          </a:p>
          <a:p>
            <a:pPr marL="742950" marR="0" lvl="1" indent="-203200" algn="l" rtl="0">
              <a:lnSpc>
                <a:spcPct val="92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Surprisingly short: 38 characters for English and AES-256</a:t>
            </a:r>
            <a:endParaRPr sz="1400" b="0" i="0" u="none" strike="noStrike" cap="none" dirty="0">
              <a:solidFill>
                <a:schemeClr val="dk2"/>
              </a:solidFill>
              <a:latin typeface="Arial"/>
              <a:ea typeface="Arial"/>
              <a:cs typeface="Arial"/>
              <a:sym typeface="Arial"/>
            </a:endParaRPr>
          </a:p>
          <a:p>
            <a:pPr marL="742950" marR="0" lvl="1" indent="-203200" algn="l" rtl="0">
              <a:lnSpc>
                <a:spcPct val="92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Can increase (a lot!) by compressing plaintext</a:t>
            </a:r>
            <a:endParaRPr sz="1400" b="0" i="0" u="none" strike="noStrike" cap="none" dirty="0">
              <a:solidFill>
                <a:schemeClr val="dk2"/>
              </a:solidFill>
              <a:latin typeface="Arial"/>
              <a:ea typeface="Arial"/>
              <a:cs typeface="Arial"/>
              <a:sym typeface="Arial"/>
            </a:endParaRPr>
          </a:p>
          <a:p>
            <a:pPr marL="0" marR="0" lvl="0" indent="0" algn="l" rtl="0">
              <a:lnSpc>
                <a:spcPct val="92000"/>
              </a:lnSpc>
              <a:spcBef>
                <a:spcPts val="0"/>
              </a:spcBef>
              <a:spcAft>
                <a:spcPts val="0"/>
              </a:spcAft>
              <a:buClr>
                <a:srgbClr val="000000"/>
              </a:buClr>
              <a:buSzPts val="900"/>
              <a:buFont typeface="Arial"/>
              <a:buNone/>
            </a:pPr>
            <a:endParaRPr sz="900" b="0" i="0" u="none" strike="noStrike" cap="none" dirty="0">
              <a:solidFill>
                <a:schemeClr val="dk2"/>
              </a:solidFill>
              <a:latin typeface="Arial"/>
              <a:ea typeface="Arial"/>
              <a:cs typeface="Arial"/>
              <a:sym typeface="Arial"/>
            </a:endParaRPr>
          </a:p>
          <a:p>
            <a:pPr marL="0" marR="0" lvl="0" indent="0" algn="l" rtl="0">
              <a:lnSpc>
                <a:spcPct val="92000"/>
              </a:lnSpc>
              <a:spcBef>
                <a:spcPts val="0"/>
              </a:spcBef>
              <a:spcAft>
                <a:spcPts val="0"/>
              </a:spcAft>
              <a:buClr>
                <a:srgbClr val="000000"/>
              </a:buClr>
              <a:buSzPts val="1500"/>
              <a:buFont typeface="Arial"/>
              <a:buNone/>
            </a:pPr>
            <a:r>
              <a:rPr lang="en-US" sz="1500" b="0" i="0" u="none" strike="noStrike" cap="none" dirty="0">
                <a:solidFill>
                  <a:schemeClr val="dk2"/>
                </a:solidFill>
                <a:latin typeface="Arial"/>
                <a:ea typeface="Arial"/>
                <a:cs typeface="Arial"/>
                <a:sym typeface="Arial"/>
              </a:rPr>
              <a:t>Public key rel</a:t>
            </a:r>
            <a:r>
              <a:rPr lang="en-US" sz="1500" dirty="0">
                <a:solidFill>
                  <a:schemeClr val="dk2"/>
                </a:solidFill>
              </a:rPr>
              <a:t>ies</a:t>
            </a:r>
            <a:r>
              <a:rPr lang="en-US" sz="1500" b="0" i="0" u="none" strike="noStrike" cap="none" dirty="0">
                <a:solidFill>
                  <a:schemeClr val="dk2"/>
                </a:solidFill>
                <a:latin typeface="Arial"/>
                <a:ea typeface="Arial"/>
                <a:cs typeface="Arial"/>
                <a:sym typeface="Arial"/>
              </a:rPr>
              <a:t> on “math tricks” and short keys can be broken by “math tricks”</a:t>
            </a:r>
            <a:endParaRPr sz="1500" b="0" i="0" u="none" strike="noStrike" cap="none" dirty="0">
              <a:solidFill>
                <a:schemeClr val="dk2"/>
              </a:solidFill>
              <a:latin typeface="Arial"/>
              <a:ea typeface="Arial"/>
              <a:cs typeface="Arial"/>
              <a:sym typeface="Arial"/>
            </a:endParaRPr>
          </a:p>
          <a:p>
            <a:pPr marL="342900" marR="0" lvl="0" indent="-203200" algn="l" rtl="0">
              <a:lnSpc>
                <a:spcPct val="92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Example: Factoring breaks RSA</a:t>
            </a:r>
            <a:endParaRPr sz="1400" b="0" i="0" u="none" strike="noStrike" cap="none" dirty="0">
              <a:solidFill>
                <a:schemeClr val="dk2"/>
              </a:solidFill>
              <a:latin typeface="Arial"/>
              <a:ea typeface="Arial"/>
              <a:cs typeface="Arial"/>
              <a:sym typeface="Arial"/>
            </a:endParaRPr>
          </a:p>
          <a:p>
            <a:pPr marL="342900" marR="0" lvl="0" indent="-203200" algn="l" rtl="0">
              <a:lnSpc>
                <a:spcPct val="92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Consequence: Need larger keys for security (but </a:t>
            </a:r>
            <a:r>
              <a:rPr lang="en-US" sz="1400" b="0" i="1" u="none" strike="noStrike" cap="none" dirty="0">
                <a:solidFill>
                  <a:schemeClr val="dk2"/>
                </a:solidFill>
                <a:latin typeface="Arial"/>
                <a:ea typeface="Arial"/>
                <a:cs typeface="Arial"/>
                <a:sym typeface="Arial"/>
              </a:rPr>
              <a:t>PK </a:t>
            </a:r>
            <a:r>
              <a:rPr lang="en-US" sz="1400" b="0" i="1" u="sng" strike="noStrike" cap="none" dirty="0">
                <a:solidFill>
                  <a:schemeClr val="dk2"/>
                </a:solidFill>
                <a:latin typeface="Arial"/>
                <a:ea typeface="Arial"/>
                <a:cs typeface="Arial"/>
                <a:sym typeface="Arial"/>
              </a:rPr>
              <a:t>is</a:t>
            </a:r>
            <a:r>
              <a:rPr lang="en-US" sz="1400" b="0" i="1" u="none" strike="noStrike" cap="none" dirty="0">
                <a:solidFill>
                  <a:schemeClr val="dk2"/>
                </a:solidFill>
                <a:latin typeface="Arial"/>
                <a:ea typeface="Arial"/>
                <a:cs typeface="Arial"/>
                <a:sym typeface="Arial"/>
              </a:rPr>
              <a:t> secure with larger keys</a:t>
            </a:r>
            <a:r>
              <a:rPr lang="en-US" sz="1400" b="0" i="0" u="none" strike="noStrike" cap="none" dirty="0">
                <a:solidFill>
                  <a:schemeClr val="dk2"/>
                </a:solidFill>
                <a:latin typeface="Arial"/>
                <a:ea typeface="Arial"/>
                <a:cs typeface="Arial"/>
                <a:sym typeface="Arial"/>
              </a:rPr>
              <a:t>!)</a:t>
            </a: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9C3B24CB-00F1-96A5-FBA4-DD43D042AC83}"/>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7FB1FA13-0BA7-09E2-6F32-37272D71E94A}"/>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Public Key Cryptography</a:t>
            </a:r>
            <a:endParaRPr sz="3200" dirty="0"/>
          </a:p>
        </p:txBody>
      </p:sp>
      <p:sp>
        <p:nvSpPr>
          <p:cNvPr id="3" name="TextBox 2">
            <a:extLst>
              <a:ext uri="{FF2B5EF4-FFF2-40B4-BE49-F238E27FC236}">
                <a16:creationId xmlns:a16="http://schemas.microsoft.com/office/drawing/2014/main" id="{C9C4FE21-D784-E895-9A92-0C75D2A2D0AA}"/>
              </a:ext>
            </a:extLst>
          </p:cNvPr>
          <p:cNvSpPr txBox="1"/>
          <p:nvPr/>
        </p:nvSpPr>
        <p:spPr>
          <a:xfrm>
            <a:off x="586460" y="1186521"/>
            <a:ext cx="7676651" cy="1908215"/>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dirty="0"/>
              <a:t>Diffie and Hellman published their ideas and findings in “New Directions in Cryptography” Nov ’76, together with the open problem of realizing PKC </a:t>
            </a:r>
            <a:r>
              <a:rPr lang="zh-CN" altLang="en-US" dirty="0"/>
              <a:t>；</a:t>
            </a:r>
            <a:endParaRPr lang="en-US" dirty="0"/>
          </a:p>
          <a:p>
            <a:pPr marL="285750" indent="-285750">
              <a:spcBef>
                <a:spcPts val="600"/>
              </a:spcBef>
              <a:spcAft>
                <a:spcPts val="600"/>
              </a:spcAft>
              <a:buFont typeface="Arial" panose="020B0604020202020204" pitchFamily="34" charset="0"/>
              <a:buChar char="•"/>
            </a:pPr>
            <a:r>
              <a:rPr lang="en-US" dirty="0"/>
              <a:t>Ron Rivest saw Diffie and Hellman’s paper and was intrigued by it. He enlisted the help of Shamir and Adleman, all from MIT, to work on the open problem and came up with the solution in 1977 --- this is the RSA algorithm</a:t>
            </a:r>
            <a:r>
              <a:rPr lang="zh-CN" altLang="en-US" dirty="0"/>
              <a:t>；</a:t>
            </a:r>
            <a:endParaRPr lang="en-US" dirty="0"/>
          </a:p>
          <a:p>
            <a:pPr marL="285750" indent="-285750">
              <a:spcBef>
                <a:spcPts val="600"/>
              </a:spcBef>
              <a:spcAft>
                <a:spcPts val="600"/>
              </a:spcAft>
              <a:buFont typeface="Arial" panose="020B0604020202020204" pitchFamily="34" charset="0"/>
              <a:buChar char="•"/>
            </a:pPr>
            <a:r>
              <a:rPr lang="en-US" dirty="0"/>
              <a:t>Diffie, Hellman, Merkle, Rivest, Shamir, Adleman were commonly recognized as the founders of Public Key Cryptography.</a:t>
            </a:r>
            <a:endParaRPr lang="en-US" b="1" dirty="0"/>
          </a:p>
        </p:txBody>
      </p:sp>
      <p:pic>
        <p:nvPicPr>
          <p:cNvPr id="4" name="Picture 3">
            <a:extLst>
              <a:ext uri="{FF2B5EF4-FFF2-40B4-BE49-F238E27FC236}">
                <a16:creationId xmlns:a16="http://schemas.microsoft.com/office/drawing/2014/main" id="{4CFB2D32-0530-747C-C809-C718DC0B9A0C}"/>
              </a:ext>
            </a:extLst>
          </p:cNvPr>
          <p:cNvPicPr>
            <a:picLocks noChangeAspect="1"/>
          </p:cNvPicPr>
          <p:nvPr/>
        </p:nvPicPr>
        <p:blipFill>
          <a:blip r:embed="rId3"/>
          <a:stretch>
            <a:fillRect/>
          </a:stretch>
        </p:blipFill>
        <p:spPr>
          <a:xfrm>
            <a:off x="1954468" y="3094736"/>
            <a:ext cx="4940634" cy="1501678"/>
          </a:xfrm>
          <a:prstGeom prst="rect">
            <a:avLst/>
          </a:prstGeom>
        </p:spPr>
      </p:pic>
    </p:spTree>
    <p:extLst>
      <p:ext uri="{BB962C8B-B14F-4D97-AF65-F5344CB8AC3E}">
        <p14:creationId xmlns:p14="http://schemas.microsoft.com/office/powerpoint/2010/main" val="86456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solidFill>
                  <a:schemeClr val="dk2"/>
                </a:solidFill>
              </a:rPr>
              <a:t>Basics of Encryption</a:t>
            </a:r>
            <a:endParaRPr sz="3400">
              <a:solidFill>
                <a:schemeClr val="dk2"/>
              </a:solidFill>
            </a:endParaRPr>
          </a:p>
          <a:p>
            <a:pPr marL="0" lvl="0" indent="0" algn="l" rtl="0">
              <a:lnSpc>
                <a:spcPct val="90000"/>
              </a:lnSpc>
              <a:spcBef>
                <a:spcPts val="0"/>
              </a:spcBef>
              <a:spcAft>
                <a:spcPts val="0"/>
              </a:spcAft>
              <a:buSzPts val="3600"/>
              <a:buNone/>
            </a:pPr>
            <a:r>
              <a:rPr lang="en-US" sz="2000" i="1">
                <a:solidFill>
                  <a:schemeClr val="dk2"/>
                </a:solidFill>
              </a:rPr>
              <a:t>Comparable key sizes</a:t>
            </a:r>
            <a:endParaRPr sz="3200"/>
          </a:p>
        </p:txBody>
      </p:sp>
      <p:pic>
        <p:nvPicPr>
          <p:cNvPr id="382" name="Google Shape;382;p44"/>
          <p:cNvPicPr preferRelativeResize="0"/>
          <p:nvPr/>
        </p:nvPicPr>
        <p:blipFill rotWithShape="1">
          <a:blip r:embed="rId3">
            <a:alphaModFix/>
          </a:blip>
          <a:srcRect/>
          <a:stretch/>
        </p:blipFill>
        <p:spPr>
          <a:xfrm>
            <a:off x="2200237" y="1562550"/>
            <a:ext cx="4743526" cy="3060250"/>
          </a:xfrm>
          <a:prstGeom prst="rect">
            <a:avLst/>
          </a:prstGeom>
          <a:noFill/>
          <a:ln>
            <a:noFill/>
          </a:ln>
        </p:spPr>
      </p:pic>
      <p:sp>
        <p:nvSpPr>
          <p:cNvPr id="383" name="Google Shape;383;p44"/>
          <p:cNvSpPr txBox="1"/>
          <p:nvPr/>
        </p:nvSpPr>
        <p:spPr>
          <a:xfrm>
            <a:off x="628650" y="1135847"/>
            <a:ext cx="72972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From NIST publication 800-57, part 1, rev 5 (May 4, 2020)</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5"/>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a:solidFill>
                  <a:schemeClr val="dk2"/>
                </a:solidFill>
              </a:rPr>
              <a:t>Basics of Encryption</a:t>
            </a:r>
            <a:endParaRPr sz="3400">
              <a:solidFill>
                <a:schemeClr val="dk2"/>
              </a:solidFill>
            </a:endParaRPr>
          </a:p>
          <a:p>
            <a:pPr marL="0" lvl="0" indent="0" algn="l" rtl="0">
              <a:lnSpc>
                <a:spcPct val="90000"/>
              </a:lnSpc>
              <a:spcBef>
                <a:spcPts val="0"/>
              </a:spcBef>
              <a:spcAft>
                <a:spcPts val="0"/>
              </a:spcAft>
              <a:buClr>
                <a:schemeClr val="dk1"/>
              </a:buClr>
              <a:buSzPts val="1100"/>
              <a:buFont typeface="Arial"/>
              <a:buNone/>
            </a:pPr>
            <a:r>
              <a:rPr lang="en-US" sz="2000" i="1">
                <a:solidFill>
                  <a:schemeClr val="dk2"/>
                </a:solidFill>
              </a:rPr>
              <a:t>Final idea: Hybrid encryption</a:t>
            </a:r>
            <a:endParaRPr sz="2000"/>
          </a:p>
        </p:txBody>
      </p:sp>
      <p:sp>
        <p:nvSpPr>
          <p:cNvPr id="389" name="Google Shape;389;p45"/>
          <p:cNvSpPr txBox="1"/>
          <p:nvPr/>
        </p:nvSpPr>
        <p:spPr>
          <a:xfrm>
            <a:off x="2752350" y="3379900"/>
            <a:ext cx="3639300" cy="1173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sng" strike="noStrike" cap="none">
                <a:solidFill>
                  <a:schemeClr val="dk2"/>
                </a:solidFill>
                <a:latin typeface="Arial"/>
                <a:ea typeface="Arial"/>
                <a:cs typeface="Arial"/>
                <a:sym typeface="Arial"/>
              </a:rPr>
              <a:t>Hybrid Encryption</a:t>
            </a:r>
            <a:endParaRPr sz="1600" b="0" i="1" u="sng"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38761D"/>
              </a:solidFill>
              <a:latin typeface="Arial"/>
              <a:ea typeface="Arial"/>
              <a:cs typeface="Arial"/>
              <a:sym typeface="Arial"/>
            </a:endParaRPr>
          </a:p>
          <a:p>
            <a:pPr marL="342900" marR="0" lvl="0" indent="-190500" algn="l" rtl="0">
              <a:lnSpc>
                <a:spcPct val="92000"/>
              </a:lnSpc>
              <a:spcBef>
                <a:spcPts val="0"/>
              </a:spcBef>
              <a:spcAft>
                <a:spcPts val="0"/>
              </a:spcAft>
              <a:buClr>
                <a:srgbClr val="38761D"/>
              </a:buClr>
              <a:buSzPts val="1200"/>
              <a:buFont typeface="Arial"/>
              <a:buChar char="+"/>
            </a:pPr>
            <a:r>
              <a:rPr lang="en-US" sz="1200" b="0" i="0" u="none" strike="noStrike" cap="none">
                <a:solidFill>
                  <a:srgbClr val="38761D"/>
                </a:solidFill>
                <a:latin typeface="Arial"/>
                <a:ea typeface="Arial"/>
                <a:cs typeface="Arial"/>
                <a:sym typeface="Arial"/>
              </a:rPr>
              <a:t>Communicate with strangers (key mgmt)</a:t>
            </a:r>
            <a:endParaRPr sz="1200" b="0" i="0" u="none" strike="noStrike" cap="none">
              <a:solidFill>
                <a:srgbClr val="38761D"/>
              </a:solidFill>
              <a:latin typeface="Arial"/>
              <a:ea typeface="Arial"/>
              <a:cs typeface="Arial"/>
              <a:sym typeface="Arial"/>
            </a:endParaRPr>
          </a:p>
          <a:p>
            <a:pPr marL="342900" marR="0" lvl="0" indent="-190500" algn="l" rtl="0">
              <a:lnSpc>
                <a:spcPct val="92000"/>
              </a:lnSpc>
              <a:spcBef>
                <a:spcPts val="0"/>
              </a:spcBef>
              <a:spcAft>
                <a:spcPts val="0"/>
              </a:spcAft>
              <a:buClr>
                <a:srgbClr val="38761D"/>
              </a:buClr>
              <a:buSzPts val="1200"/>
              <a:buFont typeface="Arial"/>
              <a:buChar char="+"/>
            </a:pPr>
            <a:r>
              <a:rPr lang="en-US" sz="1200" b="0" i="0" u="none" strike="noStrike" cap="none">
                <a:solidFill>
                  <a:srgbClr val="38761D"/>
                </a:solidFill>
                <a:latin typeface="Arial"/>
                <a:ea typeface="Arial"/>
                <a:cs typeface="Arial"/>
                <a:sym typeface="Arial"/>
              </a:rPr>
              <a:t>Fast for message (even if huge)</a:t>
            </a:r>
            <a:endParaRPr sz="1200" b="0" i="0" u="none" strike="noStrike" cap="none">
              <a:solidFill>
                <a:srgbClr val="38761D"/>
              </a:solidFill>
              <a:latin typeface="Arial"/>
              <a:ea typeface="Arial"/>
              <a:cs typeface="Arial"/>
              <a:sym typeface="Arial"/>
            </a:endParaRPr>
          </a:p>
          <a:p>
            <a:pPr marL="342900" marR="0" lvl="0" indent="-190500" algn="l" rtl="0">
              <a:lnSpc>
                <a:spcPct val="92000"/>
              </a:lnSpc>
              <a:spcBef>
                <a:spcPts val="0"/>
              </a:spcBef>
              <a:spcAft>
                <a:spcPts val="0"/>
              </a:spcAft>
              <a:buClr>
                <a:srgbClr val="CC0000"/>
              </a:buClr>
              <a:buSzPts val="1200"/>
              <a:buFont typeface="Arial"/>
              <a:buChar char="-"/>
            </a:pPr>
            <a:r>
              <a:rPr lang="en-US" sz="1200" b="0" i="0" u="none" strike="noStrike" cap="none">
                <a:solidFill>
                  <a:srgbClr val="CC0000"/>
                </a:solidFill>
                <a:latin typeface="Arial"/>
                <a:ea typeface="Arial"/>
                <a:cs typeface="Arial"/>
                <a:sym typeface="Arial"/>
              </a:rPr>
              <a:t>Mathematical breaks (larger keys req’d)</a:t>
            </a:r>
            <a:endParaRPr sz="1200" b="0" i="0" u="none" strike="noStrike" cap="none">
              <a:solidFill>
                <a:srgbClr val="CC0000"/>
              </a:solidFill>
              <a:latin typeface="Arial"/>
              <a:ea typeface="Arial"/>
              <a:cs typeface="Arial"/>
              <a:sym typeface="Arial"/>
            </a:endParaRPr>
          </a:p>
          <a:p>
            <a:pPr marL="342900" marR="0" lvl="0" indent="-190500" algn="l" rtl="0">
              <a:lnSpc>
                <a:spcPct val="92000"/>
              </a:lnSpc>
              <a:spcBef>
                <a:spcPts val="0"/>
              </a:spcBef>
              <a:spcAft>
                <a:spcPts val="0"/>
              </a:spcAft>
              <a:buClr>
                <a:srgbClr val="CC0000"/>
              </a:buClr>
              <a:buSzPts val="1200"/>
              <a:buFont typeface="Arial"/>
              <a:buChar char="-"/>
            </a:pPr>
            <a:r>
              <a:rPr lang="en-US" sz="1200" b="0" i="0" u="none" strike="noStrike" cap="none">
                <a:solidFill>
                  <a:srgbClr val="CC0000"/>
                </a:solidFill>
                <a:latin typeface="Arial"/>
                <a:ea typeface="Arial"/>
                <a:cs typeface="Arial"/>
                <a:sym typeface="Arial"/>
              </a:rPr>
              <a:t>Complicates code (using two algorithms)</a:t>
            </a:r>
            <a:endParaRPr sz="1200" b="0" i="0" u="none" strike="noStrike" cap="none">
              <a:solidFill>
                <a:srgbClr val="CC0000"/>
              </a:solidFill>
              <a:latin typeface="Arial"/>
              <a:ea typeface="Arial"/>
              <a:cs typeface="Arial"/>
              <a:sym typeface="Arial"/>
            </a:endParaRPr>
          </a:p>
          <a:p>
            <a:pPr marL="0" marR="0" lvl="0" indent="0" algn="l" rtl="0">
              <a:lnSpc>
                <a:spcPct val="92000"/>
              </a:lnSpc>
              <a:spcBef>
                <a:spcPts val="0"/>
              </a:spcBef>
              <a:spcAft>
                <a:spcPts val="0"/>
              </a:spcAft>
              <a:buClr>
                <a:srgbClr val="000000"/>
              </a:buClr>
              <a:buSzPts val="1200"/>
              <a:buFont typeface="Arial"/>
              <a:buNone/>
            </a:pPr>
            <a:endParaRPr sz="1200" b="0" i="0" u="none" strike="noStrike" cap="none">
              <a:solidFill>
                <a:srgbClr val="CC0000"/>
              </a:solidFill>
              <a:latin typeface="Arial"/>
              <a:ea typeface="Arial"/>
              <a:cs typeface="Arial"/>
              <a:sym typeface="Arial"/>
            </a:endParaRPr>
          </a:p>
        </p:txBody>
      </p:sp>
      <p:sp>
        <p:nvSpPr>
          <p:cNvPr id="390" name="Google Shape;390;p45"/>
          <p:cNvSpPr/>
          <p:nvPr/>
        </p:nvSpPr>
        <p:spPr>
          <a:xfrm>
            <a:off x="573363" y="1683707"/>
            <a:ext cx="2245500" cy="2490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Random “session key”</a:t>
            </a:r>
            <a:endParaRPr sz="1200" b="0" i="0" u="none" strike="noStrike" cap="none">
              <a:solidFill>
                <a:srgbClr val="000000"/>
              </a:solidFill>
              <a:latin typeface="Arial"/>
              <a:ea typeface="Arial"/>
              <a:cs typeface="Arial"/>
              <a:sym typeface="Arial"/>
            </a:endParaRPr>
          </a:p>
        </p:txBody>
      </p:sp>
      <p:sp>
        <p:nvSpPr>
          <p:cNvPr id="391" name="Google Shape;391;p45"/>
          <p:cNvSpPr/>
          <p:nvPr/>
        </p:nvSpPr>
        <p:spPr>
          <a:xfrm>
            <a:off x="573363" y="2116818"/>
            <a:ext cx="2245500" cy="11283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Message (maybe big!)</a:t>
            </a:r>
            <a:endParaRPr sz="1200" b="0" i="0" u="none" strike="noStrike" cap="none">
              <a:solidFill>
                <a:srgbClr val="000000"/>
              </a:solidFill>
              <a:latin typeface="Arial"/>
              <a:ea typeface="Arial"/>
              <a:cs typeface="Arial"/>
              <a:sym typeface="Arial"/>
            </a:endParaRPr>
          </a:p>
        </p:txBody>
      </p:sp>
      <p:sp>
        <p:nvSpPr>
          <p:cNvPr id="392" name="Google Shape;392;p45"/>
          <p:cNvSpPr txBox="1"/>
          <p:nvPr/>
        </p:nvSpPr>
        <p:spPr>
          <a:xfrm>
            <a:off x="3498713" y="1534294"/>
            <a:ext cx="2057400" cy="5478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highlight>
                  <a:srgbClr val="93C47D"/>
                </a:highlight>
                <a:latin typeface="Arial"/>
                <a:ea typeface="Arial"/>
                <a:cs typeface="Arial"/>
                <a:sym typeface="Arial"/>
              </a:rPr>
              <a:t>Public-Key Encryption</a:t>
            </a:r>
            <a:endParaRPr sz="1200" b="0" i="0" u="none" strike="noStrike" cap="none">
              <a:solidFill>
                <a:srgbClr val="000000"/>
              </a:solidFill>
              <a:highlight>
                <a:srgbClr val="93C47D"/>
              </a:highlight>
              <a:latin typeface="Arial"/>
              <a:ea typeface="Arial"/>
              <a:cs typeface="Arial"/>
              <a:sym typeface="Arial"/>
            </a:endParaRPr>
          </a:p>
        </p:txBody>
      </p:sp>
      <p:sp>
        <p:nvSpPr>
          <p:cNvPr id="393" name="Google Shape;393;p45"/>
          <p:cNvSpPr txBox="1"/>
          <p:nvPr/>
        </p:nvSpPr>
        <p:spPr>
          <a:xfrm>
            <a:off x="3448663" y="2523872"/>
            <a:ext cx="2057400" cy="5478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highlight>
                  <a:srgbClr val="93C47D"/>
                </a:highlight>
                <a:latin typeface="Arial"/>
                <a:ea typeface="Arial"/>
                <a:cs typeface="Arial"/>
                <a:sym typeface="Arial"/>
              </a:rPr>
              <a:t>Symmetric Cipher</a:t>
            </a:r>
            <a:endParaRPr sz="1200" b="0" i="0" u="none" strike="noStrike" cap="none">
              <a:solidFill>
                <a:srgbClr val="000000"/>
              </a:solidFill>
              <a:highlight>
                <a:srgbClr val="93C47D"/>
              </a:highlight>
              <a:latin typeface="Arial"/>
              <a:ea typeface="Arial"/>
              <a:cs typeface="Arial"/>
              <a:sym typeface="Arial"/>
            </a:endParaRPr>
          </a:p>
        </p:txBody>
      </p:sp>
      <p:sp>
        <p:nvSpPr>
          <p:cNvPr id="394" name="Google Shape;394;p45"/>
          <p:cNvSpPr txBox="1"/>
          <p:nvPr/>
        </p:nvSpPr>
        <p:spPr>
          <a:xfrm>
            <a:off x="3504113" y="1074759"/>
            <a:ext cx="2057400" cy="30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Receiver’s Public Key</a:t>
            </a:r>
            <a:endParaRPr sz="1200" b="0" i="0" u="none" strike="noStrike" cap="none">
              <a:solidFill>
                <a:srgbClr val="000000"/>
              </a:solidFill>
              <a:latin typeface="Arial"/>
              <a:ea typeface="Arial"/>
              <a:cs typeface="Arial"/>
              <a:sym typeface="Arial"/>
            </a:endParaRPr>
          </a:p>
        </p:txBody>
      </p:sp>
      <p:sp>
        <p:nvSpPr>
          <p:cNvPr id="395" name="Google Shape;395;p45"/>
          <p:cNvSpPr/>
          <p:nvPr/>
        </p:nvSpPr>
        <p:spPr>
          <a:xfrm>
            <a:off x="2818872" y="2574500"/>
            <a:ext cx="576900" cy="43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5"/>
          <p:cNvSpPr/>
          <p:nvPr/>
        </p:nvSpPr>
        <p:spPr>
          <a:xfrm>
            <a:off x="5573038" y="2574506"/>
            <a:ext cx="752100" cy="43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5"/>
          <p:cNvSpPr/>
          <p:nvPr/>
        </p:nvSpPr>
        <p:spPr>
          <a:xfrm>
            <a:off x="6325138" y="2189393"/>
            <a:ext cx="2245500" cy="11283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0"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rgbClr val="000000"/>
                </a:solidFill>
                <a:latin typeface="Arial"/>
                <a:ea typeface="Arial"/>
                <a:cs typeface="Arial"/>
                <a:sym typeface="Arial"/>
              </a:rPr>
              <a:t>Ciphertext (message)</a:t>
            </a:r>
            <a:endParaRPr sz="12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onsolas"/>
                <a:ea typeface="Consolas"/>
                <a:cs typeface="Consolas"/>
                <a:sym typeface="Consolas"/>
              </a:rPr>
              <a:t>T1GYJIUPXpVHg9zVMcY2/dK/fsv+Z6rdPUqPKJVASDRQCDoLeKa9IJRh2uIdjGO6N3/haJ3hXKgqy9ysLRjH0svOnuGB540bTtlrsdVI4GQDYtJlVo3K1I2kprqQZlcYzxBV9K++v9lMmMLlxz….</a:t>
            </a:r>
            <a:endParaRPr sz="900" b="0" i="0" u="none" strike="noStrike" cap="none">
              <a:solidFill>
                <a:srgbClr val="000000"/>
              </a:solidFill>
              <a:latin typeface="Consolas"/>
              <a:ea typeface="Consolas"/>
              <a:cs typeface="Consolas"/>
              <a:sym typeface="Consolas"/>
            </a:endParaRPr>
          </a:p>
        </p:txBody>
      </p:sp>
      <p:cxnSp>
        <p:nvCxnSpPr>
          <p:cNvPr id="398" name="Google Shape;398;p45"/>
          <p:cNvCxnSpPr>
            <a:endCxn id="392" idx="0"/>
          </p:cNvCxnSpPr>
          <p:nvPr/>
        </p:nvCxnSpPr>
        <p:spPr>
          <a:xfrm>
            <a:off x="4527413" y="1302994"/>
            <a:ext cx="0" cy="231300"/>
          </a:xfrm>
          <a:prstGeom prst="straightConnector1">
            <a:avLst/>
          </a:prstGeom>
          <a:noFill/>
          <a:ln w="9525" cap="flat" cmpd="sng">
            <a:solidFill>
              <a:schemeClr val="dk2"/>
            </a:solidFill>
            <a:prstDash val="solid"/>
            <a:round/>
            <a:headEnd type="none" w="sm" len="sm"/>
            <a:tailEnd type="triangle" w="med" len="med"/>
          </a:ln>
        </p:spPr>
      </p:cxnSp>
      <p:cxnSp>
        <p:nvCxnSpPr>
          <p:cNvPr id="399" name="Google Shape;399;p45"/>
          <p:cNvCxnSpPr>
            <a:stCxn id="390" idx="0"/>
            <a:endCxn id="392" idx="1"/>
          </p:cNvCxnSpPr>
          <p:nvPr/>
        </p:nvCxnSpPr>
        <p:spPr>
          <a:xfrm>
            <a:off x="2818863" y="1808207"/>
            <a:ext cx="679800" cy="0"/>
          </a:xfrm>
          <a:prstGeom prst="straightConnector1">
            <a:avLst/>
          </a:prstGeom>
          <a:noFill/>
          <a:ln w="9525" cap="flat" cmpd="sng">
            <a:solidFill>
              <a:schemeClr val="dk2"/>
            </a:solidFill>
            <a:prstDash val="solid"/>
            <a:round/>
            <a:headEnd type="none" w="sm" len="sm"/>
            <a:tailEnd type="triangle" w="med" len="med"/>
          </a:ln>
        </p:spPr>
      </p:cxnSp>
      <p:cxnSp>
        <p:nvCxnSpPr>
          <p:cNvPr id="400" name="Google Shape;400;p45"/>
          <p:cNvCxnSpPr/>
          <p:nvPr/>
        </p:nvCxnSpPr>
        <p:spPr>
          <a:xfrm flipH="1">
            <a:off x="3157600" y="1796006"/>
            <a:ext cx="2400" cy="446400"/>
          </a:xfrm>
          <a:prstGeom prst="straightConnector1">
            <a:avLst/>
          </a:prstGeom>
          <a:noFill/>
          <a:ln w="9525" cap="flat" cmpd="sng">
            <a:solidFill>
              <a:schemeClr val="dk2"/>
            </a:solidFill>
            <a:prstDash val="solid"/>
            <a:round/>
            <a:headEnd type="none" w="sm" len="sm"/>
            <a:tailEnd type="none" w="sm" len="sm"/>
          </a:ln>
        </p:spPr>
      </p:cxnSp>
      <p:cxnSp>
        <p:nvCxnSpPr>
          <p:cNvPr id="401" name="Google Shape;401;p45"/>
          <p:cNvCxnSpPr>
            <a:endCxn id="393" idx="0"/>
          </p:cNvCxnSpPr>
          <p:nvPr/>
        </p:nvCxnSpPr>
        <p:spPr>
          <a:xfrm>
            <a:off x="3160063" y="2239472"/>
            <a:ext cx="1317300" cy="284400"/>
          </a:xfrm>
          <a:prstGeom prst="bentConnector2">
            <a:avLst/>
          </a:prstGeom>
          <a:noFill/>
          <a:ln w="9525" cap="flat" cmpd="sng">
            <a:solidFill>
              <a:schemeClr val="dk2"/>
            </a:solidFill>
            <a:prstDash val="solid"/>
            <a:round/>
            <a:headEnd type="none" w="sm" len="sm"/>
            <a:tailEnd type="triangle" w="med" len="med"/>
          </a:ln>
        </p:spPr>
      </p:cxnSp>
      <p:sp>
        <p:nvSpPr>
          <p:cNvPr id="402" name="Google Shape;402;p45"/>
          <p:cNvSpPr/>
          <p:nvPr/>
        </p:nvSpPr>
        <p:spPr>
          <a:xfrm>
            <a:off x="6325138" y="1683707"/>
            <a:ext cx="2245500" cy="2490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Encrypted “session key”</a:t>
            </a:r>
            <a:endParaRPr sz="1200" b="0" i="0" u="none" strike="noStrike" cap="none">
              <a:solidFill>
                <a:srgbClr val="000000"/>
              </a:solidFill>
              <a:latin typeface="Arial"/>
              <a:ea typeface="Arial"/>
              <a:cs typeface="Arial"/>
              <a:sym typeface="Arial"/>
            </a:endParaRPr>
          </a:p>
        </p:txBody>
      </p:sp>
      <p:cxnSp>
        <p:nvCxnSpPr>
          <p:cNvPr id="403" name="Google Shape;403;p45"/>
          <p:cNvCxnSpPr>
            <a:stCxn id="392" idx="3"/>
            <a:endCxn id="402" idx="2"/>
          </p:cNvCxnSpPr>
          <p:nvPr/>
        </p:nvCxnSpPr>
        <p:spPr>
          <a:xfrm>
            <a:off x="5556113" y="1808194"/>
            <a:ext cx="768900" cy="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a:extLst>
            <a:ext uri="{FF2B5EF4-FFF2-40B4-BE49-F238E27FC236}">
              <a16:creationId xmlns:a16="http://schemas.microsoft.com/office/drawing/2014/main" id="{256C982B-7FC1-F293-8308-2E87F07CC83A}"/>
            </a:ext>
          </a:extLst>
        </p:cNvPr>
        <p:cNvGrpSpPr/>
        <p:nvPr/>
      </p:nvGrpSpPr>
      <p:grpSpPr>
        <a:xfrm>
          <a:off x="0" y="0"/>
          <a:ext cx="0" cy="0"/>
          <a:chOff x="0" y="0"/>
          <a:chExt cx="0" cy="0"/>
        </a:xfrm>
      </p:grpSpPr>
      <p:sp>
        <p:nvSpPr>
          <p:cNvPr id="388" name="Google Shape;388;p45">
            <a:extLst>
              <a:ext uri="{FF2B5EF4-FFF2-40B4-BE49-F238E27FC236}">
                <a16:creationId xmlns:a16="http://schemas.microsoft.com/office/drawing/2014/main" id="{329A22EC-E062-26C6-2DDB-C28702CA8A5E}"/>
              </a:ext>
            </a:extLst>
          </p:cNvPr>
          <p:cNvSpPr txBox="1">
            <a:spLocks noGrp="1"/>
          </p:cNvSpPr>
          <p:nvPr>
            <p:ph type="title"/>
          </p:nvPr>
        </p:nvSpPr>
        <p:spPr>
          <a:xfrm>
            <a:off x="628650" y="273844"/>
            <a:ext cx="8577587"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dirty="0">
                <a:solidFill>
                  <a:schemeClr val="dk2"/>
                </a:solidFill>
              </a:rPr>
              <a:t>Public-Key Cryptography Standards (PKCS)</a:t>
            </a:r>
            <a:endParaRPr sz="3400" dirty="0">
              <a:solidFill>
                <a:schemeClr val="dk2"/>
              </a:solidFill>
            </a:endParaRPr>
          </a:p>
        </p:txBody>
      </p:sp>
      <p:sp>
        <p:nvSpPr>
          <p:cNvPr id="3" name="TextBox 2">
            <a:extLst>
              <a:ext uri="{FF2B5EF4-FFF2-40B4-BE49-F238E27FC236}">
                <a16:creationId xmlns:a16="http://schemas.microsoft.com/office/drawing/2014/main" id="{00053C5A-F2D9-1A28-D051-3081207826AC}"/>
              </a:ext>
            </a:extLst>
          </p:cNvPr>
          <p:cNvSpPr txBox="1"/>
          <p:nvPr/>
        </p:nvSpPr>
        <p:spPr>
          <a:xfrm>
            <a:off x="595137" y="1169787"/>
            <a:ext cx="8065331" cy="2323713"/>
          </a:xfrm>
          <a:prstGeom prst="rect">
            <a:avLst/>
          </a:prstGeom>
          <a:noFill/>
        </p:spPr>
        <p:txBody>
          <a:bodyPr wrap="square">
            <a:spAutoFit/>
          </a:bodyPr>
          <a:lstStyle/>
          <a:p>
            <a:pPr>
              <a:spcAft>
                <a:spcPts val="600"/>
              </a:spcAft>
              <a:buNone/>
            </a:pPr>
            <a:r>
              <a:rPr lang="en-US" b="1" i="1" u="sng" dirty="0"/>
              <a:t>PKCS (Public-Key Cryptography Standards)</a:t>
            </a:r>
            <a:r>
              <a:rPr lang="en-US" dirty="0"/>
              <a:t> is a set of widely used specifications developed by </a:t>
            </a:r>
            <a:r>
              <a:rPr lang="en-US" b="1" dirty="0"/>
              <a:t>RSA Laboratories</a:t>
            </a:r>
            <a:r>
              <a:rPr lang="en-US" dirty="0"/>
              <a:t> starting in the early 1990s. The goal of PKCS is to </a:t>
            </a:r>
            <a:r>
              <a:rPr lang="en-US" b="1" dirty="0"/>
              <a:t>standardize</a:t>
            </a:r>
            <a:r>
              <a:rPr lang="en-US" dirty="0"/>
              <a:t> how public-key cryptography is implemented, including:</a:t>
            </a:r>
          </a:p>
          <a:p>
            <a:pPr marL="285750" indent="-285750">
              <a:buFont typeface="Arial" panose="020B0604020202020204" pitchFamily="34" charset="0"/>
              <a:buChar char="•"/>
            </a:pPr>
            <a:r>
              <a:rPr lang="en-US" dirty="0"/>
              <a:t>Key generation</a:t>
            </a:r>
          </a:p>
          <a:p>
            <a:pPr marL="285750" indent="-285750">
              <a:buFont typeface="Arial" panose="020B0604020202020204" pitchFamily="34" charset="0"/>
              <a:buChar char="•"/>
            </a:pPr>
            <a:r>
              <a:rPr lang="en-US" dirty="0"/>
              <a:t>Key storage</a:t>
            </a:r>
          </a:p>
          <a:p>
            <a:pPr marL="285750" indent="-285750">
              <a:buFont typeface="Arial" panose="020B0604020202020204" pitchFamily="34" charset="0"/>
              <a:buChar char="•"/>
            </a:pPr>
            <a:r>
              <a:rPr lang="en-US" dirty="0"/>
              <a:t>Digital signatures</a:t>
            </a:r>
          </a:p>
          <a:p>
            <a:pPr marL="285750" indent="-285750">
              <a:buFont typeface="Arial" panose="020B0604020202020204" pitchFamily="34" charset="0"/>
              <a:buChar char="•"/>
            </a:pPr>
            <a:r>
              <a:rPr lang="en-US" dirty="0"/>
              <a:t>Encryption/decryption</a:t>
            </a:r>
          </a:p>
          <a:p>
            <a:pPr marL="285750" indent="-285750">
              <a:buFont typeface="Arial" panose="020B0604020202020204" pitchFamily="34" charset="0"/>
              <a:buChar char="•"/>
            </a:pPr>
            <a:r>
              <a:rPr lang="en-US" dirty="0"/>
              <a:t>Certificate requests (CSR)</a:t>
            </a:r>
          </a:p>
          <a:p>
            <a:pPr marL="285750" indent="-285750">
              <a:buFont typeface="Arial" panose="020B0604020202020204" pitchFamily="34" charset="0"/>
              <a:buChar char="•"/>
            </a:pPr>
            <a:r>
              <a:rPr lang="en-US" dirty="0"/>
              <a:t>Cryptographic message syntax (CMS)</a:t>
            </a:r>
          </a:p>
          <a:p>
            <a:pPr marL="285750" indent="-285750">
              <a:buFont typeface="Arial" panose="020B0604020202020204" pitchFamily="34" charset="0"/>
              <a:buChar char="•"/>
            </a:pPr>
            <a:r>
              <a:rPr lang="en-US" dirty="0"/>
              <a:t>Token interfaces (smart cards)</a:t>
            </a:r>
          </a:p>
        </p:txBody>
      </p:sp>
      <p:graphicFrame>
        <p:nvGraphicFramePr>
          <p:cNvPr id="4" name="Table 3">
            <a:extLst>
              <a:ext uri="{FF2B5EF4-FFF2-40B4-BE49-F238E27FC236}">
                <a16:creationId xmlns:a16="http://schemas.microsoft.com/office/drawing/2014/main" id="{14851345-40A1-473A-9261-D6267F484E27}"/>
              </a:ext>
            </a:extLst>
          </p:cNvPr>
          <p:cNvGraphicFramePr>
            <a:graphicFrameLocks noGrp="1"/>
          </p:cNvGraphicFramePr>
          <p:nvPr>
            <p:extLst>
              <p:ext uri="{D42A27DB-BD31-4B8C-83A1-F6EECF244321}">
                <p14:modId xmlns:p14="http://schemas.microsoft.com/office/powerpoint/2010/main" val="13011913"/>
              </p:ext>
            </p:extLst>
          </p:nvPr>
        </p:nvGraphicFramePr>
        <p:xfrm>
          <a:off x="4147414" y="1905883"/>
          <a:ext cx="4551354" cy="2194560"/>
        </p:xfrm>
        <a:graphic>
          <a:graphicData uri="http://schemas.openxmlformats.org/drawingml/2006/table">
            <a:tbl>
              <a:tblPr>
                <a:tableStyleId>{5940675A-B579-460E-94D1-54222C63F5DA}</a:tableStyleId>
              </a:tblPr>
              <a:tblGrid>
                <a:gridCol w="620870">
                  <a:extLst>
                    <a:ext uri="{9D8B030D-6E8A-4147-A177-3AD203B41FA5}">
                      <a16:colId xmlns:a16="http://schemas.microsoft.com/office/drawing/2014/main" val="3295005189"/>
                    </a:ext>
                  </a:extLst>
                </a:gridCol>
                <a:gridCol w="3930484">
                  <a:extLst>
                    <a:ext uri="{9D8B030D-6E8A-4147-A177-3AD203B41FA5}">
                      <a16:colId xmlns:a16="http://schemas.microsoft.com/office/drawing/2014/main" val="3475929126"/>
                    </a:ext>
                  </a:extLst>
                </a:gridCol>
              </a:tblGrid>
              <a:tr h="0">
                <a:tc>
                  <a:txBody>
                    <a:bodyPr/>
                    <a:lstStyle/>
                    <a:p>
                      <a:pPr algn="ctr"/>
                      <a:r>
                        <a:rPr lang="en-US" sz="1000" b="1" dirty="0"/>
                        <a:t>PKCS</a:t>
                      </a:r>
                    </a:p>
                  </a:txBody>
                  <a:tcPr anchor="ctr"/>
                </a:tc>
                <a:tc>
                  <a:txBody>
                    <a:bodyPr/>
                    <a:lstStyle/>
                    <a:p>
                      <a:pPr algn="ctr"/>
                      <a:r>
                        <a:rPr lang="en-US" sz="1000" b="1" dirty="0"/>
                        <a:t>Description</a:t>
                      </a:r>
                    </a:p>
                  </a:txBody>
                  <a:tcPr anchor="ctr"/>
                </a:tc>
                <a:extLst>
                  <a:ext uri="{0D108BD9-81ED-4DB2-BD59-A6C34878D82A}">
                    <a16:rowId xmlns:a16="http://schemas.microsoft.com/office/drawing/2014/main" val="2286729349"/>
                  </a:ext>
                </a:extLst>
              </a:tr>
              <a:tr h="0">
                <a:tc>
                  <a:txBody>
                    <a:bodyPr/>
                    <a:lstStyle/>
                    <a:p>
                      <a:pPr algn="ctr"/>
                      <a:r>
                        <a:rPr lang="en-US" sz="1000" b="1"/>
                        <a:t>#1</a:t>
                      </a:r>
                      <a:endParaRPr lang="en-US" sz="1000"/>
                    </a:p>
                  </a:txBody>
                  <a:tcPr anchor="ctr"/>
                </a:tc>
                <a:tc>
                  <a:txBody>
                    <a:bodyPr/>
                    <a:lstStyle/>
                    <a:p>
                      <a:pPr algn="ctr"/>
                      <a:r>
                        <a:rPr lang="en-US" sz="1000"/>
                        <a:t>RSA standard, OAEP, PSS</a:t>
                      </a:r>
                    </a:p>
                  </a:txBody>
                  <a:tcPr anchor="ctr"/>
                </a:tc>
                <a:extLst>
                  <a:ext uri="{0D108BD9-81ED-4DB2-BD59-A6C34878D82A}">
                    <a16:rowId xmlns:a16="http://schemas.microsoft.com/office/drawing/2014/main" val="3027429478"/>
                  </a:ext>
                </a:extLst>
              </a:tr>
              <a:tr h="0">
                <a:tc>
                  <a:txBody>
                    <a:bodyPr/>
                    <a:lstStyle/>
                    <a:p>
                      <a:pPr algn="ctr"/>
                      <a:r>
                        <a:rPr lang="en-US" sz="1000" b="1"/>
                        <a:t>#3</a:t>
                      </a:r>
                      <a:endParaRPr lang="en-US" sz="1000"/>
                    </a:p>
                  </a:txBody>
                  <a:tcPr anchor="ctr"/>
                </a:tc>
                <a:tc>
                  <a:txBody>
                    <a:bodyPr/>
                    <a:lstStyle/>
                    <a:p>
                      <a:pPr algn="ctr"/>
                      <a:r>
                        <a:rPr lang="en-US" sz="1000"/>
                        <a:t>Diffie-Hellman key exchange</a:t>
                      </a:r>
                    </a:p>
                  </a:txBody>
                  <a:tcPr anchor="ctr"/>
                </a:tc>
                <a:extLst>
                  <a:ext uri="{0D108BD9-81ED-4DB2-BD59-A6C34878D82A}">
                    <a16:rowId xmlns:a16="http://schemas.microsoft.com/office/drawing/2014/main" val="894029464"/>
                  </a:ext>
                </a:extLst>
              </a:tr>
              <a:tr h="0">
                <a:tc>
                  <a:txBody>
                    <a:bodyPr/>
                    <a:lstStyle/>
                    <a:p>
                      <a:pPr algn="ctr"/>
                      <a:r>
                        <a:rPr lang="en-US" sz="1000" b="1"/>
                        <a:t>#5</a:t>
                      </a:r>
                      <a:endParaRPr lang="en-US" sz="1000"/>
                    </a:p>
                  </a:txBody>
                  <a:tcPr anchor="ctr"/>
                </a:tc>
                <a:tc>
                  <a:txBody>
                    <a:bodyPr/>
                    <a:lstStyle/>
                    <a:p>
                      <a:pPr algn="ctr"/>
                      <a:r>
                        <a:rPr lang="en-US" sz="1000"/>
                        <a:t>Password-based encryption (PBKDF2)</a:t>
                      </a:r>
                    </a:p>
                  </a:txBody>
                  <a:tcPr anchor="ctr"/>
                </a:tc>
                <a:extLst>
                  <a:ext uri="{0D108BD9-81ED-4DB2-BD59-A6C34878D82A}">
                    <a16:rowId xmlns:a16="http://schemas.microsoft.com/office/drawing/2014/main" val="4180426659"/>
                  </a:ext>
                </a:extLst>
              </a:tr>
              <a:tr h="0">
                <a:tc>
                  <a:txBody>
                    <a:bodyPr/>
                    <a:lstStyle/>
                    <a:p>
                      <a:pPr algn="ctr"/>
                      <a:r>
                        <a:rPr lang="en-US" sz="1000" b="1"/>
                        <a:t>#7</a:t>
                      </a:r>
                      <a:endParaRPr lang="en-US" sz="1000"/>
                    </a:p>
                  </a:txBody>
                  <a:tcPr anchor="ctr"/>
                </a:tc>
                <a:tc>
                  <a:txBody>
                    <a:bodyPr/>
                    <a:lstStyle/>
                    <a:p>
                      <a:pPr algn="ctr"/>
                      <a:r>
                        <a:rPr lang="en-US" sz="1000"/>
                        <a:t>Cryptographic message syntax (CMS / S/MIME)</a:t>
                      </a:r>
                    </a:p>
                  </a:txBody>
                  <a:tcPr anchor="ctr"/>
                </a:tc>
                <a:extLst>
                  <a:ext uri="{0D108BD9-81ED-4DB2-BD59-A6C34878D82A}">
                    <a16:rowId xmlns:a16="http://schemas.microsoft.com/office/drawing/2014/main" val="3100435537"/>
                  </a:ext>
                </a:extLst>
              </a:tr>
              <a:tr h="0">
                <a:tc>
                  <a:txBody>
                    <a:bodyPr/>
                    <a:lstStyle/>
                    <a:p>
                      <a:pPr algn="ctr"/>
                      <a:r>
                        <a:rPr lang="en-US" sz="1000" b="1"/>
                        <a:t>#8</a:t>
                      </a:r>
                      <a:endParaRPr lang="en-US" sz="1000"/>
                    </a:p>
                  </a:txBody>
                  <a:tcPr anchor="ctr"/>
                </a:tc>
                <a:tc>
                  <a:txBody>
                    <a:bodyPr/>
                    <a:lstStyle/>
                    <a:p>
                      <a:pPr algn="ctr"/>
                      <a:r>
                        <a:rPr lang="en-US" sz="1000"/>
                        <a:t>Private key storage format</a:t>
                      </a:r>
                    </a:p>
                  </a:txBody>
                  <a:tcPr anchor="ctr"/>
                </a:tc>
                <a:extLst>
                  <a:ext uri="{0D108BD9-81ED-4DB2-BD59-A6C34878D82A}">
                    <a16:rowId xmlns:a16="http://schemas.microsoft.com/office/drawing/2014/main" val="4131884862"/>
                  </a:ext>
                </a:extLst>
              </a:tr>
              <a:tr h="0">
                <a:tc>
                  <a:txBody>
                    <a:bodyPr/>
                    <a:lstStyle/>
                    <a:p>
                      <a:pPr algn="ctr"/>
                      <a:r>
                        <a:rPr lang="en-US" sz="1000" b="1"/>
                        <a:t>#10</a:t>
                      </a:r>
                      <a:endParaRPr lang="en-US" sz="1000"/>
                    </a:p>
                  </a:txBody>
                  <a:tcPr anchor="ctr"/>
                </a:tc>
                <a:tc>
                  <a:txBody>
                    <a:bodyPr/>
                    <a:lstStyle/>
                    <a:p>
                      <a:pPr algn="ctr"/>
                      <a:r>
                        <a:rPr lang="en-US" sz="1000"/>
                        <a:t>Certificate Signing Request (CSR)</a:t>
                      </a:r>
                    </a:p>
                  </a:txBody>
                  <a:tcPr anchor="ctr"/>
                </a:tc>
                <a:extLst>
                  <a:ext uri="{0D108BD9-81ED-4DB2-BD59-A6C34878D82A}">
                    <a16:rowId xmlns:a16="http://schemas.microsoft.com/office/drawing/2014/main" val="1391435966"/>
                  </a:ext>
                </a:extLst>
              </a:tr>
              <a:tr h="0">
                <a:tc>
                  <a:txBody>
                    <a:bodyPr/>
                    <a:lstStyle/>
                    <a:p>
                      <a:pPr algn="ctr"/>
                      <a:r>
                        <a:rPr lang="en-US" sz="1000" b="1"/>
                        <a:t>#11</a:t>
                      </a:r>
                      <a:endParaRPr lang="en-US" sz="1000"/>
                    </a:p>
                  </a:txBody>
                  <a:tcPr anchor="ctr"/>
                </a:tc>
                <a:tc>
                  <a:txBody>
                    <a:bodyPr/>
                    <a:lstStyle/>
                    <a:p>
                      <a:pPr algn="ctr"/>
                      <a:r>
                        <a:rPr lang="en-US" sz="1000"/>
                        <a:t>Token interface (smartcards/HSMs)</a:t>
                      </a:r>
                    </a:p>
                  </a:txBody>
                  <a:tcPr anchor="ctr"/>
                </a:tc>
                <a:extLst>
                  <a:ext uri="{0D108BD9-81ED-4DB2-BD59-A6C34878D82A}">
                    <a16:rowId xmlns:a16="http://schemas.microsoft.com/office/drawing/2014/main" val="453442624"/>
                  </a:ext>
                </a:extLst>
              </a:tr>
              <a:tr h="0">
                <a:tc>
                  <a:txBody>
                    <a:bodyPr/>
                    <a:lstStyle/>
                    <a:p>
                      <a:pPr algn="ctr"/>
                      <a:r>
                        <a:rPr lang="en-US" sz="1000" b="1"/>
                        <a:t>#12</a:t>
                      </a:r>
                      <a:endParaRPr lang="en-US" sz="1000"/>
                    </a:p>
                  </a:txBody>
                  <a:tcPr anchor="ctr"/>
                </a:tc>
                <a:tc>
                  <a:txBody>
                    <a:bodyPr/>
                    <a:lstStyle/>
                    <a:p>
                      <a:pPr algn="ctr"/>
                      <a:r>
                        <a:rPr lang="en-US" sz="1000" dirty="0"/>
                        <a:t>Personal key/cert file format (PFX/P12)</a:t>
                      </a:r>
                    </a:p>
                  </a:txBody>
                  <a:tcPr anchor="ctr"/>
                </a:tc>
                <a:extLst>
                  <a:ext uri="{0D108BD9-81ED-4DB2-BD59-A6C34878D82A}">
                    <a16:rowId xmlns:a16="http://schemas.microsoft.com/office/drawing/2014/main" val="1711385626"/>
                  </a:ext>
                </a:extLst>
              </a:tr>
            </a:tbl>
          </a:graphicData>
        </a:graphic>
      </p:graphicFrame>
    </p:spTree>
    <p:extLst>
      <p:ext uri="{BB962C8B-B14F-4D97-AF65-F5344CB8AC3E}">
        <p14:creationId xmlns:p14="http://schemas.microsoft.com/office/powerpoint/2010/main" val="307692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Use of Cryptography in Practice</a:t>
            </a:r>
            <a:endParaRPr sz="3400"/>
          </a:p>
          <a:p>
            <a:pPr marL="0" lvl="0" indent="0" algn="l" rtl="0">
              <a:lnSpc>
                <a:spcPct val="90000"/>
              </a:lnSpc>
              <a:spcBef>
                <a:spcPts val="0"/>
              </a:spcBef>
              <a:spcAft>
                <a:spcPts val="0"/>
              </a:spcAft>
              <a:buSzPts val="3600"/>
              <a:buNone/>
            </a:pPr>
            <a:r>
              <a:rPr lang="en-US" sz="2000" i="1"/>
              <a:t>Do people use crypto properly?</a:t>
            </a:r>
            <a:endParaRPr sz="2000" i="1"/>
          </a:p>
        </p:txBody>
      </p:sp>
      <p:pic>
        <p:nvPicPr>
          <p:cNvPr id="357" name="Google Shape;357;p46"/>
          <p:cNvPicPr preferRelativeResize="0"/>
          <p:nvPr/>
        </p:nvPicPr>
        <p:blipFill rotWithShape="1">
          <a:blip r:embed="rId3">
            <a:alphaModFix/>
          </a:blip>
          <a:srcRect/>
          <a:stretch/>
        </p:blipFill>
        <p:spPr>
          <a:xfrm>
            <a:off x="2030600" y="1141325"/>
            <a:ext cx="4812974" cy="3415500"/>
          </a:xfrm>
          <a:prstGeom prst="rect">
            <a:avLst/>
          </a:prstGeom>
          <a:noFill/>
          <a:ln w="9525" cap="flat" cmpd="sng">
            <a:solidFill>
              <a:srgbClr val="000000"/>
            </a:solidFill>
            <a:prstDash val="solid"/>
            <a:round/>
            <a:headEnd type="none" w="sm" len="sm"/>
            <a:tailEnd type="none" w="sm" len="sm"/>
          </a:ln>
        </p:spPr>
      </p:pic>
      <p:sp>
        <p:nvSpPr>
          <p:cNvPr id="358" name="Google Shape;358;p46"/>
          <p:cNvSpPr/>
          <p:nvPr/>
        </p:nvSpPr>
        <p:spPr>
          <a:xfrm>
            <a:off x="1819175" y="3200225"/>
            <a:ext cx="2802300" cy="6174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6"/>
          <p:cNvSpPr txBox="1"/>
          <p:nvPr/>
        </p:nvSpPr>
        <p:spPr>
          <a:xfrm>
            <a:off x="7366850" y="4240931"/>
            <a:ext cx="597000" cy="31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4"/>
              </a:rPr>
              <a:t>Link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60E4EC3A-C9F3-FAE4-03F2-ACF787FD8011}"/>
            </a:ext>
          </a:extLst>
        </p:cNvPr>
        <p:cNvGrpSpPr/>
        <p:nvPr/>
      </p:nvGrpSpPr>
      <p:grpSpPr>
        <a:xfrm>
          <a:off x="0" y="0"/>
          <a:ext cx="0" cy="0"/>
          <a:chOff x="0" y="0"/>
          <a:chExt cx="0" cy="0"/>
        </a:xfrm>
      </p:grpSpPr>
      <p:sp>
        <p:nvSpPr>
          <p:cNvPr id="356" name="Google Shape;356;p46">
            <a:extLst>
              <a:ext uri="{FF2B5EF4-FFF2-40B4-BE49-F238E27FC236}">
                <a16:creationId xmlns:a16="http://schemas.microsoft.com/office/drawing/2014/main" id="{75CCCD11-7B67-1F74-1340-F7D08617DF1B}"/>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Use of Cryptography in Practice</a:t>
            </a:r>
            <a:endParaRPr sz="3400"/>
          </a:p>
          <a:p>
            <a:pPr marL="0" lvl="0" indent="0" algn="l" rtl="0">
              <a:lnSpc>
                <a:spcPct val="90000"/>
              </a:lnSpc>
              <a:spcBef>
                <a:spcPts val="0"/>
              </a:spcBef>
              <a:spcAft>
                <a:spcPts val="0"/>
              </a:spcAft>
              <a:buSzPts val="3600"/>
              <a:buNone/>
            </a:pPr>
            <a:r>
              <a:rPr lang="en-US" sz="2000" i="1"/>
              <a:t>Do people use crypto properly?</a:t>
            </a:r>
            <a:endParaRPr sz="2000" i="1"/>
          </a:p>
        </p:txBody>
      </p:sp>
      <p:sp>
        <p:nvSpPr>
          <p:cNvPr id="3" name="TextBox 2">
            <a:extLst>
              <a:ext uri="{FF2B5EF4-FFF2-40B4-BE49-F238E27FC236}">
                <a16:creationId xmlns:a16="http://schemas.microsoft.com/office/drawing/2014/main" id="{41722F8F-F60D-4B16-00B3-D72819835B5F}"/>
              </a:ext>
            </a:extLst>
          </p:cNvPr>
          <p:cNvSpPr txBox="1"/>
          <p:nvPr/>
        </p:nvSpPr>
        <p:spPr>
          <a:xfrm>
            <a:off x="628650" y="1354154"/>
            <a:ext cx="7547390" cy="2585323"/>
          </a:xfrm>
          <a:prstGeom prst="rect">
            <a:avLst/>
          </a:prstGeom>
          <a:noFill/>
        </p:spPr>
        <p:txBody>
          <a:bodyPr wrap="square">
            <a:spAutoFit/>
          </a:bodyPr>
          <a:lstStyle/>
          <a:p>
            <a:pPr>
              <a:spcBef>
                <a:spcPts val="600"/>
              </a:spcBef>
              <a:spcAft>
                <a:spcPts val="600"/>
              </a:spcAft>
            </a:pPr>
            <a:r>
              <a:rPr lang="en-US" b="1" i="1" u="sng" dirty="0"/>
              <a:t>Common Implementation Mistakes:</a:t>
            </a:r>
          </a:p>
          <a:p>
            <a:pPr marL="285750" indent="-285750">
              <a:spcBef>
                <a:spcPts val="600"/>
              </a:spcBef>
              <a:spcAft>
                <a:spcPts val="600"/>
              </a:spcAft>
              <a:buFont typeface="Arial" panose="020B0604020202020204" pitchFamily="34" charset="0"/>
              <a:buChar char="•"/>
            </a:pPr>
            <a:r>
              <a:rPr lang="en-US" dirty="0"/>
              <a:t>Reusing a One-Time Pad Key</a:t>
            </a:r>
          </a:p>
          <a:p>
            <a:pPr marL="285750" indent="-285750">
              <a:spcBef>
                <a:spcPts val="600"/>
              </a:spcBef>
              <a:spcAft>
                <a:spcPts val="600"/>
              </a:spcAft>
              <a:buFont typeface="Arial" panose="020B0604020202020204" pitchFamily="34" charset="0"/>
              <a:buChar char="•"/>
            </a:pPr>
            <a:r>
              <a:rPr lang="en-US" dirty="0"/>
              <a:t>Weak Random Number Generators (RNG) Causing Predictable Keys (OpenSSL: RNG always seeded with PID → 4k possible keys)</a:t>
            </a:r>
          </a:p>
          <a:p>
            <a:pPr marL="285750" indent="-285750">
              <a:spcBef>
                <a:spcPts val="600"/>
              </a:spcBef>
              <a:spcAft>
                <a:spcPts val="600"/>
              </a:spcAft>
              <a:buFont typeface="Arial" panose="020B0604020202020204" pitchFamily="34" charset="0"/>
              <a:buChar char="•"/>
            </a:pPr>
            <a:r>
              <a:rPr lang="en-US" dirty="0"/>
              <a:t>Timing Attacks Due to Non-Constant-Time Code (e.g., measure response time to recover bits of the key)</a:t>
            </a:r>
          </a:p>
          <a:p>
            <a:pPr marL="285750" indent="-285750">
              <a:spcBef>
                <a:spcPts val="600"/>
              </a:spcBef>
              <a:spcAft>
                <a:spcPts val="600"/>
              </a:spcAft>
              <a:buFont typeface="Arial" panose="020B0604020202020204" pitchFamily="34" charset="0"/>
              <a:buChar char="•"/>
            </a:pPr>
            <a:r>
              <a:rPr lang="en-US" dirty="0"/>
              <a:t>Insecure Storage of Private Keys (e.g., store keys in plaintext file or code </a:t>
            </a:r>
            <a:r>
              <a:rPr lang="en-US" dirty="0" err="1"/>
              <a:t>positories</a:t>
            </a:r>
            <a:r>
              <a:rPr lang="en-US" dirty="0"/>
              <a:t>)</a:t>
            </a:r>
          </a:p>
          <a:p>
            <a:pPr marL="285750" indent="-285750">
              <a:spcBef>
                <a:spcPts val="600"/>
              </a:spcBef>
              <a:spcAft>
                <a:spcPts val="600"/>
              </a:spcAft>
              <a:buFont typeface="Arial" panose="020B0604020202020204" pitchFamily="34" charset="0"/>
              <a:buChar char="•"/>
            </a:pPr>
            <a:r>
              <a:rPr lang="en-US" dirty="0"/>
              <a:t>Side-Channel Attacks on Hardware (e.g., power consumption, cache usage)</a:t>
            </a:r>
          </a:p>
        </p:txBody>
      </p:sp>
    </p:spTree>
    <p:extLst>
      <p:ext uri="{BB962C8B-B14F-4D97-AF65-F5344CB8AC3E}">
        <p14:creationId xmlns:p14="http://schemas.microsoft.com/office/powerpoint/2010/main" val="1844458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Using Cryptography in Your Code</a:t>
            </a:r>
            <a:endParaRPr sz="3400"/>
          </a:p>
        </p:txBody>
      </p:sp>
      <p:sp>
        <p:nvSpPr>
          <p:cNvPr id="332" name="Google Shape;332;p43"/>
          <p:cNvSpPr txBox="1">
            <a:spLocks noGrp="1"/>
          </p:cNvSpPr>
          <p:nvPr>
            <p:ph type="body" idx="1"/>
          </p:nvPr>
        </p:nvSpPr>
        <p:spPr>
          <a:xfrm>
            <a:off x="628650" y="1135819"/>
            <a:ext cx="8043300" cy="349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SzPts val="2400"/>
              <a:buNone/>
            </a:pPr>
            <a:r>
              <a:rPr lang="en-US" sz="1700" u="sng" dirty="0"/>
              <a:t>Hard and fast rule</a:t>
            </a:r>
            <a:r>
              <a:rPr lang="en-US" sz="1700" dirty="0"/>
              <a:t>: </a:t>
            </a:r>
            <a:r>
              <a:rPr lang="en-US" sz="1700" i="1" dirty="0"/>
              <a:t>Don’t implement your own cryptographic routines</a:t>
            </a:r>
            <a:endParaRPr sz="1700" i="1" dirty="0"/>
          </a:p>
          <a:p>
            <a:pPr marL="0" lvl="0" indent="0" algn="l" rtl="0">
              <a:lnSpc>
                <a:spcPct val="100000"/>
              </a:lnSpc>
              <a:spcBef>
                <a:spcPts val="1800"/>
              </a:spcBef>
              <a:spcAft>
                <a:spcPts val="0"/>
              </a:spcAft>
              <a:buSzPts val="2400"/>
              <a:buNone/>
            </a:pPr>
            <a:r>
              <a:rPr lang="en-US" sz="1700" dirty="0"/>
              <a:t>Many popular, well-vetted libraries available on all platforms:</a:t>
            </a:r>
            <a:endParaRPr sz="1700" dirty="0"/>
          </a:p>
          <a:p>
            <a:pPr marL="342900" lvl="0" indent="-209550" algn="l" rtl="0">
              <a:lnSpc>
                <a:spcPct val="100000"/>
              </a:lnSpc>
              <a:spcBef>
                <a:spcPts val="200"/>
              </a:spcBef>
              <a:spcAft>
                <a:spcPts val="0"/>
              </a:spcAft>
              <a:buSzPts val="1500"/>
              <a:buChar char="•"/>
            </a:pPr>
            <a:r>
              <a:rPr lang="en-US" sz="1500" dirty="0"/>
              <a:t>Microsoft Cryptographic API (CryptoAPI) on Windows</a:t>
            </a:r>
            <a:endParaRPr sz="1500" dirty="0"/>
          </a:p>
          <a:p>
            <a:pPr marL="342900" lvl="0" indent="-209550" algn="l" rtl="0">
              <a:lnSpc>
                <a:spcPct val="100000"/>
              </a:lnSpc>
              <a:spcBef>
                <a:spcPts val="200"/>
              </a:spcBef>
              <a:spcAft>
                <a:spcPts val="0"/>
              </a:spcAft>
              <a:buSzPts val="1500"/>
              <a:buChar char="•"/>
            </a:pPr>
            <a:r>
              <a:rPr lang="en-US" sz="1500" dirty="0"/>
              <a:t>OpenSSL/LibreSSL/</a:t>
            </a:r>
            <a:r>
              <a:rPr lang="en-US" sz="1500" dirty="0" err="1"/>
              <a:t>LibCrypto</a:t>
            </a:r>
            <a:r>
              <a:rPr lang="en-US" sz="1500" dirty="0"/>
              <a:t> on Linux/Unix variants (incl Apple)</a:t>
            </a:r>
            <a:endParaRPr sz="1500" dirty="0"/>
          </a:p>
          <a:p>
            <a:pPr marL="342900" lvl="0" indent="-209550" algn="l" rtl="0">
              <a:lnSpc>
                <a:spcPct val="100000"/>
              </a:lnSpc>
              <a:spcBef>
                <a:spcPts val="200"/>
              </a:spcBef>
              <a:spcAft>
                <a:spcPts val="0"/>
              </a:spcAft>
              <a:buSzPts val="1500"/>
              <a:buChar char="•"/>
            </a:pPr>
            <a:r>
              <a:rPr lang="en-US" sz="1500" dirty="0"/>
              <a:t>Java Cryptographic Architecture in Java (and Android)</a:t>
            </a:r>
            <a:endParaRPr sz="1500" dirty="0"/>
          </a:p>
          <a:p>
            <a:pPr marL="342900" lvl="0" indent="-209550" algn="l" rtl="0">
              <a:lnSpc>
                <a:spcPct val="100000"/>
              </a:lnSpc>
              <a:spcBef>
                <a:spcPts val="200"/>
              </a:spcBef>
              <a:spcAft>
                <a:spcPts val="0"/>
              </a:spcAft>
              <a:buSzPts val="1500"/>
              <a:buChar char="•"/>
            </a:pPr>
            <a:r>
              <a:rPr lang="en-US" sz="1500" dirty="0"/>
              <a:t>NaCl (“Networking and Cryptography library” - “salt”) and </a:t>
            </a:r>
            <a:r>
              <a:rPr lang="en-US" sz="1500" dirty="0" err="1"/>
              <a:t>libsodium</a:t>
            </a:r>
            <a:endParaRPr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04064E81-9F31-6DBA-BD38-CE1CDAE09896}"/>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28DC4557-0514-20FD-1FD9-2C290E540AC7}"/>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RSA</a:t>
            </a:r>
            <a:endParaRPr sz="32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C7C6DE-9604-83FC-B157-E4A95D52DD0E}"/>
                  </a:ext>
                </a:extLst>
              </p:cNvPr>
              <p:cNvSpPr txBox="1"/>
              <p:nvPr/>
            </p:nvSpPr>
            <p:spPr>
              <a:xfrm>
                <a:off x="586460" y="1186521"/>
                <a:ext cx="7676651" cy="1631216"/>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dirty="0"/>
                  <a:t>Invented by Ron </a:t>
                </a:r>
                <a:r>
                  <a:rPr lang="en-US" b="1" dirty="0"/>
                  <a:t>R</a:t>
                </a:r>
                <a:r>
                  <a:rPr lang="en-US" dirty="0"/>
                  <a:t>ivest, Adi </a:t>
                </a:r>
                <a:r>
                  <a:rPr lang="en-US" b="1" dirty="0"/>
                  <a:t>S</a:t>
                </a:r>
                <a:r>
                  <a:rPr lang="en-US" dirty="0"/>
                  <a:t>hamir, and Len </a:t>
                </a:r>
                <a:r>
                  <a:rPr lang="en-US" b="1" dirty="0"/>
                  <a:t>A</a:t>
                </a:r>
                <a:r>
                  <a:rPr lang="en-US" dirty="0"/>
                  <a:t>dleman of MIT in1977;</a:t>
                </a:r>
              </a:p>
              <a:p>
                <a:pPr marL="285750" indent="-285750">
                  <a:spcBef>
                    <a:spcPts val="600"/>
                  </a:spcBef>
                  <a:spcAft>
                    <a:spcPts val="600"/>
                  </a:spcAft>
                  <a:buFont typeface="Arial" panose="020B0604020202020204" pitchFamily="34" charset="0"/>
                  <a:buChar char="•"/>
                </a:pPr>
                <a:r>
                  <a:rPr lang="en-US" dirty="0"/>
                  <a:t>It is a best known and widely used public-key scheme.</a:t>
                </a:r>
              </a:p>
              <a:p>
                <a:pPr marL="285750" indent="-285750">
                  <a:spcBef>
                    <a:spcPts val="600"/>
                  </a:spcBef>
                  <a:spcAft>
                    <a:spcPts val="600"/>
                  </a:spcAft>
                  <a:buFont typeface="Arial" panose="020B0604020202020204" pitchFamily="34" charset="0"/>
                  <a:buChar char="•"/>
                </a:pPr>
                <a:r>
                  <a:rPr lang="en-US" dirty="0"/>
                  <a:t>It is a block cipher algorithm in which plaintext and ciphertext integers between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for some </a:t>
                </a:r>
                <a14:m>
                  <m:oMath xmlns:m="http://schemas.openxmlformats.org/officeDocument/2006/math">
                    <m:r>
                      <a:rPr lang="en-US" i="1">
                        <a:latin typeface="Cambria Math" panose="02040503050406030204" pitchFamily="18" charset="0"/>
                      </a:rPr>
                      <m:t>𝑛</m:t>
                    </m:r>
                  </m:oMath>
                </a14:m>
                <a:r>
                  <a:rPr lang="en-US" dirty="0"/>
                  <a:t>.</a:t>
                </a:r>
              </a:p>
              <a:p>
                <a:pPr marL="285750" indent="-285750">
                  <a:spcBef>
                    <a:spcPts val="600"/>
                  </a:spcBef>
                  <a:spcAft>
                    <a:spcPts val="600"/>
                  </a:spcAft>
                  <a:buFont typeface="Arial" panose="020B0604020202020204" pitchFamily="34" charset="0"/>
                  <a:buChar char="•"/>
                </a:pPr>
                <a:r>
                  <a:rPr lang="en-US" dirty="0"/>
                  <a:t>A typical size for </a:t>
                </a:r>
                <a14:m>
                  <m:oMath xmlns:m="http://schemas.openxmlformats.org/officeDocument/2006/math">
                    <m:r>
                      <a:rPr lang="en-US" i="1">
                        <a:latin typeface="Cambria Math" panose="02040503050406030204" pitchFamily="18" charset="0"/>
                      </a:rPr>
                      <m:t>𝑛</m:t>
                    </m:r>
                  </m:oMath>
                </a14:m>
                <a:r>
                  <a:rPr lang="en-US" dirty="0"/>
                  <a:t> is 1024 bits or 309 decimal digits.</a:t>
                </a:r>
              </a:p>
            </p:txBody>
          </p:sp>
        </mc:Choice>
        <mc:Fallback xmlns="">
          <p:sp>
            <p:nvSpPr>
              <p:cNvPr id="3" name="TextBox 2">
                <a:extLst>
                  <a:ext uri="{FF2B5EF4-FFF2-40B4-BE49-F238E27FC236}">
                    <a16:creationId xmlns:a16="http://schemas.microsoft.com/office/drawing/2014/main" id="{BDC7C6DE-9604-83FC-B157-E4A95D52DD0E}"/>
                  </a:ext>
                </a:extLst>
              </p:cNvPr>
              <p:cNvSpPr txBox="1">
                <a:spLocks noRot="1" noChangeAspect="1" noMove="1" noResize="1" noEditPoints="1" noAdjustHandles="1" noChangeArrowheads="1" noChangeShapeType="1" noTextEdit="1"/>
              </p:cNvSpPr>
              <p:nvPr/>
            </p:nvSpPr>
            <p:spPr>
              <a:xfrm>
                <a:off x="586460" y="1186521"/>
                <a:ext cx="7676651" cy="1631216"/>
              </a:xfrm>
              <a:prstGeom prst="rect">
                <a:avLst/>
              </a:prstGeom>
              <a:blipFill>
                <a:blip r:embed="rId3"/>
                <a:stretch>
                  <a:fillRect l="-79" t="-749" b="-2996"/>
                </a:stretch>
              </a:blipFill>
            </p:spPr>
            <p:txBody>
              <a:bodyPr/>
              <a:lstStyle/>
              <a:p>
                <a:r>
                  <a:rPr lang="en-US">
                    <a:noFill/>
                  </a:rPr>
                  <a:t> </a:t>
                </a:r>
              </a:p>
            </p:txBody>
          </p:sp>
        </mc:Fallback>
      </mc:AlternateContent>
      <p:pic>
        <p:nvPicPr>
          <p:cNvPr id="2050" name="Picture 2" descr="1983: Three Inventors Receive Patent for Encryption Algorithm RSA :  Cryptologic Dates in History Calendar">
            <a:extLst>
              <a:ext uri="{FF2B5EF4-FFF2-40B4-BE49-F238E27FC236}">
                <a16:creationId xmlns:a16="http://schemas.microsoft.com/office/drawing/2014/main" id="{EE78FF28-E963-4087-518C-7603186B5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860" y="2817737"/>
            <a:ext cx="2484280" cy="175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0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7EEC58A1-8501-2665-E698-EBD9BDAE2E0B}"/>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0112969B-2DD6-7CDC-D056-93B3CF774EC2}"/>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RSA</a:t>
            </a:r>
            <a:endParaRPr sz="3200" dirty="0"/>
          </a:p>
        </p:txBody>
      </p:sp>
      <p:pic>
        <p:nvPicPr>
          <p:cNvPr id="3074" name="Picture 2" descr="13): The RSA Algorithm. | Download Scientific Diagram">
            <a:extLst>
              <a:ext uri="{FF2B5EF4-FFF2-40B4-BE49-F238E27FC236}">
                <a16:creationId xmlns:a16="http://schemas.microsoft.com/office/drawing/2014/main" id="{3D598020-A923-6F2C-4E7F-056A69765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164" y="1172921"/>
            <a:ext cx="2928700" cy="3352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8B2207F-AAC5-AF2E-E286-55058D5CAFF1}"/>
                  </a:ext>
                </a:extLst>
              </p:cNvPr>
              <p:cNvSpPr txBox="1"/>
              <p:nvPr/>
            </p:nvSpPr>
            <p:spPr>
              <a:xfrm>
                <a:off x="4293724" y="1909496"/>
                <a:ext cx="2356023" cy="307777"/>
              </a:xfrm>
              <a:prstGeom prst="rect">
                <a:avLst/>
              </a:prstGeom>
              <a:noFill/>
            </p:spPr>
            <p:txBody>
              <a:bodyPr wrap="square">
                <a:spAutoFit/>
              </a:bodyPr>
              <a:lstStyle/>
              <a:p>
                <a:r>
                  <a:rPr lang="en-US" b="0" i="0" dirty="0">
                    <a:solidFill>
                      <a:srgbClr val="FF0000"/>
                    </a:solidFill>
                    <a:effectLst/>
                    <a:latin typeface="Arial" panose="020B0604020202020204" pitchFamily="34" charset="0"/>
                    <a:cs typeface="Arial" panose="020B0604020202020204" pitchFamily="34" charset="0"/>
                  </a:rPr>
                  <a:t>e is relatively prime to </a:t>
                </a:r>
                <a14:m>
                  <m:oMath xmlns:m="http://schemas.openxmlformats.org/officeDocument/2006/math">
                    <m:r>
                      <m:rPr>
                        <m:sty m:val="p"/>
                      </m:rPr>
                      <a:rPr lang="el-GR" b="0" i="1" smtClean="0">
                        <a:solidFill>
                          <a:srgbClr val="FF0000"/>
                        </a:solidFill>
                        <a:effectLst/>
                        <a:latin typeface="Cambria Math" panose="02040503050406030204" pitchFamily="18" charset="0"/>
                        <a:cs typeface="Arial" panose="020B0604020202020204" pitchFamily="34" charset="0"/>
                      </a:rPr>
                      <m:t>Φ</m:t>
                    </m:r>
                    <m:r>
                      <a:rPr lang="en-US" b="0" i="1" smtClean="0">
                        <a:solidFill>
                          <a:srgbClr val="FF0000"/>
                        </a:solidFill>
                        <a:effectLst/>
                        <a:latin typeface="Cambria Math" panose="02040503050406030204" pitchFamily="18" charset="0"/>
                        <a:cs typeface="Arial" panose="020B0604020202020204" pitchFamily="34" charset="0"/>
                      </a:rPr>
                      <m:t>(</m:t>
                    </m:r>
                    <m:r>
                      <a:rPr lang="en-US" b="0" i="1" smtClean="0">
                        <a:solidFill>
                          <a:srgbClr val="FF0000"/>
                        </a:solidFill>
                        <a:effectLst/>
                        <a:latin typeface="Cambria Math" panose="02040503050406030204" pitchFamily="18" charset="0"/>
                        <a:cs typeface="Arial" panose="020B0604020202020204" pitchFamily="34" charset="0"/>
                      </a:rPr>
                      <m:t>𝑛</m:t>
                    </m:r>
                    <m:r>
                      <a:rPr lang="en-US" b="0" i="1" smtClean="0">
                        <a:solidFill>
                          <a:srgbClr val="FF0000"/>
                        </a:solidFill>
                        <a:effectLst/>
                        <a:latin typeface="Cambria Math" panose="02040503050406030204" pitchFamily="18" charset="0"/>
                        <a:cs typeface="Arial" panose="020B0604020202020204" pitchFamily="34" charset="0"/>
                      </a:rPr>
                      <m:t>)</m:t>
                    </m:r>
                  </m:oMath>
                </a14:m>
                <a:endParaRPr lang="en-US" dirty="0">
                  <a:solidFill>
                    <a:srgbClr val="FF0000"/>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18B2207F-AAC5-AF2E-E286-55058D5CAFF1}"/>
                  </a:ext>
                </a:extLst>
              </p:cNvPr>
              <p:cNvSpPr txBox="1">
                <a:spLocks noRot="1" noChangeAspect="1" noMove="1" noResize="1" noEditPoints="1" noAdjustHandles="1" noChangeArrowheads="1" noChangeShapeType="1" noTextEdit="1"/>
              </p:cNvSpPr>
              <p:nvPr/>
            </p:nvSpPr>
            <p:spPr>
              <a:xfrm>
                <a:off x="4293724" y="1909496"/>
                <a:ext cx="2356023" cy="307777"/>
              </a:xfrm>
              <a:prstGeom prst="rect">
                <a:avLst/>
              </a:prstGeom>
              <a:blipFill>
                <a:blip r:embed="rId4"/>
                <a:stretch>
                  <a:fillRect l="-775" t="-3922" b="-1960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8EBFEE87-0077-E751-E97A-DA725D476124}"/>
              </a:ext>
            </a:extLst>
          </p:cNvPr>
          <p:cNvCxnSpPr>
            <a:endCxn id="4" idx="1"/>
          </p:cNvCxnSpPr>
          <p:nvPr/>
        </p:nvCxnSpPr>
        <p:spPr>
          <a:xfrm>
            <a:off x="3279393" y="2015510"/>
            <a:ext cx="1014331" cy="4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2B32B7-CE23-C55A-E214-B9D69EE6C5CC}"/>
                  </a:ext>
                </a:extLst>
              </p:cNvPr>
              <p:cNvSpPr txBox="1"/>
              <p:nvPr/>
            </p:nvSpPr>
            <p:spPr>
              <a:xfrm>
                <a:off x="4806584" y="3887397"/>
                <a:ext cx="3293979" cy="33547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RSA achieves </a:t>
                </a:r>
                <a14:m>
                  <m:oMath xmlns:m="http://schemas.openxmlformats.org/officeDocument/2006/math">
                    <m:r>
                      <a:rPr lang="en-US" b="0" i="1" smtClean="0">
                        <a:latin typeface="Cambria Math" panose="02040503050406030204" pitchFamily="18" charset="0"/>
                      </a:rPr>
                      <m:t>𝐷</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𝑚</m:t>
                            </m:r>
                          </m:e>
                        </m:d>
                      </m:e>
                    </m:d>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p:txBody>
          </p:sp>
        </mc:Choice>
        <mc:Fallback xmlns="">
          <p:sp>
            <p:nvSpPr>
              <p:cNvPr id="7" name="TextBox 6">
                <a:extLst>
                  <a:ext uri="{FF2B5EF4-FFF2-40B4-BE49-F238E27FC236}">
                    <a16:creationId xmlns:a16="http://schemas.microsoft.com/office/drawing/2014/main" id="{932B32B7-CE23-C55A-E214-B9D69EE6C5CC}"/>
                  </a:ext>
                </a:extLst>
              </p:cNvPr>
              <p:cNvSpPr txBox="1">
                <a:spLocks noRot="1" noChangeAspect="1" noMove="1" noResize="1" noEditPoints="1" noAdjustHandles="1" noChangeArrowheads="1" noChangeShapeType="1" noTextEdit="1"/>
              </p:cNvSpPr>
              <p:nvPr/>
            </p:nvSpPr>
            <p:spPr>
              <a:xfrm>
                <a:off x="4806584" y="3887397"/>
                <a:ext cx="3293979" cy="335476"/>
              </a:xfrm>
              <a:prstGeom prst="rect">
                <a:avLst/>
              </a:prstGeom>
              <a:blipFill>
                <a:blip r:embed="rId5"/>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8C3DF3C-D2D8-3B8B-9E4C-89F8D7224BE0}"/>
              </a:ext>
            </a:extLst>
          </p:cNvPr>
          <p:cNvPicPr>
            <a:picLocks noChangeAspect="1"/>
          </p:cNvPicPr>
          <p:nvPr/>
        </p:nvPicPr>
        <p:blipFill>
          <a:blip r:embed="rId6"/>
          <a:stretch>
            <a:fillRect/>
          </a:stretch>
        </p:blipFill>
        <p:spPr>
          <a:xfrm>
            <a:off x="4806584" y="2504215"/>
            <a:ext cx="3035670" cy="713700"/>
          </a:xfrm>
          <a:prstGeom prst="rect">
            <a:avLst/>
          </a:prstGeom>
        </p:spPr>
      </p:pic>
    </p:spTree>
    <p:extLst>
      <p:ext uri="{BB962C8B-B14F-4D97-AF65-F5344CB8AC3E}">
        <p14:creationId xmlns:p14="http://schemas.microsoft.com/office/powerpoint/2010/main" val="329236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8BCA9021-A1D6-EF66-01D4-8E4188CC90EC}"/>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75794BFA-C74C-3DE1-BE03-7D4F14A524B1}"/>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RSA</a:t>
            </a:r>
            <a:endParaRPr sz="3200" dirty="0"/>
          </a:p>
        </p:txBody>
      </p:sp>
      <p:pic>
        <p:nvPicPr>
          <p:cNvPr id="3074" name="Picture 2" descr="13): The RSA Algorithm. | Download Scientific Diagram">
            <a:extLst>
              <a:ext uri="{FF2B5EF4-FFF2-40B4-BE49-F238E27FC236}">
                <a16:creationId xmlns:a16="http://schemas.microsoft.com/office/drawing/2014/main" id="{5809F475-7B06-FD4E-9FC9-05FC02A45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76" y="1148984"/>
            <a:ext cx="2928700" cy="3352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FEEA26D-7184-3288-E81A-43DA26C70717}"/>
                  </a:ext>
                </a:extLst>
              </p:cNvPr>
              <p:cNvSpPr txBox="1"/>
              <p:nvPr/>
            </p:nvSpPr>
            <p:spPr>
              <a:xfrm>
                <a:off x="3437378" y="1359632"/>
                <a:ext cx="3293979" cy="33547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RSA achieves </a:t>
                </a:r>
                <a14:m>
                  <m:oMath xmlns:m="http://schemas.openxmlformats.org/officeDocument/2006/math">
                    <m:r>
                      <a:rPr lang="en-US" b="0" i="1" smtClean="0">
                        <a:latin typeface="Cambria Math" panose="02040503050406030204" pitchFamily="18" charset="0"/>
                      </a:rPr>
                      <m:t>𝐷</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𝑚</m:t>
                            </m:r>
                          </m:e>
                        </m:d>
                      </m:e>
                    </m:d>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p:txBody>
          </p:sp>
        </mc:Choice>
        <mc:Fallback xmlns="">
          <p:sp>
            <p:nvSpPr>
              <p:cNvPr id="2" name="TextBox 1">
                <a:extLst>
                  <a:ext uri="{FF2B5EF4-FFF2-40B4-BE49-F238E27FC236}">
                    <a16:creationId xmlns:a16="http://schemas.microsoft.com/office/drawing/2014/main" id="{CFEEA26D-7184-3288-E81A-43DA26C70717}"/>
                  </a:ext>
                </a:extLst>
              </p:cNvPr>
              <p:cNvSpPr txBox="1">
                <a:spLocks noRot="1" noChangeAspect="1" noMove="1" noResize="1" noEditPoints="1" noAdjustHandles="1" noChangeArrowheads="1" noChangeShapeType="1" noTextEdit="1"/>
              </p:cNvSpPr>
              <p:nvPr/>
            </p:nvSpPr>
            <p:spPr>
              <a:xfrm>
                <a:off x="3437378" y="1359632"/>
                <a:ext cx="3293979" cy="335476"/>
              </a:xfrm>
              <a:prstGeom prst="rect">
                <a:avLst/>
              </a:prstGeom>
              <a:blipFill>
                <a:blip r:embed="rId4"/>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F254452-B918-3C26-2513-563C72D2FB11}"/>
              </a:ext>
            </a:extLst>
          </p:cNvPr>
          <p:cNvSpPr txBox="1"/>
          <p:nvPr/>
        </p:nvSpPr>
        <p:spPr>
          <a:xfrm>
            <a:off x="6836457" y="1359632"/>
            <a:ext cx="671979" cy="307777"/>
          </a:xfrm>
          <a:prstGeom prst="rect">
            <a:avLst/>
          </a:prstGeom>
          <a:noFill/>
        </p:spPr>
        <p:txBody>
          <a:bodyPr wrap="none" rtlCol="0">
            <a:spAutoFit/>
          </a:bodyPr>
          <a:lstStyle/>
          <a:p>
            <a:r>
              <a:rPr lang="en-US" b="1" dirty="0">
                <a:solidFill>
                  <a:srgbClr val="FF0000"/>
                </a:solidFill>
              </a:rPr>
              <a:t>Why?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0E0122-8FD6-DF33-F57A-E2C6DB671176}"/>
                  </a:ext>
                </a:extLst>
              </p:cNvPr>
              <p:cNvSpPr txBox="1"/>
              <p:nvPr/>
            </p:nvSpPr>
            <p:spPr>
              <a:xfrm>
                <a:off x="3370354" y="1972423"/>
                <a:ext cx="5549917" cy="541623"/>
              </a:xfrm>
              <a:prstGeom prst="rect">
                <a:avLst/>
              </a:prstGeom>
              <a:noFill/>
              <a:ln>
                <a:solidFill>
                  <a:schemeClr val="tx1"/>
                </a:solidFill>
              </a:ln>
            </p:spPr>
            <p:txBody>
              <a:bodyPr wrap="none" rtlCol="0">
                <a:spAutoFit/>
              </a:bodyPr>
              <a:lstStyle/>
              <a:p>
                <a:r>
                  <a:rPr lang="en-US" dirty="0"/>
                  <a:t>Useful number theory result: 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prime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𝑝𝑞</m:t>
                    </m:r>
                  </m:oMath>
                </a14:m>
                <a:r>
                  <a:rPr lang="en-US" dirty="0"/>
                  <a:t>, then we have:</a:t>
                </a:r>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𝑦</m:t>
                          </m:r>
                        </m:sup>
                      </m:sSup>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−1)</m:t>
                          </m:r>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oMath>
                  </m:oMathPara>
                </a14:m>
                <a:endParaRPr lang="en-US" dirty="0"/>
              </a:p>
            </p:txBody>
          </p:sp>
        </mc:Choice>
        <mc:Fallback xmlns="">
          <p:sp>
            <p:nvSpPr>
              <p:cNvPr id="5" name="TextBox 4">
                <a:extLst>
                  <a:ext uri="{FF2B5EF4-FFF2-40B4-BE49-F238E27FC236}">
                    <a16:creationId xmlns:a16="http://schemas.microsoft.com/office/drawing/2014/main" id="{EB0E0122-8FD6-DF33-F57A-E2C6DB671176}"/>
                  </a:ext>
                </a:extLst>
              </p:cNvPr>
              <p:cNvSpPr txBox="1">
                <a:spLocks noRot="1" noChangeAspect="1" noMove="1" noResize="1" noEditPoints="1" noAdjustHandles="1" noChangeArrowheads="1" noChangeShapeType="1" noTextEdit="1"/>
              </p:cNvSpPr>
              <p:nvPr/>
            </p:nvSpPr>
            <p:spPr>
              <a:xfrm>
                <a:off x="3370354" y="1972423"/>
                <a:ext cx="5549917" cy="541623"/>
              </a:xfrm>
              <a:prstGeom prst="rect">
                <a:avLst/>
              </a:prstGeom>
              <a:blipFill>
                <a:blip r:embed="rId5"/>
                <a:stretch>
                  <a:fillRect l="-219" t="-1111"/>
                </a:stretch>
              </a:blipFill>
              <a:ln>
                <a:solidFill>
                  <a:schemeClr val="tx1"/>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7466E8B9-CDBA-AF0F-2945-36DBDB790333}"/>
              </a:ext>
            </a:extLst>
          </p:cNvPr>
          <p:cNvPicPr>
            <a:picLocks noChangeAspect="1"/>
          </p:cNvPicPr>
          <p:nvPr/>
        </p:nvPicPr>
        <p:blipFill>
          <a:blip r:embed="rId6"/>
          <a:stretch>
            <a:fillRect/>
          </a:stretch>
        </p:blipFill>
        <p:spPr>
          <a:xfrm>
            <a:off x="4021435" y="2586089"/>
            <a:ext cx="4236890" cy="1915894"/>
          </a:xfrm>
          <a:prstGeom prst="rect">
            <a:avLst/>
          </a:prstGeom>
        </p:spPr>
      </p:pic>
    </p:spTree>
    <p:extLst>
      <p:ext uri="{BB962C8B-B14F-4D97-AF65-F5344CB8AC3E}">
        <p14:creationId xmlns:p14="http://schemas.microsoft.com/office/powerpoint/2010/main" val="4711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9B905DFE-7672-3739-E4F4-9F57D22DA150}"/>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98FCCC2E-9D0A-7527-BB22-860041C17587}"/>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RSA</a:t>
            </a:r>
            <a:endParaRPr sz="3200" dirty="0"/>
          </a:p>
        </p:txBody>
      </p:sp>
      <p:pic>
        <p:nvPicPr>
          <p:cNvPr id="3074" name="Picture 2" descr="13): The RSA Algorithm. | Download Scientific Diagram">
            <a:extLst>
              <a:ext uri="{FF2B5EF4-FFF2-40B4-BE49-F238E27FC236}">
                <a16:creationId xmlns:a16="http://schemas.microsoft.com/office/drawing/2014/main" id="{66C27F14-5BBB-AA6E-9474-76009C36A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76" y="1148984"/>
            <a:ext cx="2928700" cy="3352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7A6694-4F0D-77A2-82AB-EE9685476471}"/>
                  </a:ext>
                </a:extLst>
              </p:cNvPr>
              <p:cNvSpPr txBox="1"/>
              <p:nvPr/>
            </p:nvSpPr>
            <p:spPr>
              <a:xfrm>
                <a:off x="3480466" y="1268671"/>
                <a:ext cx="5152564" cy="3210110"/>
              </a:xfrm>
              <a:prstGeom prst="rect">
                <a:avLst/>
              </a:prstGeom>
              <a:noFill/>
              <a:ln>
                <a:solidFill>
                  <a:schemeClr val="tx1"/>
                </a:solidFill>
              </a:ln>
            </p:spPr>
            <p:txBody>
              <a:bodyPr wrap="none" rtlCol="0">
                <a:spAutoFit/>
              </a:bodyPr>
              <a:lstStyle/>
              <a:p>
                <a:pPr>
                  <a:spcAft>
                    <a:spcPts val="600"/>
                  </a:spcAft>
                </a:pPr>
                <a:r>
                  <a:rPr lang="en-US" b="1" i="1" u="sng" dirty="0"/>
                  <a:t>Example:</a:t>
                </a:r>
              </a:p>
              <a:p>
                <a:pPr>
                  <a:lnSpc>
                    <a:spcPct val="150000"/>
                  </a:lnSpc>
                </a:pPr>
                <a:r>
                  <a:rPr lang="en-US" dirty="0"/>
                  <a:t>Choose two prime numbers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=13</m:t>
                    </m:r>
                  </m:oMath>
                </a14:m>
                <a:r>
                  <a:rPr lang="en-US" dirty="0"/>
                  <a:t>,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=11</m:t>
                    </m:r>
                  </m:oMath>
                </a14:m>
                <a:r>
                  <a:rPr lang="en-US" dirty="0"/>
                  <a:t>;</a:t>
                </a:r>
              </a:p>
              <a:p>
                <a:pPr>
                  <a:lnSpc>
                    <a:spcPct val="150000"/>
                  </a:lnSpc>
                </a:pPr>
                <a:r>
                  <a:rPr lang="en-US" dirty="0"/>
                  <a:t>Calculate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𝑝𝑞</m:t>
                    </m:r>
                    <m:r>
                      <a:rPr lang="en-US" b="0" i="1" smtClean="0">
                        <a:latin typeface="Cambria Math" panose="02040503050406030204" pitchFamily="18" charset="0"/>
                      </a:rPr>
                      <m:t>=13×11=143</m:t>
                    </m:r>
                  </m:oMath>
                </a14:m>
                <a:r>
                  <a:rPr lang="en-US" dirty="0"/>
                  <a:t>;</a:t>
                </a:r>
              </a:p>
              <a:p>
                <a:pPr>
                  <a:lnSpc>
                    <a:spcPct val="150000"/>
                  </a:lnSpc>
                </a:pPr>
                <a:r>
                  <a:rPr lang="en-US" dirty="0"/>
                  <a:t>Calculate </a:t>
                </a:r>
                <a14:m>
                  <m:oMath xmlns:m="http://schemas.openxmlformats.org/officeDocument/2006/math">
                    <m:r>
                      <m:rPr>
                        <m:sty m:val="p"/>
                      </m:rPr>
                      <a:rPr lang="el-GR" i="1" smtClean="0">
                        <a:solidFill>
                          <a:schemeClr val="tx1"/>
                        </a:solidFill>
                        <a:latin typeface="Cambria Math" panose="02040503050406030204" pitchFamily="18" charset="0"/>
                        <a:cs typeface="Arial" panose="020B0604020202020204" pitchFamily="34" charset="0"/>
                      </a:rPr>
                      <m:t>Φ</m:t>
                    </m:r>
                    <m:d>
                      <m:dPr>
                        <m:ctrlPr>
                          <a:rPr lang="en-US" i="1" smtClean="0">
                            <a:solidFill>
                              <a:schemeClr val="tx1"/>
                            </a:solidFill>
                            <a:latin typeface="Cambria Math" panose="02040503050406030204" pitchFamily="18" charset="0"/>
                            <a:cs typeface="Arial" panose="020B0604020202020204" pitchFamily="34" charset="0"/>
                          </a:rPr>
                        </m:ctrlPr>
                      </m:dPr>
                      <m:e>
                        <m:r>
                          <a:rPr lang="en-US" i="1">
                            <a:solidFill>
                              <a:schemeClr val="tx1"/>
                            </a:solidFill>
                            <a:latin typeface="Cambria Math" panose="02040503050406030204" pitchFamily="18" charset="0"/>
                            <a:cs typeface="Arial" panose="020B0604020202020204" pitchFamily="34" charset="0"/>
                          </a:rPr>
                          <m:t>𝑛</m:t>
                        </m:r>
                      </m:e>
                    </m:d>
                    <m:r>
                      <a:rPr lang="en-US" b="0" i="1" smtClean="0">
                        <a:solidFill>
                          <a:schemeClr val="tx1"/>
                        </a:solidFill>
                        <a:latin typeface="Cambria Math" panose="02040503050406030204" pitchFamily="18" charset="0"/>
                        <a:cs typeface="Arial" panose="020B0604020202020204" pitchFamily="34" charset="0"/>
                      </a:rPr>
                      <m:t>=</m:t>
                    </m:r>
                    <m:d>
                      <m:dPr>
                        <m:ctrlPr>
                          <a:rPr lang="en-US" b="0" i="1" smtClean="0">
                            <a:solidFill>
                              <a:schemeClr val="tx1"/>
                            </a:solidFill>
                            <a:latin typeface="Cambria Math" panose="02040503050406030204" pitchFamily="18" charset="0"/>
                            <a:cs typeface="Arial" panose="020B0604020202020204" pitchFamily="34" charset="0"/>
                          </a:rPr>
                        </m:ctrlPr>
                      </m:dPr>
                      <m:e>
                        <m:r>
                          <a:rPr lang="en-US" b="0" i="1" smtClean="0">
                            <a:solidFill>
                              <a:schemeClr val="tx1"/>
                            </a:solidFill>
                            <a:latin typeface="Cambria Math" panose="02040503050406030204" pitchFamily="18" charset="0"/>
                            <a:cs typeface="Arial" panose="020B0604020202020204" pitchFamily="34" charset="0"/>
                          </a:rPr>
                          <m:t>𝑝</m:t>
                        </m:r>
                        <m:r>
                          <a:rPr lang="en-US" b="0" i="1" smtClean="0">
                            <a:solidFill>
                              <a:schemeClr val="tx1"/>
                            </a:solidFill>
                            <a:latin typeface="Cambria Math" panose="02040503050406030204" pitchFamily="18" charset="0"/>
                            <a:cs typeface="Arial" panose="020B0604020202020204" pitchFamily="34" charset="0"/>
                          </a:rPr>
                          <m:t>−1</m:t>
                        </m:r>
                      </m:e>
                    </m:d>
                    <m:d>
                      <m:dPr>
                        <m:ctrlPr>
                          <a:rPr lang="en-US" b="0" i="1" smtClean="0">
                            <a:solidFill>
                              <a:schemeClr val="tx1"/>
                            </a:solidFill>
                            <a:latin typeface="Cambria Math" panose="02040503050406030204" pitchFamily="18" charset="0"/>
                            <a:cs typeface="Arial" panose="020B0604020202020204" pitchFamily="34" charset="0"/>
                          </a:rPr>
                        </m:ctrlPr>
                      </m:dPr>
                      <m:e>
                        <m:r>
                          <a:rPr lang="en-US" b="0" i="1" smtClean="0">
                            <a:solidFill>
                              <a:schemeClr val="tx1"/>
                            </a:solidFill>
                            <a:latin typeface="Cambria Math" panose="02040503050406030204" pitchFamily="18" charset="0"/>
                            <a:cs typeface="Arial" panose="020B0604020202020204" pitchFamily="34" charset="0"/>
                          </a:rPr>
                          <m:t>𝑞</m:t>
                        </m:r>
                        <m:r>
                          <a:rPr lang="en-US" b="0" i="1" smtClean="0">
                            <a:solidFill>
                              <a:schemeClr val="tx1"/>
                            </a:solidFill>
                            <a:latin typeface="Cambria Math" panose="02040503050406030204" pitchFamily="18" charset="0"/>
                            <a:cs typeface="Arial" panose="020B0604020202020204" pitchFamily="34" charset="0"/>
                          </a:rPr>
                          <m:t>−1</m:t>
                        </m:r>
                      </m:e>
                    </m:d>
                    <m:r>
                      <a:rPr lang="en-US" b="0" i="1" smtClean="0">
                        <a:solidFill>
                          <a:schemeClr val="tx1"/>
                        </a:solidFill>
                        <a:latin typeface="Cambria Math" panose="02040503050406030204" pitchFamily="18" charset="0"/>
                        <a:cs typeface="Arial" panose="020B0604020202020204" pitchFamily="34" charset="0"/>
                      </a:rPr>
                      <m:t>=12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10=120</m:t>
                    </m:r>
                  </m:oMath>
                </a14:m>
                <a:r>
                  <a:rPr lang="en-US" dirty="0"/>
                  <a:t>;</a:t>
                </a:r>
              </a:p>
              <a:p>
                <a:pPr>
                  <a:lnSpc>
                    <a:spcPct val="150000"/>
                  </a:lnSpc>
                </a:pPr>
                <a:r>
                  <a:rPr lang="en-US" dirty="0"/>
                  <a:t>Select </a:t>
                </a:r>
                <a14:m>
                  <m:oMath xmlns:m="http://schemas.openxmlformats.org/officeDocument/2006/math">
                    <m:r>
                      <a:rPr lang="en-US" b="0" i="1" smtClean="0">
                        <a:latin typeface="Cambria Math" panose="02040503050406030204" pitchFamily="18" charset="0"/>
                      </a:rPr>
                      <m:t>𝑒</m:t>
                    </m:r>
                  </m:oMath>
                </a14:m>
                <a:r>
                  <a:rPr lang="en-US" dirty="0"/>
                  <a:t>, </a:t>
                </a:r>
                <a14:m>
                  <m:oMath xmlns:m="http://schemas.openxmlformats.org/officeDocument/2006/math">
                    <m:r>
                      <a:rPr lang="en-US" i="1">
                        <a:latin typeface="Cambria Math" panose="02040503050406030204" pitchFamily="18" charset="0"/>
                      </a:rPr>
                      <m:t>𝑒</m:t>
                    </m:r>
                  </m:oMath>
                </a14:m>
                <a:r>
                  <a:rPr lang="en-US" dirty="0"/>
                  <a:t> is relatively prime to </a:t>
                </a:r>
                <a14:m>
                  <m:oMath xmlns:m="http://schemas.openxmlformats.org/officeDocument/2006/math">
                    <m:r>
                      <m:rPr>
                        <m:sty m:val="p"/>
                      </m:rPr>
                      <a:rPr lang="el-GR" i="1">
                        <a:solidFill>
                          <a:schemeClr val="tx1"/>
                        </a:solidFill>
                        <a:latin typeface="Cambria Math" panose="02040503050406030204" pitchFamily="18" charset="0"/>
                        <a:cs typeface="Arial" panose="020B0604020202020204" pitchFamily="34" charset="0"/>
                      </a:rPr>
                      <m:t>Φ</m:t>
                    </m:r>
                    <m:d>
                      <m:dPr>
                        <m:ctrlPr>
                          <a:rPr lang="en-US" i="1">
                            <a:solidFill>
                              <a:schemeClr val="tx1"/>
                            </a:solidFill>
                            <a:latin typeface="Cambria Math" panose="02040503050406030204" pitchFamily="18" charset="0"/>
                            <a:cs typeface="Arial" panose="020B0604020202020204" pitchFamily="34" charset="0"/>
                          </a:rPr>
                        </m:ctrlPr>
                      </m:dPr>
                      <m:e>
                        <m:r>
                          <a:rPr lang="en-US" i="1">
                            <a:solidFill>
                              <a:schemeClr val="tx1"/>
                            </a:solidFill>
                            <a:latin typeface="Cambria Math" panose="02040503050406030204" pitchFamily="18" charset="0"/>
                            <a:cs typeface="Arial" panose="020B0604020202020204" pitchFamily="34" charset="0"/>
                          </a:rPr>
                          <m:t>𝑛</m:t>
                        </m:r>
                      </m:e>
                    </m:d>
                  </m:oMath>
                </a14:m>
                <a:r>
                  <a:rPr lang="en-US" dirty="0"/>
                  <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=13,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13, 120</m:t>
                            </m:r>
                          </m:e>
                        </m:d>
                      </m:e>
                    </m:func>
                    <m:r>
                      <a:rPr lang="en-US" b="0" i="1" smtClean="0">
                        <a:latin typeface="Cambria Math" panose="02040503050406030204" pitchFamily="18" charset="0"/>
                      </a:rPr>
                      <m:t>=1</m:t>
                    </m:r>
                  </m:oMath>
                </a14:m>
                <a:r>
                  <a:rPr lang="en-US" dirty="0"/>
                  <a:t>;</a:t>
                </a:r>
              </a:p>
              <a:p>
                <a:pPr>
                  <a:lnSpc>
                    <a:spcPct val="150000"/>
                  </a:lnSpc>
                </a:pPr>
                <a:r>
                  <a:rPr lang="en-US" dirty="0"/>
                  <a:t>Calculate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𝑒𝑑</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m:rPr>
                        <m:sty m:val="p"/>
                      </m:rPr>
                      <a:rPr lang="el-GR" i="1">
                        <a:solidFill>
                          <a:schemeClr val="tx1"/>
                        </a:solidFill>
                        <a:latin typeface="Cambria Math" panose="02040503050406030204" pitchFamily="18" charset="0"/>
                        <a:cs typeface="Arial" panose="020B0604020202020204" pitchFamily="34" charset="0"/>
                      </a:rPr>
                      <m:t>Φ</m:t>
                    </m:r>
                    <m:d>
                      <m:dPr>
                        <m:ctrlPr>
                          <a:rPr lang="en-US" i="1">
                            <a:solidFill>
                              <a:schemeClr val="tx1"/>
                            </a:solidFill>
                            <a:latin typeface="Cambria Math" panose="02040503050406030204" pitchFamily="18" charset="0"/>
                            <a:cs typeface="Arial" panose="020B0604020202020204" pitchFamily="34" charset="0"/>
                          </a:rPr>
                        </m:ctrlPr>
                      </m:dPr>
                      <m:e>
                        <m:r>
                          <a:rPr lang="en-US" i="1">
                            <a:solidFill>
                              <a:schemeClr val="tx1"/>
                            </a:solidFill>
                            <a:latin typeface="Cambria Math" panose="02040503050406030204" pitchFamily="18" charset="0"/>
                            <a:cs typeface="Arial" panose="020B0604020202020204" pitchFamily="34" charset="0"/>
                          </a:rPr>
                          <m:t>𝑛</m:t>
                        </m:r>
                      </m:e>
                    </m:d>
                    <m:r>
                      <a:rPr lang="en-US" b="0" i="1" smtClean="0">
                        <a:solidFill>
                          <a:schemeClr val="tx1"/>
                        </a:solidFill>
                        <a:latin typeface="Cambria Math" panose="02040503050406030204" pitchFamily="18" charset="0"/>
                        <a:cs typeface="Arial" panose="020B0604020202020204" pitchFamily="34" charset="0"/>
                      </a:rPr>
                      <m:t>=1</m:t>
                    </m:r>
                  </m:oMath>
                </a14:m>
                <a:r>
                  <a:rPr lang="en-US" dirty="0"/>
                  <a:t>;</a:t>
                </a:r>
              </a:p>
              <a:p>
                <a:pPr>
                  <a:lnSpc>
                    <a:spcPct val="150000"/>
                  </a:lnSpc>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m:t>
                    </m:r>
                    <m:f>
                      <m:fPr>
                        <m:ctrlPr>
                          <a:rPr lang="en-US" sz="1200" b="0" i="1" smtClean="0">
                            <a:solidFill>
                              <a:schemeClr val="tx1"/>
                            </a:solidFill>
                            <a:latin typeface="Cambria Math" panose="02040503050406030204" pitchFamily="18" charset="0"/>
                            <a:cs typeface="Arial" panose="020B0604020202020204" pitchFamily="34" charset="0"/>
                          </a:rPr>
                        </m:ctrlPr>
                      </m:fPr>
                      <m:num>
                        <m:r>
                          <m:rPr>
                            <m:sty m:val="p"/>
                          </m:rPr>
                          <a:rPr lang="el-GR" sz="1200" i="1">
                            <a:solidFill>
                              <a:schemeClr val="tx1"/>
                            </a:solidFill>
                            <a:latin typeface="Cambria Math" panose="02040503050406030204" pitchFamily="18" charset="0"/>
                            <a:cs typeface="Arial" panose="020B0604020202020204" pitchFamily="34" charset="0"/>
                          </a:rPr>
                          <m:t>Φ</m:t>
                        </m:r>
                        <m:d>
                          <m:dPr>
                            <m:ctrlPr>
                              <a:rPr lang="en-US" sz="1200" i="1">
                                <a:solidFill>
                                  <a:schemeClr val="tx1"/>
                                </a:solidFill>
                                <a:latin typeface="Cambria Math" panose="02040503050406030204" pitchFamily="18" charset="0"/>
                                <a:cs typeface="Arial" panose="020B0604020202020204" pitchFamily="34" charset="0"/>
                              </a:rPr>
                            </m:ctrlPr>
                          </m:dPr>
                          <m:e>
                            <m:r>
                              <a:rPr lang="en-US" sz="1200" i="1">
                                <a:solidFill>
                                  <a:schemeClr val="tx1"/>
                                </a:solidFill>
                                <a:latin typeface="Cambria Math" panose="02040503050406030204" pitchFamily="18" charset="0"/>
                                <a:cs typeface="Arial" panose="020B0604020202020204" pitchFamily="34" charset="0"/>
                              </a:rPr>
                              <m:t>𝑛</m:t>
                            </m:r>
                          </m:e>
                        </m:d>
                        <m:r>
                          <a:rPr lang="en-US" sz="12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latin typeface="Cambria Math" panose="02040503050406030204" pitchFamily="18" charset="0"/>
                          </a:rPr>
                          <m:t>𝑒</m:t>
                        </m:r>
                      </m:den>
                    </m:f>
                    <m:r>
                      <a:rPr lang="en-US" sz="1200" b="0" i="0" smtClean="0">
                        <a:latin typeface="Cambria Math" panose="02040503050406030204" pitchFamily="18" charset="0"/>
                      </a:rPr>
                      <m:t>, </m:t>
                    </m:r>
                    <m:r>
                      <a:rPr lang="en-US" sz="1200" i="1">
                        <a:latin typeface="Cambria Math" panose="02040503050406030204" pitchFamily="18" charset="0"/>
                      </a:rPr>
                      <m:t>𝑑</m:t>
                    </m:r>
                    <m:r>
                      <a:rPr lang="en-US" sz="1200" i="1">
                        <a:latin typeface="Cambria Math" panose="02040503050406030204" pitchFamily="18" charset="0"/>
                      </a:rPr>
                      <m:t>=</m:t>
                    </m:r>
                    <m:f>
                      <m:fPr>
                        <m:ctrlPr>
                          <a:rPr lang="en-US" sz="1200" i="1">
                            <a:solidFill>
                              <a:schemeClr val="tx1"/>
                            </a:solidFill>
                            <a:latin typeface="Cambria Math" panose="02040503050406030204" pitchFamily="18" charset="0"/>
                            <a:cs typeface="Arial" panose="020B0604020202020204" pitchFamily="34" charset="0"/>
                          </a:rPr>
                        </m:ctrlPr>
                      </m:fPr>
                      <m:num>
                        <m:r>
                          <a:rPr lang="en-US" sz="1200" b="0" i="1" smtClean="0">
                            <a:solidFill>
                              <a:schemeClr val="tx1"/>
                            </a:solidFill>
                            <a:latin typeface="Cambria Math" panose="02040503050406030204" pitchFamily="18" charset="0"/>
                            <a:cs typeface="Arial" panose="020B0604020202020204" pitchFamily="34" charset="0"/>
                          </a:rPr>
                          <m:t>120</m:t>
                        </m:r>
                        <m:r>
                          <a:rPr lang="en-US" sz="1200" i="1">
                            <a:solidFill>
                              <a:schemeClr val="tx1"/>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13</m:t>
                        </m:r>
                      </m:den>
                    </m:f>
                    <m:r>
                      <a:rPr lang="en-US" sz="1200" b="0" i="1" smtClean="0">
                        <a:latin typeface="Cambria Math" panose="02040503050406030204" pitchFamily="18" charset="0"/>
                      </a:rPr>
                      <m:t>=9.30</m:t>
                    </m:r>
                    <m:r>
                      <a:rPr lang="en-US" sz="1200" b="0" i="0" smtClean="0">
                        <a:latin typeface="Cambria Math" panose="02040503050406030204" pitchFamily="18" charset="0"/>
                      </a:rPr>
                      <m:t>, </m:t>
                    </m:r>
                    <m:r>
                      <a:rPr lang="en-US" sz="1200" i="1">
                        <a:latin typeface="Cambria Math" panose="02040503050406030204" pitchFamily="18" charset="0"/>
                      </a:rPr>
                      <m:t>𝑑</m:t>
                    </m:r>
                    <m:r>
                      <a:rPr lang="en-US" sz="1200" i="1">
                        <a:latin typeface="Cambria Math" panose="02040503050406030204" pitchFamily="18" charset="0"/>
                      </a:rPr>
                      <m:t>=</m:t>
                    </m:r>
                    <m:f>
                      <m:fPr>
                        <m:ctrlPr>
                          <a:rPr lang="en-US" sz="1200" i="1">
                            <a:solidFill>
                              <a:schemeClr val="tx1"/>
                            </a:solidFill>
                            <a:latin typeface="Cambria Math" panose="02040503050406030204" pitchFamily="18" charset="0"/>
                            <a:cs typeface="Arial" panose="020B0604020202020204" pitchFamily="34" charset="0"/>
                          </a:rPr>
                        </m:ctrlPr>
                      </m:fPr>
                      <m:num>
                        <m:r>
                          <a:rPr lang="en-US" sz="1200" b="0" i="1" smtClean="0">
                            <a:solidFill>
                              <a:schemeClr val="tx1"/>
                            </a:solidFill>
                            <a:latin typeface="Cambria Math" panose="02040503050406030204" pitchFamily="18" charset="0"/>
                            <a:cs typeface="Arial" panose="020B0604020202020204" pitchFamily="34" charset="0"/>
                          </a:rPr>
                          <m:t>24</m:t>
                        </m:r>
                        <m:r>
                          <a:rPr lang="en-US" sz="1200" i="1">
                            <a:solidFill>
                              <a:schemeClr val="tx1"/>
                            </a:solidFill>
                            <a:latin typeface="Cambria Math" panose="02040503050406030204" pitchFamily="18" charset="0"/>
                            <a:cs typeface="Arial" panose="020B0604020202020204" pitchFamily="34" charset="0"/>
                          </a:rPr>
                          <m:t>0</m:t>
                        </m:r>
                        <m:r>
                          <a:rPr lang="en-US" sz="1200" i="1">
                            <a:solidFill>
                              <a:schemeClr val="tx1"/>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i="1">
                            <a:solidFill>
                              <a:schemeClr val="tx1"/>
                            </a:solidFill>
                            <a:latin typeface="Cambria Math" panose="02040503050406030204" pitchFamily="18" charset="0"/>
                            <a:ea typeface="Cambria Math" panose="02040503050406030204" pitchFamily="18" charset="0"/>
                            <a:cs typeface="Arial" panose="020B0604020202020204" pitchFamily="34" charset="0"/>
                          </a:rPr>
                          <m:t>13</m:t>
                        </m:r>
                      </m:den>
                    </m:f>
                    <m:r>
                      <a:rPr lang="en-US" sz="1200" i="1">
                        <a:latin typeface="Cambria Math" panose="02040503050406030204" pitchFamily="18" charset="0"/>
                      </a:rPr>
                      <m:t>=</m:t>
                    </m:r>
                    <m:r>
                      <a:rPr lang="en-US" sz="1200" b="0" i="1" smtClean="0">
                        <a:latin typeface="Cambria Math" panose="02040503050406030204" pitchFamily="18" charset="0"/>
                      </a:rPr>
                      <m:t>18.53</m:t>
                    </m:r>
                  </m:oMath>
                </a14:m>
                <a:r>
                  <a:rPr lang="en-US" sz="1200" dirty="0"/>
                  <a:t> </a:t>
                </a:r>
                <a14:m>
                  <m:oMath xmlns:m="http://schemas.openxmlformats.org/officeDocument/2006/math">
                    <m:r>
                      <a:rPr lang="en-US" sz="1200">
                        <a:latin typeface="Cambria Math" panose="02040503050406030204" pitchFamily="18" charset="0"/>
                      </a:rPr>
                      <m:t>, </m:t>
                    </m:r>
                    <m:r>
                      <a:rPr lang="en-US" sz="1200" i="1">
                        <a:latin typeface="Cambria Math" panose="02040503050406030204" pitchFamily="18" charset="0"/>
                      </a:rPr>
                      <m:t>𝑑</m:t>
                    </m:r>
                    <m:r>
                      <a:rPr lang="en-US" sz="1200" i="1">
                        <a:latin typeface="Cambria Math" panose="02040503050406030204" pitchFamily="18" charset="0"/>
                      </a:rPr>
                      <m:t>=</m:t>
                    </m:r>
                    <m:f>
                      <m:fPr>
                        <m:ctrlPr>
                          <a:rPr lang="en-US" sz="1200" i="1">
                            <a:solidFill>
                              <a:schemeClr val="tx1"/>
                            </a:solidFill>
                            <a:latin typeface="Cambria Math" panose="02040503050406030204" pitchFamily="18" charset="0"/>
                            <a:cs typeface="Arial" panose="020B0604020202020204" pitchFamily="34" charset="0"/>
                          </a:rPr>
                        </m:ctrlPr>
                      </m:fPr>
                      <m:num>
                        <m:r>
                          <a:rPr lang="en-US" sz="1200" b="0" i="1" smtClean="0">
                            <a:solidFill>
                              <a:schemeClr val="tx1"/>
                            </a:solidFill>
                            <a:latin typeface="Cambria Math" panose="02040503050406030204" pitchFamily="18" charset="0"/>
                            <a:cs typeface="Arial" panose="020B0604020202020204" pitchFamily="34" charset="0"/>
                          </a:rPr>
                          <m:t>480</m:t>
                        </m:r>
                        <m:r>
                          <a:rPr lang="en-US" sz="1200" i="1">
                            <a:solidFill>
                              <a:schemeClr val="tx1"/>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i="1">
                            <a:solidFill>
                              <a:schemeClr val="tx1"/>
                            </a:solidFill>
                            <a:latin typeface="Cambria Math" panose="02040503050406030204" pitchFamily="18" charset="0"/>
                            <a:ea typeface="Cambria Math" panose="02040503050406030204" pitchFamily="18" charset="0"/>
                            <a:cs typeface="Arial" panose="020B0604020202020204" pitchFamily="34" charset="0"/>
                          </a:rPr>
                          <m:t>13</m:t>
                        </m:r>
                      </m:den>
                    </m:f>
                    <m:r>
                      <a:rPr lang="en-US" sz="1200" i="1">
                        <a:latin typeface="Cambria Math" panose="02040503050406030204" pitchFamily="18" charset="0"/>
                      </a:rPr>
                      <m:t>=</m:t>
                    </m:r>
                    <m:r>
                      <a:rPr lang="en-US" sz="1200" b="0" i="1" smtClean="0">
                        <a:solidFill>
                          <a:schemeClr val="accent4"/>
                        </a:solidFill>
                        <a:latin typeface="Cambria Math" panose="02040503050406030204" pitchFamily="18" charset="0"/>
                      </a:rPr>
                      <m:t>37</m:t>
                    </m:r>
                  </m:oMath>
                </a14:m>
                <a:r>
                  <a:rPr lang="en-US" sz="1200" dirty="0"/>
                  <a:t>…</a:t>
                </a:r>
              </a:p>
              <a:p>
                <a:pPr>
                  <a:lnSpc>
                    <a:spcPct val="150000"/>
                  </a:lnSpc>
                </a:pPr>
                <a:r>
                  <a:rPr lang="en-US" sz="1200" dirty="0"/>
                  <a:t>Public key= </a:t>
                </a:r>
                <a14:m>
                  <m:oMath xmlns:m="http://schemas.openxmlformats.org/officeDocument/2006/math">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𝑒</m:t>
                        </m:r>
                        <m:r>
                          <a:rPr lang="en-US" sz="1200" b="0" i="1" smtClean="0">
                            <a:latin typeface="Cambria Math" panose="02040503050406030204" pitchFamily="18" charset="0"/>
                          </a:rPr>
                          <m:t>,</m:t>
                        </m:r>
                        <m:r>
                          <a:rPr lang="en-US" sz="1200" b="0" i="1" smtClean="0">
                            <a:latin typeface="Cambria Math" panose="02040503050406030204" pitchFamily="18" charset="0"/>
                          </a:rPr>
                          <m:t>𝑛</m:t>
                        </m:r>
                      </m:e>
                    </m:d>
                  </m:oMath>
                </a14:m>
                <a:r>
                  <a:rPr lang="en-US" sz="1200" dirty="0"/>
                  <a:t> = </a:t>
                </a:r>
                <a14:m>
                  <m:oMath xmlns:m="http://schemas.openxmlformats.org/officeDocument/2006/math">
                    <m:d>
                      <m:dPr>
                        <m:begChr m:val="{"/>
                        <m:endChr m:val="}"/>
                        <m:ctrlPr>
                          <a:rPr lang="en-US" sz="1200" i="1">
                            <a:latin typeface="Cambria Math" panose="02040503050406030204" pitchFamily="18" charset="0"/>
                          </a:rPr>
                        </m:ctrlPr>
                      </m:dPr>
                      <m:e>
                        <m:r>
                          <a:rPr lang="en-US" sz="1200" b="0" i="1" smtClean="0">
                            <a:latin typeface="Cambria Math" panose="02040503050406030204" pitchFamily="18" charset="0"/>
                          </a:rPr>
                          <m:t>13</m:t>
                        </m:r>
                        <m:r>
                          <a:rPr lang="en-US" sz="1200" i="1">
                            <a:latin typeface="Cambria Math" panose="02040503050406030204" pitchFamily="18" charset="0"/>
                          </a:rPr>
                          <m:t>,</m:t>
                        </m:r>
                        <m:r>
                          <a:rPr lang="en-US" sz="1200" b="0" i="1" smtClean="0">
                            <a:latin typeface="Cambria Math" panose="02040503050406030204" pitchFamily="18" charset="0"/>
                          </a:rPr>
                          <m:t> 143</m:t>
                        </m:r>
                      </m:e>
                    </m:d>
                  </m:oMath>
                </a14:m>
                <a:r>
                  <a:rPr lang="en-US" sz="1200" dirty="0"/>
                  <a:t>, Private key = </a:t>
                </a:r>
                <a14:m>
                  <m:oMath xmlns:m="http://schemas.openxmlformats.org/officeDocument/2006/math">
                    <m:d>
                      <m:dPr>
                        <m:begChr m:val="{"/>
                        <m:endChr m:val="}"/>
                        <m:ctrlPr>
                          <a:rPr lang="en-US" sz="1200" i="1">
                            <a:latin typeface="Cambria Math" panose="02040503050406030204" pitchFamily="18" charset="0"/>
                          </a:rPr>
                        </m:ctrlPr>
                      </m:dPr>
                      <m:e>
                        <m:r>
                          <a:rPr lang="en-US" sz="1200" b="0" i="1" smtClean="0">
                            <a:latin typeface="Cambria Math" panose="02040503050406030204" pitchFamily="18" charset="0"/>
                          </a:rPr>
                          <m:t>37</m:t>
                        </m:r>
                        <m:r>
                          <a:rPr lang="en-US" sz="1200" i="1">
                            <a:latin typeface="Cambria Math" panose="02040503050406030204" pitchFamily="18" charset="0"/>
                          </a:rPr>
                          <m:t>,</m:t>
                        </m:r>
                        <m:r>
                          <a:rPr lang="en-US" sz="1200" b="0" i="1" smtClean="0">
                            <a:latin typeface="Cambria Math" panose="02040503050406030204" pitchFamily="18" charset="0"/>
                          </a:rPr>
                          <m:t>143</m:t>
                        </m:r>
                      </m:e>
                    </m:d>
                  </m:oMath>
                </a14:m>
                <a:r>
                  <a:rPr lang="en-US" sz="1200" dirty="0"/>
                  <a:t>;</a:t>
                </a:r>
              </a:p>
              <a:p>
                <a:pPr>
                  <a:lnSpc>
                    <a:spcPct val="150000"/>
                  </a:lnSpc>
                </a:pPr>
                <a:r>
                  <a:rPr lang="en-US" sz="1200" dirty="0"/>
                  <a:t>If</a:t>
                </a:r>
                <a:r>
                  <a:rPr lang="zh-CN" altLang="en-US" sz="1200" dirty="0"/>
                  <a:t> </a:t>
                </a:r>
                <a:r>
                  <a:rPr lang="en-US" altLang="zh-CN" sz="1200" dirty="0"/>
                  <a:t>plaintext</a:t>
                </a:r>
                <a:r>
                  <a:rPr lang="zh-CN" altLang="en-US" sz="1200" dirty="0"/>
                  <a:t> </a:t>
                </a:r>
                <a14:m>
                  <m:oMath xmlns:m="http://schemas.openxmlformats.org/officeDocument/2006/math">
                    <m:r>
                      <a:rPr lang="en-US" altLang="zh-CN" sz="1200" b="0" i="1" smtClean="0">
                        <a:latin typeface="Cambria Math" panose="02040503050406030204" pitchFamily="18" charset="0"/>
                      </a:rPr>
                      <m:t>𝑚</m:t>
                    </m:r>
                    <m:r>
                      <a:rPr lang="en-US" altLang="zh-CN" sz="1200" b="0" i="1" smtClean="0">
                        <a:latin typeface="Cambria Math" panose="02040503050406030204" pitchFamily="18" charset="0"/>
                      </a:rPr>
                      <m:t>=13</m:t>
                    </m:r>
                  </m:oMath>
                </a14:m>
                <a:r>
                  <a:rPr lang="en-US" sz="1200" dirty="0"/>
                  <a:t> (</a:t>
                </a:r>
                <a14:m>
                  <m:oMath xmlns:m="http://schemas.openxmlformats.org/officeDocument/2006/math">
                    <m:r>
                      <a:rPr lang="en-US" sz="1200" b="0" i="1" dirty="0" smtClean="0">
                        <a:latin typeface="Cambria Math" panose="02040503050406030204" pitchFamily="18" charset="0"/>
                      </a:rPr>
                      <m:t>𝑚</m:t>
                    </m:r>
                    <m:r>
                      <a:rPr lang="en-US" sz="1200" b="0" i="1" dirty="0" smtClean="0">
                        <a:latin typeface="Cambria Math" panose="02040503050406030204" pitchFamily="18" charset="0"/>
                      </a:rPr>
                      <m:t>&lt;</m:t>
                    </m:r>
                    <m:r>
                      <a:rPr lang="en-US" sz="1200" b="0" i="1" dirty="0" smtClean="0">
                        <a:latin typeface="Cambria Math" panose="02040503050406030204" pitchFamily="18" charset="0"/>
                      </a:rPr>
                      <m:t>𝑛</m:t>
                    </m:r>
                  </m:oMath>
                </a14:m>
                <a:r>
                  <a:rPr lang="en-US" sz="1200" dirty="0"/>
                  <a:t>), </a:t>
                </a:r>
                <a14:m>
                  <m:oMath xmlns:m="http://schemas.openxmlformats.org/officeDocument/2006/math">
                    <m:r>
                      <a:rPr lang="en-US" sz="1200" b="0" i="1" smtClean="0">
                        <a:latin typeface="Cambria Math" panose="02040503050406030204" pitchFamily="18" charset="0"/>
                      </a:rPr>
                      <m:t>𝐶</m:t>
                    </m:r>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13</m:t>
                        </m:r>
                      </m:e>
                      <m:sup>
                        <m:r>
                          <a:rPr lang="en-US" sz="1200" b="0" i="1" smtClean="0">
                            <a:latin typeface="Cambria Math" panose="02040503050406030204" pitchFamily="18" charset="0"/>
                          </a:rPr>
                          <m:t>13</m:t>
                        </m:r>
                      </m:sup>
                    </m:sSup>
                    <m:r>
                      <a:rPr lang="en-US" sz="1200" b="0" i="1" smtClean="0">
                        <a:latin typeface="Cambria Math" panose="02040503050406030204" pitchFamily="18" charset="0"/>
                      </a:rPr>
                      <m:t> </m:t>
                    </m:r>
                    <m:r>
                      <a:rPr lang="en-US" sz="1200" b="0" i="1" smtClean="0">
                        <a:latin typeface="Cambria Math" panose="02040503050406030204" pitchFamily="18" charset="0"/>
                      </a:rPr>
                      <m:t>𝑚𝑜𝑑</m:t>
                    </m:r>
                    <m:r>
                      <a:rPr lang="en-US" sz="1200" b="0" i="1" smtClean="0">
                        <a:latin typeface="Cambria Math" panose="02040503050406030204" pitchFamily="18" charset="0"/>
                      </a:rPr>
                      <m:t> 143=52</m:t>
                    </m:r>
                  </m:oMath>
                </a14:m>
                <a:r>
                  <a:rPr lang="en-US" sz="1200" b="0" dirty="0"/>
                  <a:t>;</a:t>
                </a:r>
              </a:p>
              <a:p>
                <a:pPr>
                  <a:lnSpc>
                    <a:spcPct val="150000"/>
                  </a:lnSpc>
                </a:pPr>
                <a:r>
                  <a:rPr lang="en-US" sz="1200" b="0" dirty="0"/>
                  <a:t>For Decryption: </a:t>
                </a: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52</m:t>
                        </m:r>
                      </m:e>
                      <m:sup>
                        <m:r>
                          <a:rPr lang="en-US" sz="1200" b="0" i="1" smtClean="0">
                            <a:latin typeface="Cambria Math" panose="02040503050406030204" pitchFamily="18" charset="0"/>
                          </a:rPr>
                          <m:t>37</m:t>
                        </m:r>
                      </m:sup>
                    </m:sSup>
                    <m:r>
                      <a:rPr lang="en-US" sz="1200" b="0" i="1" smtClean="0">
                        <a:latin typeface="Cambria Math" panose="02040503050406030204" pitchFamily="18" charset="0"/>
                      </a:rPr>
                      <m:t> </m:t>
                    </m:r>
                    <m:r>
                      <a:rPr lang="en-US" sz="1200" b="0" i="1" smtClean="0">
                        <a:latin typeface="Cambria Math" panose="02040503050406030204" pitchFamily="18" charset="0"/>
                      </a:rPr>
                      <m:t>𝑚𝑜𝑑</m:t>
                    </m:r>
                    <m:r>
                      <a:rPr lang="en-US" sz="1200" b="0" i="1" smtClean="0">
                        <a:latin typeface="Cambria Math" panose="02040503050406030204" pitchFamily="18" charset="0"/>
                      </a:rPr>
                      <m:t> 143=13</m:t>
                    </m:r>
                  </m:oMath>
                </a14:m>
                <a:endParaRPr lang="en-US" sz="1200" dirty="0"/>
              </a:p>
            </p:txBody>
          </p:sp>
        </mc:Choice>
        <mc:Fallback xmlns="">
          <p:sp>
            <p:nvSpPr>
              <p:cNvPr id="4" name="TextBox 3">
                <a:extLst>
                  <a:ext uri="{FF2B5EF4-FFF2-40B4-BE49-F238E27FC236}">
                    <a16:creationId xmlns:a16="http://schemas.microsoft.com/office/drawing/2014/main" id="{067A6694-4F0D-77A2-82AB-EE9685476471}"/>
                  </a:ext>
                </a:extLst>
              </p:cNvPr>
              <p:cNvSpPr txBox="1">
                <a:spLocks noRot="1" noChangeAspect="1" noMove="1" noResize="1" noEditPoints="1" noAdjustHandles="1" noChangeArrowheads="1" noChangeShapeType="1" noTextEdit="1"/>
              </p:cNvSpPr>
              <p:nvPr/>
            </p:nvSpPr>
            <p:spPr>
              <a:xfrm>
                <a:off x="3480466" y="1268671"/>
                <a:ext cx="5152564" cy="3210110"/>
              </a:xfrm>
              <a:prstGeom prst="rect">
                <a:avLst/>
              </a:prstGeom>
              <a:blipFill>
                <a:blip r:embed="rId4"/>
                <a:stretch>
                  <a:fillRect l="-236" t="-189" b="-18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58339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FE19BDB0-7DB6-23B7-30F9-A93BFBB8BB15}"/>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8A10B607-89E2-48AB-4F81-BB07F5E9CA02}"/>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RSA</a:t>
            </a:r>
            <a:endParaRPr sz="3200" dirty="0"/>
          </a:p>
        </p:txBody>
      </p:sp>
      <p:sp>
        <p:nvSpPr>
          <p:cNvPr id="3" name="TextBox 2">
            <a:extLst>
              <a:ext uri="{FF2B5EF4-FFF2-40B4-BE49-F238E27FC236}">
                <a16:creationId xmlns:a16="http://schemas.microsoft.com/office/drawing/2014/main" id="{52F3A1B5-9094-AF2F-7548-66F8D186D9CB}"/>
              </a:ext>
            </a:extLst>
          </p:cNvPr>
          <p:cNvSpPr txBox="1"/>
          <p:nvPr/>
        </p:nvSpPr>
        <p:spPr>
          <a:xfrm>
            <a:off x="628650" y="1173182"/>
            <a:ext cx="7620100" cy="2862322"/>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dirty="0"/>
              <a:t>Martin Gardner publishes Scientific American column about RSA in August 1977, including the RSA $100 challenge (129 digit , or about 430-bit n );</a:t>
            </a:r>
          </a:p>
          <a:p>
            <a:pPr marL="285750" indent="-285750">
              <a:spcBef>
                <a:spcPts val="600"/>
              </a:spcBef>
              <a:spcAft>
                <a:spcPts val="600"/>
              </a:spcAft>
              <a:buFont typeface="Arial" panose="020B0604020202020204" pitchFamily="34" charset="0"/>
              <a:buChar char="•"/>
            </a:pPr>
            <a:r>
              <a:rPr lang="en-US" dirty="0"/>
              <a:t>RSA-129 = 114,381,625,757,888,867,669,235,779,976,146,612,010,218,296, 721,242,362,562,561,842,935,706,935,245,733,897,830,597,123, 563,958,705,058,989,075,147,599,290,026,879,543,541 (129 digits) </a:t>
            </a:r>
          </a:p>
          <a:p>
            <a:pPr marL="285750" indent="-285750">
              <a:spcBef>
                <a:spcPts val="600"/>
              </a:spcBef>
              <a:spcAft>
                <a:spcPts val="600"/>
              </a:spcAft>
              <a:buFont typeface="Arial" panose="020B0604020202020204" pitchFamily="34" charset="0"/>
              <a:buChar char="•"/>
            </a:pPr>
            <a:r>
              <a:rPr lang="en-US" dirty="0"/>
              <a:t>or to decode encrypted message. </a:t>
            </a:r>
          </a:p>
          <a:p>
            <a:pPr marL="285750" indent="-285750">
              <a:spcBef>
                <a:spcPts val="600"/>
              </a:spcBef>
              <a:spcAft>
                <a:spcPts val="600"/>
              </a:spcAft>
              <a:buFont typeface="Arial" panose="020B0604020202020204" pitchFamily="34" charset="0"/>
              <a:buChar char="•"/>
            </a:pPr>
            <a:r>
              <a:rPr lang="en-US" dirty="0"/>
              <a:t>RSA-129 was factored in 1994, using thousands of computers on Internet, using 5000 MIPS-years (1GHz Pentium PC ~= 250 MIPS) “THE MAGIC WORDS ARE SQUEAMISH OSSIFRAGE” </a:t>
            </a:r>
          </a:p>
          <a:p>
            <a:pPr marL="285750" indent="-285750">
              <a:spcBef>
                <a:spcPts val="600"/>
              </a:spcBef>
              <a:spcAft>
                <a:spcPts val="600"/>
              </a:spcAft>
              <a:buFont typeface="Arial" panose="020B0604020202020204" pitchFamily="34" charset="0"/>
              <a:buChar char="•"/>
            </a:pPr>
            <a:r>
              <a:rPr lang="en-US" dirty="0"/>
              <a:t>Gives credibility to difficulty of factoring and helps establish key sizes needed for security.</a:t>
            </a:r>
          </a:p>
        </p:txBody>
      </p:sp>
      <p:pic>
        <p:nvPicPr>
          <p:cNvPr id="4098" name="Picture 2" descr="Looking back at Martin Gardner's RSA article">
            <a:extLst>
              <a:ext uri="{FF2B5EF4-FFF2-40B4-BE49-F238E27FC236}">
                <a16:creationId xmlns:a16="http://schemas.microsoft.com/office/drawing/2014/main" id="{49C4FCC3-16BF-67D4-3673-3C4489523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232" y="1476605"/>
            <a:ext cx="1826537" cy="145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2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F95C72F0-2CB2-0B05-E565-1C3059DD14A9}"/>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06AE0666-6B51-0A42-2494-6794EC74DEF3}"/>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RSA</a:t>
            </a:r>
            <a:endParaRPr sz="3200" dirty="0"/>
          </a:p>
        </p:txBody>
      </p:sp>
      <p:sp>
        <p:nvSpPr>
          <p:cNvPr id="2" name="TextBox 1">
            <a:extLst>
              <a:ext uri="{FF2B5EF4-FFF2-40B4-BE49-F238E27FC236}">
                <a16:creationId xmlns:a16="http://schemas.microsoft.com/office/drawing/2014/main" id="{F079DEFF-CFFE-B572-685A-57CE1F52BD5E}"/>
              </a:ext>
            </a:extLst>
          </p:cNvPr>
          <p:cNvSpPr txBox="1"/>
          <p:nvPr/>
        </p:nvSpPr>
        <p:spPr>
          <a:xfrm>
            <a:off x="694177" y="1192071"/>
            <a:ext cx="2401619" cy="307777"/>
          </a:xfrm>
          <a:prstGeom prst="rect">
            <a:avLst/>
          </a:prstGeom>
          <a:noFill/>
        </p:spPr>
        <p:txBody>
          <a:bodyPr wrap="none" rtlCol="0">
            <a:spAutoFit/>
          </a:bodyPr>
          <a:lstStyle/>
          <a:p>
            <a:pPr marL="285750" indent="-285750">
              <a:buFont typeface="Wingdings" panose="05000000000000000000" pitchFamily="2" charset="2"/>
              <a:buChar char="Ø"/>
            </a:pPr>
            <a:r>
              <a:rPr lang="en-US" dirty="0"/>
              <a:t>Test your understanding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B2A155-ED4F-A332-AB0A-F79871804499}"/>
                  </a:ext>
                </a:extLst>
              </p:cNvPr>
              <p:cNvSpPr txBox="1"/>
              <p:nvPr/>
            </p:nvSpPr>
            <p:spPr>
              <a:xfrm>
                <a:off x="921581" y="1704375"/>
                <a:ext cx="7517170" cy="738664"/>
              </a:xfrm>
              <a:prstGeom prst="rect">
                <a:avLst/>
              </a:prstGeom>
              <a:noFill/>
            </p:spPr>
            <p:txBody>
              <a:bodyPr wrap="square">
                <a:spAutoFit/>
              </a:bodyPr>
              <a:lstStyle/>
              <a:p>
                <a:r>
                  <a:rPr lang="en-US" b="1" dirty="0"/>
                  <a:t>Question 1</a:t>
                </a:r>
                <a:r>
                  <a:rPr lang="en-US" b="0" dirty="0"/>
                  <a:t>: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r>
                  <a:rPr lang="en-US" dirty="0"/>
                  <a:t> are two prime numbers,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=7</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=17</m:t>
                    </m:r>
                  </m:oMath>
                </a14:m>
                <a:r>
                  <a:rPr lang="en-US" dirty="0"/>
                  <a:t>. Take public key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=5</m:t>
                    </m:r>
                  </m:oMath>
                </a14:m>
                <a:r>
                  <a:rPr lang="en-US" dirty="0"/>
                  <a:t>. If plaintext value is 6, then what will be ciphertext value according to RSA algorithm? Also, please calculate plaintext value from ciphertext.</a:t>
                </a:r>
              </a:p>
            </p:txBody>
          </p:sp>
        </mc:Choice>
        <mc:Fallback xmlns="">
          <p:sp>
            <p:nvSpPr>
              <p:cNvPr id="5" name="TextBox 4">
                <a:extLst>
                  <a:ext uri="{FF2B5EF4-FFF2-40B4-BE49-F238E27FC236}">
                    <a16:creationId xmlns:a16="http://schemas.microsoft.com/office/drawing/2014/main" id="{D2B2A155-ED4F-A332-AB0A-F79871804499}"/>
                  </a:ext>
                </a:extLst>
              </p:cNvPr>
              <p:cNvSpPr txBox="1">
                <a:spLocks noRot="1" noChangeAspect="1" noMove="1" noResize="1" noEditPoints="1" noAdjustHandles="1" noChangeArrowheads="1" noChangeShapeType="1" noTextEdit="1"/>
              </p:cNvSpPr>
              <p:nvPr/>
            </p:nvSpPr>
            <p:spPr>
              <a:xfrm>
                <a:off x="921581" y="1704375"/>
                <a:ext cx="7517170" cy="738664"/>
              </a:xfrm>
              <a:prstGeom prst="rect">
                <a:avLst/>
              </a:prstGeom>
              <a:blipFill>
                <a:blip r:embed="rId3"/>
                <a:stretch>
                  <a:fillRect l="-243" t="-1653" b="-7438"/>
                </a:stretch>
              </a:blipFill>
            </p:spPr>
            <p:txBody>
              <a:bodyPr/>
              <a:lstStyle/>
              <a:p>
                <a:r>
                  <a:rPr lang="en-US">
                    <a:noFill/>
                  </a:rPr>
                  <a:t> </a:t>
                </a:r>
              </a:p>
            </p:txBody>
          </p:sp>
        </mc:Fallback>
      </mc:AlternateContent>
    </p:spTree>
    <p:extLst>
      <p:ext uri="{BB962C8B-B14F-4D97-AF65-F5344CB8AC3E}">
        <p14:creationId xmlns:p14="http://schemas.microsoft.com/office/powerpoint/2010/main" val="361631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83887BF4-062D-1788-FC0D-67A2C8B795EF}"/>
            </a:ext>
          </a:extLst>
        </p:cNvPr>
        <p:cNvGrpSpPr/>
        <p:nvPr/>
      </p:nvGrpSpPr>
      <p:grpSpPr>
        <a:xfrm>
          <a:off x="0" y="0"/>
          <a:ext cx="0" cy="0"/>
          <a:chOff x="0" y="0"/>
          <a:chExt cx="0" cy="0"/>
        </a:xfrm>
      </p:grpSpPr>
      <p:sp>
        <p:nvSpPr>
          <p:cNvPr id="172" name="Google Shape;172;p33">
            <a:extLst>
              <a:ext uri="{FF2B5EF4-FFF2-40B4-BE49-F238E27FC236}">
                <a16:creationId xmlns:a16="http://schemas.microsoft.com/office/drawing/2014/main" id="{3DD2D1C7-2854-DED6-DA5B-B461619C1F56}"/>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RSA</a:t>
            </a:r>
            <a:endParaRPr sz="3200" dirty="0"/>
          </a:p>
        </p:txBody>
      </p:sp>
      <p:sp>
        <p:nvSpPr>
          <p:cNvPr id="2" name="TextBox 1">
            <a:extLst>
              <a:ext uri="{FF2B5EF4-FFF2-40B4-BE49-F238E27FC236}">
                <a16:creationId xmlns:a16="http://schemas.microsoft.com/office/drawing/2014/main" id="{0C90DD52-6BFD-974E-CB8C-E2C881B3E434}"/>
              </a:ext>
            </a:extLst>
          </p:cNvPr>
          <p:cNvSpPr txBox="1"/>
          <p:nvPr/>
        </p:nvSpPr>
        <p:spPr>
          <a:xfrm>
            <a:off x="694177" y="1192071"/>
            <a:ext cx="2401619" cy="307777"/>
          </a:xfrm>
          <a:prstGeom prst="rect">
            <a:avLst/>
          </a:prstGeom>
          <a:noFill/>
        </p:spPr>
        <p:txBody>
          <a:bodyPr wrap="none" rtlCol="0">
            <a:spAutoFit/>
          </a:bodyPr>
          <a:lstStyle/>
          <a:p>
            <a:pPr marL="285750" indent="-285750">
              <a:buFont typeface="Wingdings" panose="05000000000000000000" pitchFamily="2" charset="2"/>
              <a:buChar char="Ø"/>
            </a:pPr>
            <a:r>
              <a:rPr lang="en-US" dirty="0"/>
              <a:t>Test your understanding</a:t>
            </a:r>
          </a:p>
        </p:txBody>
      </p:sp>
      <p:sp>
        <p:nvSpPr>
          <p:cNvPr id="8" name="TextBox 7">
            <a:extLst>
              <a:ext uri="{FF2B5EF4-FFF2-40B4-BE49-F238E27FC236}">
                <a16:creationId xmlns:a16="http://schemas.microsoft.com/office/drawing/2014/main" id="{C6CEC897-3A1F-1B97-C72F-6B6CC5FE2A4F}"/>
              </a:ext>
            </a:extLst>
          </p:cNvPr>
          <p:cNvSpPr txBox="1"/>
          <p:nvPr/>
        </p:nvSpPr>
        <p:spPr>
          <a:xfrm>
            <a:off x="969454" y="1704375"/>
            <a:ext cx="7461217" cy="738664"/>
          </a:xfrm>
          <a:prstGeom prst="rect">
            <a:avLst/>
          </a:prstGeom>
          <a:noFill/>
        </p:spPr>
        <p:txBody>
          <a:bodyPr wrap="square">
            <a:spAutoFit/>
          </a:bodyPr>
          <a:lstStyle/>
          <a:p>
            <a:r>
              <a:rPr lang="en-US" b="1" dirty="0"/>
              <a:t>Question 2</a:t>
            </a:r>
            <a:r>
              <a:rPr lang="en-US" dirty="0"/>
              <a:t>: In a public key cryptosystem using RSA algorithm, user uses two prime numbers 5 and 7. He chooses 11 as Encryption key, find out decryption key. What will be the ciphertext, if the plaintext is 2? Decrypt the ciphertext, what will be the value of plaintext?</a:t>
            </a:r>
          </a:p>
        </p:txBody>
      </p:sp>
    </p:spTree>
    <p:extLst>
      <p:ext uri="{BB962C8B-B14F-4D97-AF65-F5344CB8AC3E}">
        <p14:creationId xmlns:p14="http://schemas.microsoft.com/office/powerpoint/2010/main" val="3952251739"/>
      </p:ext>
    </p:extLst>
  </p:cSld>
  <p:clrMapOvr>
    <a:masterClrMapping/>
  </p:clrMapOvr>
</p:sld>
</file>

<file path=ppt/theme/theme1.xml><?xml version="1.0" encoding="utf-8"?>
<a:theme xmlns:a="http://schemas.openxmlformats.org/drawingml/2006/main" name="UNCG Navy Background">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G - CSC 581">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CG Cover-Projection Slides">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TotalTime>
  <Words>1739</Words>
  <Application>Microsoft Office PowerPoint</Application>
  <PresentationFormat>On-screen Show (16:9)</PresentationFormat>
  <Paragraphs>285</Paragraphs>
  <Slides>25</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Cambria Math</vt:lpstr>
      <vt:lpstr>Consolas</vt:lpstr>
      <vt:lpstr>Georgia</vt:lpstr>
      <vt:lpstr>Wingdings</vt:lpstr>
      <vt:lpstr>UNCG Navy Background</vt:lpstr>
      <vt:lpstr>UNCG - CSC 581</vt:lpstr>
      <vt:lpstr>UNCG Cover-Projection Slides</vt:lpstr>
      <vt:lpstr>Cryptography Public Key Cryptography</vt:lpstr>
      <vt:lpstr>Public Key Cryptography</vt:lpstr>
      <vt:lpstr>RSA</vt:lpstr>
      <vt:lpstr>RSA</vt:lpstr>
      <vt:lpstr>RSA</vt:lpstr>
      <vt:lpstr>RSA</vt:lpstr>
      <vt:lpstr>RSA</vt:lpstr>
      <vt:lpstr>RSA</vt:lpstr>
      <vt:lpstr>RSA</vt:lpstr>
      <vt:lpstr>Basics of Encryption Confidentiality Protection for Messages</vt:lpstr>
      <vt:lpstr>Basics of Encryption Confidentiality Protection for Messages</vt:lpstr>
      <vt:lpstr>Basics of Encryption What’s necessary for security?</vt:lpstr>
      <vt:lpstr>Basics of Encryption What’s necessary for security?</vt:lpstr>
      <vt:lpstr>Basics of Encryption What’s necessary for security?</vt:lpstr>
      <vt:lpstr>Basics of Encryption What’s necessary for security?  The other side of the model</vt:lpstr>
      <vt:lpstr>Basics of Encryption What’s necessary for security?  The other side of the model</vt:lpstr>
      <vt:lpstr>Basics of Encryption Traditional (pre-1970) crypto – symmetric ciphers</vt:lpstr>
      <vt:lpstr>Basics of Encryption Modern crypto - public-key cryptography</vt:lpstr>
      <vt:lpstr>Basics of Encryption Comparison: Symmetric vs. Public-Key</vt:lpstr>
      <vt:lpstr>Basics of Encryption Comparable key sizes</vt:lpstr>
      <vt:lpstr>Basics of Encryption Final idea: Hybrid encryption</vt:lpstr>
      <vt:lpstr>Public-Key Cryptography Standards (PKCS)</vt:lpstr>
      <vt:lpstr>Use of Cryptography in Practice Do people use crypto properly?</vt:lpstr>
      <vt:lpstr>Use of Cryptography in Practice Do people use crypto properly?</vt:lpstr>
      <vt:lpstr>Using Cryptography in Your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xiaochen li</cp:lastModifiedBy>
  <cp:revision>2</cp:revision>
  <dcterms:modified xsi:type="dcterms:W3CDTF">2026-02-23T01:35:52Z</dcterms:modified>
</cp:coreProperties>
</file>