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73" r:id="rId2"/>
  </p:sldMasterIdLst>
  <p:notesMasterIdLst>
    <p:notesMasterId r:id="rId46"/>
  </p:notesMasterIdLst>
  <p:sldIdLst>
    <p:sldId id="256" r:id="rId3"/>
    <p:sldId id="258" r:id="rId4"/>
    <p:sldId id="290" r:id="rId5"/>
    <p:sldId id="268" r:id="rId6"/>
    <p:sldId id="289" r:id="rId7"/>
    <p:sldId id="291" r:id="rId8"/>
    <p:sldId id="292" r:id="rId9"/>
    <p:sldId id="293" r:id="rId10"/>
    <p:sldId id="295" r:id="rId11"/>
    <p:sldId id="296" r:id="rId12"/>
    <p:sldId id="297" r:id="rId13"/>
    <p:sldId id="298" r:id="rId14"/>
    <p:sldId id="299" r:id="rId15"/>
    <p:sldId id="300" r:id="rId16"/>
    <p:sldId id="301" r:id="rId17"/>
    <p:sldId id="305" r:id="rId18"/>
    <p:sldId id="302" r:id="rId19"/>
    <p:sldId id="304" r:id="rId20"/>
    <p:sldId id="306" r:id="rId21"/>
    <p:sldId id="307" r:id="rId22"/>
    <p:sldId id="308" r:id="rId23"/>
    <p:sldId id="309" r:id="rId24"/>
    <p:sldId id="310" r:id="rId25"/>
    <p:sldId id="312" r:id="rId26"/>
    <p:sldId id="259" r:id="rId27"/>
    <p:sldId id="314" r:id="rId28"/>
    <p:sldId id="315" r:id="rId29"/>
    <p:sldId id="316" r:id="rId30"/>
    <p:sldId id="285" r:id="rId31"/>
    <p:sldId id="317" r:id="rId32"/>
    <p:sldId id="313" r:id="rId33"/>
    <p:sldId id="318" r:id="rId34"/>
    <p:sldId id="320" r:id="rId35"/>
    <p:sldId id="322" r:id="rId36"/>
    <p:sldId id="321" r:id="rId37"/>
    <p:sldId id="266" r:id="rId38"/>
    <p:sldId id="286" r:id="rId39"/>
    <p:sldId id="323" r:id="rId40"/>
    <p:sldId id="287" r:id="rId41"/>
    <p:sldId id="260" r:id="rId42"/>
    <p:sldId id="324" r:id="rId43"/>
    <p:sldId id="325" r:id="rId44"/>
    <p:sldId id="288" r:id="rId4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114">
          <p15:clr>
            <a:srgbClr val="9AA0A6"/>
          </p15:clr>
        </p15:guide>
        <p15:guide id="4" orient="horz" pos="21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8D91BFD-706E-4C15-B47C-82F7A34ED4E9}" v="92" dt="2026-01-28T19:27:19.227"/>
  </p1510:revLst>
</p1510:revInfo>
</file>

<file path=ppt/tableStyles.xml><?xml version="1.0" encoding="utf-8"?>
<a:tblStyleLst xmlns:a="http://schemas.openxmlformats.org/drawingml/2006/main" def="{8A839EFE-746A-4092-BF24-69DA34CC3594}">
  <a:tblStyle styleId="{8A839EFE-746A-4092-BF24-69DA34CC3594}"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929BA13D-B505-4324-9419-9C9D0B6E189E}"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715" autoAdjust="0"/>
  </p:normalViewPr>
  <p:slideViewPr>
    <p:cSldViewPr snapToGrid="0">
      <p:cViewPr varScale="1">
        <p:scale>
          <a:sx n="173" d="100"/>
          <a:sy n="173" d="100"/>
        </p:scale>
        <p:origin x="1434" y="138"/>
      </p:cViewPr>
      <p:guideLst>
        <p:guide orient="horz" pos="1620"/>
        <p:guide pos="2880"/>
        <p:guide orient="horz" pos="114"/>
        <p:guide orient="horz" pos="21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 Id="rId51"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xiaochen li" userId="50b582a8adf77086" providerId="LiveId" clId="{B8D91BFD-706E-4C15-B47C-82F7A34ED4E9}"/>
    <pc:docChg chg="undo custSel modSld">
      <pc:chgData name="xiaochen li" userId="50b582a8adf77086" providerId="LiveId" clId="{B8D91BFD-706E-4C15-B47C-82F7A34ED4E9}" dt="2026-01-28T19:58:52.251" v="317" actId="20577"/>
      <pc:docMkLst>
        <pc:docMk/>
      </pc:docMkLst>
      <pc:sldChg chg="modSp mod">
        <pc:chgData name="xiaochen li" userId="50b582a8adf77086" providerId="LiveId" clId="{B8D91BFD-706E-4C15-B47C-82F7A34ED4E9}" dt="2026-01-28T19:58:52.251" v="317" actId="20577"/>
        <pc:sldMkLst>
          <pc:docMk/>
          <pc:sldMk cId="0" sldId="256"/>
        </pc:sldMkLst>
        <pc:spChg chg="mod">
          <ac:chgData name="xiaochen li" userId="50b582a8adf77086" providerId="LiveId" clId="{B8D91BFD-706E-4C15-B47C-82F7A34ED4E9}" dt="2026-01-28T19:58:52.251" v="317" actId="20577"/>
          <ac:spMkLst>
            <pc:docMk/>
            <pc:sldMk cId="0" sldId="256"/>
            <ac:spMk id="148" creationId="{00000000-0000-0000-0000-000000000000}"/>
          </ac:spMkLst>
        </pc:spChg>
      </pc:sldChg>
      <pc:sldChg chg="modAnim modNotesTx">
        <pc:chgData name="xiaochen li" userId="50b582a8adf77086" providerId="LiveId" clId="{B8D91BFD-706E-4C15-B47C-82F7A34ED4E9}" dt="2026-01-21T19:44:29.731" v="189"/>
        <pc:sldMkLst>
          <pc:docMk/>
          <pc:sldMk cId="0" sldId="258"/>
        </pc:sldMkLst>
      </pc:sldChg>
      <pc:sldChg chg="modNotesTx">
        <pc:chgData name="xiaochen li" userId="50b582a8adf77086" providerId="LiveId" clId="{B8D91BFD-706E-4C15-B47C-82F7A34ED4E9}" dt="2026-01-27T15:27:15.825" v="247" actId="20577"/>
        <pc:sldMkLst>
          <pc:docMk/>
          <pc:sldMk cId="0" sldId="259"/>
        </pc:sldMkLst>
      </pc:sldChg>
      <pc:sldChg chg="modNotesTx">
        <pc:chgData name="xiaochen li" userId="50b582a8adf77086" providerId="LiveId" clId="{B8D91BFD-706E-4C15-B47C-82F7A34ED4E9}" dt="2026-01-27T16:22:21.799" v="307" actId="20577"/>
        <pc:sldMkLst>
          <pc:docMk/>
          <pc:sldMk cId="0" sldId="266"/>
        </pc:sldMkLst>
      </pc:sldChg>
      <pc:sldChg chg="modNotesTx">
        <pc:chgData name="xiaochen li" userId="50b582a8adf77086" providerId="LiveId" clId="{B8D91BFD-706E-4C15-B47C-82F7A34ED4E9}" dt="2026-01-21T00:42:49.223" v="35" actId="20577"/>
        <pc:sldMkLst>
          <pc:docMk/>
          <pc:sldMk cId="0" sldId="268"/>
        </pc:sldMkLst>
      </pc:sldChg>
      <pc:sldChg chg="addSp delSp modSp modNotesTx">
        <pc:chgData name="xiaochen li" userId="50b582a8adf77086" providerId="LiveId" clId="{B8D91BFD-706E-4C15-B47C-82F7A34ED4E9}" dt="2026-01-27T15:52:11.228" v="289" actId="20577"/>
        <pc:sldMkLst>
          <pc:docMk/>
          <pc:sldMk cId="0" sldId="285"/>
        </pc:sldMkLst>
        <pc:spChg chg="add del">
          <ac:chgData name="xiaochen li" userId="50b582a8adf77086" providerId="LiveId" clId="{B8D91BFD-706E-4C15-B47C-82F7A34ED4E9}" dt="2026-01-27T15:50:54.014" v="262" actId="478"/>
          <ac:spMkLst>
            <pc:docMk/>
            <pc:sldMk cId="0" sldId="285"/>
            <ac:spMk id="2" creationId="{DF2BCA9C-0BB6-37F4-124B-F96E2DC91504}"/>
          </ac:spMkLst>
        </pc:spChg>
        <pc:picChg chg="add del mod">
          <ac:chgData name="xiaochen li" userId="50b582a8adf77086" providerId="LiveId" clId="{B8D91BFD-706E-4C15-B47C-82F7A34ED4E9}" dt="2026-01-27T15:51:11.120" v="267" actId="478"/>
          <ac:picMkLst>
            <pc:docMk/>
            <pc:sldMk cId="0" sldId="285"/>
            <ac:picMk id="1026" creationId="{6C22F9B4-ADC5-7048-A49F-17B36E8858EF}"/>
          </ac:picMkLst>
        </pc:picChg>
        <pc:picChg chg="add del mod">
          <ac:chgData name="xiaochen li" userId="50b582a8adf77086" providerId="LiveId" clId="{B8D91BFD-706E-4C15-B47C-82F7A34ED4E9}" dt="2026-01-27T15:51:10.451" v="266" actId="478"/>
          <ac:picMkLst>
            <pc:docMk/>
            <pc:sldMk cId="0" sldId="285"/>
            <ac:picMk id="1030" creationId="{CB811B81-F793-F3A5-B4C7-A45813A65E38}"/>
          </ac:picMkLst>
        </pc:picChg>
      </pc:sldChg>
      <pc:sldChg chg="modSp mod">
        <pc:chgData name="xiaochen li" userId="50b582a8adf77086" providerId="LiveId" clId="{B8D91BFD-706E-4C15-B47C-82F7A34ED4E9}" dt="2026-01-27T20:47:08.114" v="311" actId="1076"/>
        <pc:sldMkLst>
          <pc:docMk/>
          <pc:sldMk cId="0" sldId="286"/>
        </pc:sldMkLst>
        <pc:picChg chg="mod">
          <ac:chgData name="xiaochen li" userId="50b582a8adf77086" providerId="LiveId" clId="{B8D91BFD-706E-4C15-B47C-82F7A34ED4E9}" dt="2026-01-27T20:47:08.114" v="311" actId="1076"/>
          <ac:picMkLst>
            <pc:docMk/>
            <pc:sldMk cId="0" sldId="286"/>
            <ac:picMk id="8" creationId="{CA84F147-9308-77D0-77CF-D00C9E1C3A2A}"/>
          </ac:picMkLst>
        </pc:picChg>
      </pc:sldChg>
      <pc:sldChg chg="modNotesTx">
        <pc:chgData name="xiaochen li" userId="50b582a8adf77086" providerId="LiveId" clId="{B8D91BFD-706E-4C15-B47C-82F7A34ED4E9}" dt="2026-01-27T16:28:37.524" v="309" actId="20577"/>
        <pc:sldMkLst>
          <pc:docMk/>
          <pc:sldMk cId="0" sldId="287"/>
        </pc:sldMkLst>
      </pc:sldChg>
      <pc:sldChg chg="modSp mod modAnim">
        <pc:chgData name="xiaochen li" userId="50b582a8adf77086" providerId="LiveId" clId="{B8D91BFD-706E-4C15-B47C-82F7A34ED4E9}" dt="2026-01-21T19:44:33.921" v="190"/>
        <pc:sldMkLst>
          <pc:docMk/>
          <pc:sldMk cId="1006536372" sldId="290"/>
        </pc:sldMkLst>
        <pc:spChg chg="mod">
          <ac:chgData name="xiaochen li" userId="50b582a8adf77086" providerId="LiveId" clId="{B8D91BFD-706E-4C15-B47C-82F7A34ED4E9}" dt="2026-01-21T01:38:02.585" v="172" actId="114"/>
          <ac:spMkLst>
            <pc:docMk/>
            <pc:sldMk cId="1006536372" sldId="290"/>
            <ac:spMk id="4" creationId="{FB46E3B2-C0A5-D7BB-2E21-C00762D0DD98}"/>
          </ac:spMkLst>
        </pc:spChg>
      </pc:sldChg>
      <pc:sldChg chg="modAnim">
        <pc:chgData name="xiaochen li" userId="50b582a8adf77086" providerId="LiveId" clId="{B8D91BFD-706E-4C15-B47C-82F7A34ED4E9}" dt="2026-01-21T19:44:45.256" v="191"/>
        <pc:sldMkLst>
          <pc:docMk/>
          <pc:sldMk cId="1430975229" sldId="291"/>
        </pc:sldMkLst>
      </pc:sldChg>
      <pc:sldChg chg="modAnim modNotesTx">
        <pc:chgData name="xiaochen li" userId="50b582a8adf77086" providerId="LiveId" clId="{B8D91BFD-706E-4C15-B47C-82F7A34ED4E9}" dt="2026-01-21T19:44:49.089" v="192"/>
        <pc:sldMkLst>
          <pc:docMk/>
          <pc:sldMk cId="4137087945" sldId="292"/>
        </pc:sldMkLst>
      </pc:sldChg>
      <pc:sldChg chg="modAnim modNotesTx">
        <pc:chgData name="xiaochen li" userId="50b582a8adf77086" providerId="LiveId" clId="{B8D91BFD-706E-4C15-B47C-82F7A34ED4E9}" dt="2026-01-21T19:44:59.542" v="194"/>
        <pc:sldMkLst>
          <pc:docMk/>
          <pc:sldMk cId="2370321028" sldId="293"/>
        </pc:sldMkLst>
      </pc:sldChg>
      <pc:sldChg chg="modAnim">
        <pc:chgData name="xiaochen li" userId="50b582a8adf77086" providerId="LiveId" clId="{B8D91BFD-706E-4C15-B47C-82F7A34ED4E9}" dt="2026-01-21T19:46:21.851" v="203"/>
        <pc:sldMkLst>
          <pc:docMk/>
          <pc:sldMk cId="3773853842" sldId="295"/>
        </pc:sldMkLst>
      </pc:sldChg>
      <pc:sldChg chg="modAnim">
        <pc:chgData name="xiaochen li" userId="50b582a8adf77086" providerId="LiveId" clId="{B8D91BFD-706E-4C15-B47C-82F7A34ED4E9}" dt="2026-01-21T19:46:32.899" v="204"/>
        <pc:sldMkLst>
          <pc:docMk/>
          <pc:sldMk cId="1258804982" sldId="296"/>
        </pc:sldMkLst>
      </pc:sldChg>
      <pc:sldChg chg="modNotesTx">
        <pc:chgData name="xiaochen li" userId="50b582a8adf77086" providerId="LiveId" clId="{B8D91BFD-706E-4C15-B47C-82F7A34ED4E9}" dt="2026-01-21T01:06:33.188" v="171" actId="113"/>
        <pc:sldMkLst>
          <pc:docMk/>
          <pc:sldMk cId="3873313359" sldId="297"/>
        </pc:sldMkLst>
      </pc:sldChg>
      <pc:sldChg chg="modSp modAnim">
        <pc:chgData name="xiaochen li" userId="50b582a8adf77086" providerId="LiveId" clId="{B8D91BFD-706E-4C15-B47C-82F7A34ED4E9}" dt="2026-01-21T21:14:14.033" v="227" actId="20577"/>
        <pc:sldMkLst>
          <pc:docMk/>
          <pc:sldMk cId="3645769662" sldId="302"/>
        </pc:sldMkLst>
        <pc:spChg chg="mod">
          <ac:chgData name="xiaochen li" userId="50b582a8adf77086" providerId="LiveId" clId="{B8D91BFD-706E-4C15-B47C-82F7A34ED4E9}" dt="2026-01-21T21:14:14.033" v="227" actId="20577"/>
          <ac:spMkLst>
            <pc:docMk/>
            <pc:sldMk cId="3645769662" sldId="302"/>
            <ac:spMk id="4" creationId="{973A07D9-A059-EB17-6769-5D18C88C5EF1}"/>
          </ac:spMkLst>
        </pc:spChg>
      </pc:sldChg>
      <pc:sldChg chg="modSp mod modNotesTx">
        <pc:chgData name="xiaochen li" userId="50b582a8adf77086" providerId="LiveId" clId="{B8D91BFD-706E-4C15-B47C-82F7A34ED4E9}" dt="2026-01-21T19:55:19.468" v="223" actId="114"/>
        <pc:sldMkLst>
          <pc:docMk/>
          <pc:sldMk cId="268785834" sldId="306"/>
        </pc:sldMkLst>
        <pc:spChg chg="mod">
          <ac:chgData name="xiaochen li" userId="50b582a8adf77086" providerId="LiveId" clId="{B8D91BFD-706E-4C15-B47C-82F7A34ED4E9}" dt="2026-01-21T19:55:19.468" v="223" actId="114"/>
          <ac:spMkLst>
            <pc:docMk/>
            <pc:sldMk cId="268785834" sldId="306"/>
            <ac:spMk id="3" creationId="{2EB13A4E-5C0E-E1FF-F259-2864C814F9A4}"/>
          </ac:spMkLst>
        </pc:spChg>
      </pc:sldChg>
      <pc:sldChg chg="modSp mod">
        <pc:chgData name="xiaochen li" userId="50b582a8adf77086" providerId="LiveId" clId="{B8D91BFD-706E-4C15-B47C-82F7A34ED4E9}" dt="2026-01-21T19:53:56.922" v="220" actId="113"/>
        <pc:sldMkLst>
          <pc:docMk/>
          <pc:sldMk cId="733110643" sldId="307"/>
        </pc:sldMkLst>
        <pc:spChg chg="mod">
          <ac:chgData name="xiaochen li" userId="50b582a8adf77086" providerId="LiveId" clId="{B8D91BFD-706E-4C15-B47C-82F7A34ED4E9}" dt="2026-01-21T19:53:56.922" v="220" actId="113"/>
          <ac:spMkLst>
            <pc:docMk/>
            <pc:sldMk cId="733110643" sldId="307"/>
            <ac:spMk id="3" creationId="{77245750-9752-6E8A-4853-93DADC45A850}"/>
          </ac:spMkLst>
        </pc:spChg>
      </pc:sldChg>
      <pc:sldChg chg="modAnim modNotesTx">
        <pc:chgData name="xiaochen li" userId="50b582a8adf77086" providerId="LiveId" clId="{B8D91BFD-706E-4C15-B47C-82F7A34ED4E9}" dt="2026-01-28T19:27:10.465" v="312"/>
        <pc:sldMkLst>
          <pc:docMk/>
          <pc:sldMk cId="978762172" sldId="308"/>
        </pc:sldMkLst>
      </pc:sldChg>
      <pc:sldChg chg="modSp modAnim">
        <pc:chgData name="xiaochen li" userId="50b582a8adf77086" providerId="LiveId" clId="{B8D91BFD-706E-4C15-B47C-82F7A34ED4E9}" dt="2026-01-28T19:27:19.227" v="313"/>
        <pc:sldMkLst>
          <pc:docMk/>
          <pc:sldMk cId="2494874419" sldId="309"/>
        </pc:sldMkLst>
        <pc:spChg chg="mod">
          <ac:chgData name="xiaochen li" userId="50b582a8adf77086" providerId="LiveId" clId="{B8D91BFD-706E-4C15-B47C-82F7A34ED4E9}" dt="2026-01-27T15:13:21.996" v="241" actId="20577"/>
          <ac:spMkLst>
            <pc:docMk/>
            <pc:sldMk cId="2494874419" sldId="309"/>
            <ac:spMk id="6" creationId="{E71A4E23-7219-F1E3-DD01-1A36E4953B38}"/>
          </ac:spMkLst>
        </pc:spChg>
      </pc:sldChg>
      <pc:sldChg chg="modSp mod">
        <pc:chgData name="xiaochen li" userId="50b582a8adf77086" providerId="LiveId" clId="{B8D91BFD-706E-4C15-B47C-82F7A34ED4E9}" dt="2026-01-21T03:04:46.420" v="188" actId="20577"/>
        <pc:sldMkLst>
          <pc:docMk/>
          <pc:sldMk cId="0" sldId="310"/>
        </pc:sldMkLst>
        <pc:graphicFrameChg chg="modGraphic">
          <ac:chgData name="xiaochen li" userId="50b582a8adf77086" providerId="LiveId" clId="{B8D91BFD-706E-4C15-B47C-82F7A34ED4E9}" dt="2026-01-21T03:04:46.420" v="188" actId="20577"/>
          <ac:graphicFrameMkLst>
            <pc:docMk/>
            <pc:sldMk cId="0" sldId="310"/>
            <ac:graphicFrameMk id="3" creationId="{FDEB50BD-D9FB-8EA4-1050-A0F2DEE79587}"/>
          </ac:graphicFrameMkLst>
        </pc:graphicFrameChg>
      </pc:sldChg>
    </pc:docChg>
  </pc:docChgLst>
  <pc:docChgLst>
    <pc:chgData name="xiaochen li" userId="50b582a8adf77086" providerId="LiveId" clId="{2BE563BA-E425-43B7-9A8E-5FFC49AC0556}"/>
    <pc:docChg chg="delSld modMainMaster">
      <pc:chgData name="xiaochen li" userId="50b582a8adf77086" providerId="LiveId" clId="{2BE563BA-E425-43B7-9A8E-5FFC49AC0556}" dt="2026-01-19T14:59:02.079" v="19" actId="47"/>
      <pc:docMkLst>
        <pc:docMk/>
      </pc:docMkLst>
      <pc:sldChg chg="del">
        <pc:chgData name="xiaochen li" userId="50b582a8adf77086" providerId="LiveId" clId="{2BE563BA-E425-43B7-9A8E-5FFC49AC0556}" dt="2026-01-19T14:59:02.079" v="19" actId="47"/>
        <pc:sldMkLst>
          <pc:docMk/>
          <pc:sldMk cId="0" sldId="257"/>
        </pc:sldMkLst>
      </pc:sldChg>
      <pc:sldMasterChg chg="modSp mod">
        <pc:chgData name="xiaochen li" userId="50b582a8adf77086" providerId="LiveId" clId="{2BE563BA-E425-43B7-9A8E-5FFC49AC0556}" dt="2026-01-19T14:58:46.930" v="18" actId="20577"/>
        <pc:sldMasterMkLst>
          <pc:docMk/>
          <pc:sldMasterMk cId="0" sldId="2147483673"/>
        </pc:sldMasterMkLst>
        <pc:spChg chg="mod">
          <ac:chgData name="xiaochen li" userId="50b582a8adf77086" providerId="LiveId" clId="{2BE563BA-E425-43B7-9A8E-5FFC49AC0556}" dt="2026-01-19T14:58:46.930" v="18" actId="20577"/>
          <ac:spMkLst>
            <pc:docMk/>
            <pc:sldMasterMk cId="0" sldId="2147483673"/>
            <ac:spMk id="75" creationId="{00000000-0000-0000-0000-000000000000}"/>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87"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837BDA68-042F-5DDC-3974-4BD6F4A99EEB}"/>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A879E378-EB9E-F619-ECBF-213AE0700F4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6286DB9E-EA8E-43E8-134D-4D13CABB7815}"/>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435248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F8C1528E-2C66-8443-2B86-95A7330C2B3B}"/>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94935E6A-2F33-BB53-7BB6-0A40967530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8D773309-3095-8A73-BD1D-4F213A8039BA}"/>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dirty="0"/>
          </a:p>
        </p:txBody>
      </p:sp>
    </p:spTree>
    <p:extLst>
      <p:ext uri="{BB962C8B-B14F-4D97-AF65-F5344CB8AC3E}">
        <p14:creationId xmlns:p14="http://schemas.microsoft.com/office/powerpoint/2010/main" val="1488915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8F06E9FF-0693-ACB0-E40A-82E64ED032C8}"/>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7082966C-D49E-BBD0-734D-99BBD3EC4A9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E5BF7FFC-184A-A280-4210-C8B450E9DC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071060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26B6416E-1724-BDED-44AF-49223E56F7A4}"/>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ADF4D1A7-EFE5-9F21-84E4-73B192EEC8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6F9E3BDC-B5C5-0A2F-BE2B-337E5FB7735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863394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B9F43274-F4F0-F58B-F122-A9778FA3400F}"/>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F637D663-4911-9A75-FE25-9A72F7075DD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550CCE1E-9F33-F106-547B-568857D1176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2530784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2E002C95-B17E-6A1B-933E-C8845C84ABBF}"/>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4EF4942E-836F-C956-56D3-DF08DCF4C56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D9F6291C-D563-D0E0-A2EA-BF0FF86566F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68133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77ECF60-2D62-94ED-EBB6-FEF1E5C9E0EE}"/>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66BC1133-11FE-8411-39FD-F1DC156C316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2FEDE162-8839-A3CF-47F7-8187AD21C02C}"/>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7260307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6B2F4AD-C6CE-A719-4680-23A25FF29B12}"/>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9E31231C-A637-9158-D88F-87686600D1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1490AE1E-E1C1-1DBF-8389-04597CF0C55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629864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36FB4E90-128E-E098-8AE7-8BDDED4C33FE}"/>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BC1D7F29-BB18-9D3F-0DB7-75EC5A95237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DCF4CAA4-1C73-1C65-B3CA-E30D29ADE7B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970563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18D4A1D2-1E26-8F82-4C7F-2C2E5407FD0C}"/>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B42CF46C-2B8F-A0F1-5512-67EDC3BF9AC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F9C540D8-FAA1-584C-E9A1-8C6E792AE0CE}"/>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2807477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80950229-70CC-7094-44B7-6E413501752F}"/>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2440848A-E66F-476C-5758-2B87191C90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483A46D2-2770-2E2F-C590-12AB84F3CBD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9719550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0F6291C8-3672-C59E-4F12-F70D2E16807D}"/>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FBBD206A-2A6A-3E1E-5767-277B8E740FE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6034D25F-EB03-170C-1662-58D65ADEF98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13397363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21372DB5-2FA6-AE0D-AF4D-C714027A7849}"/>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28F178E4-8974-AE49-0C78-8AC713DC946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AA6436CD-5B2C-AB1F-61F2-B798BF739E7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84246238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lvl="1" indent="0">
              <a:buNone/>
            </a:pPr>
            <a:endParaRPr 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a:extLst>
            <a:ext uri="{FF2B5EF4-FFF2-40B4-BE49-F238E27FC236}">
              <a16:creationId xmlns:a16="http://schemas.microsoft.com/office/drawing/2014/main" id="{022E665D-277A-C516-E4DC-36D59219C1C7}"/>
            </a:ext>
          </a:extLst>
        </p:cNvPr>
        <p:cNvGrpSpPr/>
        <p:nvPr/>
      </p:nvGrpSpPr>
      <p:grpSpPr>
        <a:xfrm>
          <a:off x="0" y="0"/>
          <a:ext cx="0" cy="0"/>
          <a:chOff x="0" y="0"/>
          <a:chExt cx="0" cy="0"/>
        </a:xfrm>
      </p:grpSpPr>
      <p:sp>
        <p:nvSpPr>
          <p:cNvPr id="227" name="Google Shape;227;p14:notes">
            <a:extLst>
              <a:ext uri="{FF2B5EF4-FFF2-40B4-BE49-F238E27FC236}">
                <a16:creationId xmlns:a16="http://schemas.microsoft.com/office/drawing/2014/main" id="{8E2E2B2E-AE0C-33B7-A0E9-7092FBACB62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8" name="Google Shape;228;p14:notes">
            <a:extLst>
              <a:ext uri="{FF2B5EF4-FFF2-40B4-BE49-F238E27FC236}">
                <a16:creationId xmlns:a16="http://schemas.microsoft.com/office/drawing/2014/main" id="{AE39AA83-B903-A704-67BD-47D3A6FDB1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615950" lvl="1" indent="0">
              <a:buNone/>
            </a:pPr>
            <a:endParaRPr lang="en-US" sz="1200" dirty="0"/>
          </a:p>
        </p:txBody>
      </p:sp>
    </p:spTree>
    <p:extLst>
      <p:ext uri="{BB962C8B-B14F-4D97-AF65-F5344CB8AC3E}">
        <p14:creationId xmlns:p14="http://schemas.microsoft.com/office/powerpoint/2010/main" val="2044252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3" name="Google Shape;163;p4: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B5EC64A3-B2AA-D424-06BC-E62D760E022C}"/>
            </a:ext>
          </a:extLst>
        </p:cNvPr>
        <p:cNvGrpSpPr/>
        <p:nvPr/>
      </p:nvGrpSpPr>
      <p:grpSpPr>
        <a:xfrm>
          <a:off x="0" y="0"/>
          <a:ext cx="0" cy="0"/>
          <a:chOff x="0" y="0"/>
          <a:chExt cx="0" cy="0"/>
        </a:xfrm>
      </p:grpSpPr>
      <p:sp>
        <p:nvSpPr>
          <p:cNvPr id="162" name="Google Shape;162;p4:notes">
            <a:extLst>
              <a:ext uri="{FF2B5EF4-FFF2-40B4-BE49-F238E27FC236}">
                <a16:creationId xmlns:a16="http://schemas.microsoft.com/office/drawing/2014/main" id="{218B3AAC-A6DA-4536-2CC8-B5D1417FEC20}"/>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3" name="Google Shape;163;p4:notes">
            <a:extLst>
              <a:ext uri="{FF2B5EF4-FFF2-40B4-BE49-F238E27FC236}">
                <a16:creationId xmlns:a16="http://schemas.microsoft.com/office/drawing/2014/main" id="{7A25F347-9453-B7BF-2958-0CDF7AC67D3A}"/>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031514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CF4715C2-41C0-25AE-53E4-9D5700D93272}"/>
            </a:ext>
          </a:extLst>
        </p:cNvPr>
        <p:cNvGrpSpPr/>
        <p:nvPr/>
      </p:nvGrpSpPr>
      <p:grpSpPr>
        <a:xfrm>
          <a:off x="0" y="0"/>
          <a:ext cx="0" cy="0"/>
          <a:chOff x="0" y="0"/>
          <a:chExt cx="0" cy="0"/>
        </a:xfrm>
      </p:grpSpPr>
      <p:sp>
        <p:nvSpPr>
          <p:cNvPr id="162" name="Google Shape;162;p4:notes">
            <a:extLst>
              <a:ext uri="{FF2B5EF4-FFF2-40B4-BE49-F238E27FC236}">
                <a16:creationId xmlns:a16="http://schemas.microsoft.com/office/drawing/2014/main" id="{638D61C5-6BBD-A963-013D-78247B0910BE}"/>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4:notes">
            <a:extLst>
              <a:ext uri="{FF2B5EF4-FFF2-40B4-BE49-F238E27FC236}">
                <a16:creationId xmlns:a16="http://schemas.microsoft.com/office/drawing/2014/main" id="{5C048D30-F6B6-E551-F698-15932544548B}"/>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6332915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7A28E1A9-0EFD-9ACE-8A53-5A44DAA67F7B}"/>
            </a:ext>
          </a:extLst>
        </p:cNvPr>
        <p:cNvGrpSpPr/>
        <p:nvPr/>
      </p:nvGrpSpPr>
      <p:grpSpPr>
        <a:xfrm>
          <a:off x="0" y="0"/>
          <a:ext cx="0" cy="0"/>
          <a:chOff x="0" y="0"/>
          <a:chExt cx="0" cy="0"/>
        </a:xfrm>
      </p:grpSpPr>
      <p:sp>
        <p:nvSpPr>
          <p:cNvPr id="162" name="Google Shape;162;p4:notes">
            <a:extLst>
              <a:ext uri="{FF2B5EF4-FFF2-40B4-BE49-F238E27FC236}">
                <a16:creationId xmlns:a16="http://schemas.microsoft.com/office/drawing/2014/main" id="{6A0290E4-A15E-A63F-BE39-67B395F17BEE}"/>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3" name="Google Shape;163;p4:notes">
            <a:extLst>
              <a:ext uri="{FF2B5EF4-FFF2-40B4-BE49-F238E27FC236}">
                <a16:creationId xmlns:a16="http://schemas.microsoft.com/office/drawing/2014/main" id="{E75005FB-0A56-0718-2F3C-88FF454ACBFB}"/>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57341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27: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lang="en-US" b="1" dirty="0"/>
          </a:p>
          <a:p>
            <a:pPr marL="0" lvl="0" indent="0" algn="l" rtl="0">
              <a:lnSpc>
                <a:spcPct val="100000"/>
              </a:lnSpc>
              <a:spcBef>
                <a:spcPts val="0"/>
              </a:spcBef>
              <a:spcAft>
                <a:spcPts val="0"/>
              </a:spcAft>
              <a:buSzPts val="1100"/>
              <a:buNone/>
            </a:pPr>
            <a:endParaRPr dirty="0"/>
          </a:p>
        </p:txBody>
      </p:sp>
      <p:sp>
        <p:nvSpPr>
          <p:cNvPr id="431" name="Google Shape;431;p27: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6A1DF08F-940F-5657-B755-B53452837FDC}"/>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4A804D98-B43F-84F2-3133-B06F156B54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28A5F4E5-0E0D-392D-6C25-58DD5A52A14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63131723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F0F2E2F4-050B-5B82-066F-3E237542E87E}"/>
            </a:ext>
          </a:extLst>
        </p:cNvPr>
        <p:cNvGrpSpPr/>
        <p:nvPr/>
      </p:nvGrpSpPr>
      <p:grpSpPr>
        <a:xfrm>
          <a:off x="0" y="0"/>
          <a:ext cx="0" cy="0"/>
          <a:chOff x="0" y="0"/>
          <a:chExt cx="0" cy="0"/>
        </a:xfrm>
      </p:grpSpPr>
      <p:sp>
        <p:nvSpPr>
          <p:cNvPr id="430" name="Google Shape;430;p27:notes">
            <a:extLst>
              <a:ext uri="{FF2B5EF4-FFF2-40B4-BE49-F238E27FC236}">
                <a16:creationId xmlns:a16="http://schemas.microsoft.com/office/drawing/2014/main" id="{0E0C1D81-CC81-74ED-2624-1F598A94EBC2}"/>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p27:notes">
            <a:extLst>
              <a:ext uri="{FF2B5EF4-FFF2-40B4-BE49-F238E27FC236}">
                <a16:creationId xmlns:a16="http://schemas.microsoft.com/office/drawing/2014/main" id="{0A9F78C0-08C7-5CD9-C5E3-FA0546026455}"/>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37768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a:extLst>
            <a:ext uri="{FF2B5EF4-FFF2-40B4-BE49-F238E27FC236}">
              <a16:creationId xmlns:a16="http://schemas.microsoft.com/office/drawing/2014/main" id="{9A194D3D-57CC-0FE8-D649-3942B270F740}"/>
            </a:ext>
          </a:extLst>
        </p:cNvPr>
        <p:cNvGrpSpPr/>
        <p:nvPr/>
      </p:nvGrpSpPr>
      <p:grpSpPr>
        <a:xfrm>
          <a:off x="0" y="0"/>
          <a:ext cx="0" cy="0"/>
          <a:chOff x="0" y="0"/>
          <a:chExt cx="0" cy="0"/>
        </a:xfrm>
      </p:grpSpPr>
      <p:sp>
        <p:nvSpPr>
          <p:cNvPr id="162" name="Google Shape;162;p4:notes">
            <a:extLst>
              <a:ext uri="{FF2B5EF4-FFF2-40B4-BE49-F238E27FC236}">
                <a16:creationId xmlns:a16="http://schemas.microsoft.com/office/drawing/2014/main" id="{3F2DB980-3349-BA9C-EBA0-8B1A1453245E}"/>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163" name="Google Shape;163;p4:notes">
            <a:extLst>
              <a:ext uri="{FF2B5EF4-FFF2-40B4-BE49-F238E27FC236}">
                <a16:creationId xmlns:a16="http://schemas.microsoft.com/office/drawing/2014/main" id="{C0E48DD2-5F7C-1E4E-9114-311E995DAF89}"/>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313834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E56653F0-72C0-0ED1-4848-7248F09BCF1C}"/>
            </a:ext>
          </a:extLst>
        </p:cNvPr>
        <p:cNvGrpSpPr/>
        <p:nvPr/>
      </p:nvGrpSpPr>
      <p:grpSpPr>
        <a:xfrm>
          <a:off x="0" y="0"/>
          <a:ext cx="0" cy="0"/>
          <a:chOff x="0" y="0"/>
          <a:chExt cx="0" cy="0"/>
        </a:xfrm>
      </p:grpSpPr>
      <p:sp>
        <p:nvSpPr>
          <p:cNvPr id="430" name="Google Shape;430;p27:notes">
            <a:extLst>
              <a:ext uri="{FF2B5EF4-FFF2-40B4-BE49-F238E27FC236}">
                <a16:creationId xmlns:a16="http://schemas.microsoft.com/office/drawing/2014/main" id="{3F8E83B8-3655-F3B9-782A-2B945D97F05B}"/>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1" name="Google Shape;431;p27:notes">
            <a:extLst>
              <a:ext uri="{FF2B5EF4-FFF2-40B4-BE49-F238E27FC236}">
                <a16:creationId xmlns:a16="http://schemas.microsoft.com/office/drawing/2014/main" id="{5EE191F0-D409-73FC-3BC3-D4EE6DF368C0}"/>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541414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8C9C6253-183F-744C-FEED-6CA4755E0B68}"/>
            </a:ext>
          </a:extLst>
        </p:cNvPr>
        <p:cNvGrpSpPr/>
        <p:nvPr/>
      </p:nvGrpSpPr>
      <p:grpSpPr>
        <a:xfrm>
          <a:off x="0" y="0"/>
          <a:ext cx="0" cy="0"/>
          <a:chOff x="0" y="0"/>
          <a:chExt cx="0" cy="0"/>
        </a:xfrm>
      </p:grpSpPr>
      <p:sp>
        <p:nvSpPr>
          <p:cNvPr id="430" name="Google Shape;430;p27:notes">
            <a:extLst>
              <a:ext uri="{FF2B5EF4-FFF2-40B4-BE49-F238E27FC236}">
                <a16:creationId xmlns:a16="http://schemas.microsoft.com/office/drawing/2014/main" id="{DB1BADB5-1D65-2282-9E35-A44EF6356BB3}"/>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1" name="Google Shape;431;p27:notes">
            <a:extLst>
              <a:ext uri="{FF2B5EF4-FFF2-40B4-BE49-F238E27FC236}">
                <a16:creationId xmlns:a16="http://schemas.microsoft.com/office/drawing/2014/main" id="{9C0D9459-B658-4448-5E35-60831A70FFC6}"/>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766678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20347FAC-6C22-4CB1-0707-0B1A3313FADA}"/>
            </a:ext>
          </a:extLst>
        </p:cNvPr>
        <p:cNvGrpSpPr/>
        <p:nvPr/>
      </p:nvGrpSpPr>
      <p:grpSpPr>
        <a:xfrm>
          <a:off x="0" y="0"/>
          <a:ext cx="0" cy="0"/>
          <a:chOff x="0" y="0"/>
          <a:chExt cx="0" cy="0"/>
        </a:xfrm>
      </p:grpSpPr>
      <p:sp>
        <p:nvSpPr>
          <p:cNvPr id="430" name="Google Shape;430;p27:notes">
            <a:extLst>
              <a:ext uri="{FF2B5EF4-FFF2-40B4-BE49-F238E27FC236}">
                <a16:creationId xmlns:a16="http://schemas.microsoft.com/office/drawing/2014/main" id="{BDC9293B-6795-30C7-C981-143FF1607815}"/>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1" name="Google Shape;431;p27:notes">
            <a:extLst>
              <a:ext uri="{FF2B5EF4-FFF2-40B4-BE49-F238E27FC236}">
                <a16:creationId xmlns:a16="http://schemas.microsoft.com/office/drawing/2014/main" id="{81D1C9D2-6FF9-3D42-CFC1-642BA5BBB807}"/>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16773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a:extLst>
            <a:ext uri="{FF2B5EF4-FFF2-40B4-BE49-F238E27FC236}">
              <a16:creationId xmlns:a16="http://schemas.microsoft.com/office/drawing/2014/main" id="{6D978503-D4CA-D51B-26AB-F43EBAE98F4D}"/>
            </a:ext>
          </a:extLst>
        </p:cNvPr>
        <p:cNvGrpSpPr/>
        <p:nvPr/>
      </p:nvGrpSpPr>
      <p:grpSpPr>
        <a:xfrm>
          <a:off x="0" y="0"/>
          <a:ext cx="0" cy="0"/>
          <a:chOff x="0" y="0"/>
          <a:chExt cx="0" cy="0"/>
        </a:xfrm>
      </p:grpSpPr>
      <p:sp>
        <p:nvSpPr>
          <p:cNvPr id="430" name="Google Shape;430;p27:notes">
            <a:extLst>
              <a:ext uri="{FF2B5EF4-FFF2-40B4-BE49-F238E27FC236}">
                <a16:creationId xmlns:a16="http://schemas.microsoft.com/office/drawing/2014/main" id="{502166E2-3260-6F59-63DA-FA8ACE96D577}"/>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431" name="Google Shape;431;p27:notes">
            <a:extLst>
              <a:ext uri="{FF2B5EF4-FFF2-40B4-BE49-F238E27FC236}">
                <a16:creationId xmlns:a16="http://schemas.microsoft.com/office/drawing/2014/main" id="{76416F34-BE1C-588E-088C-74E5DB261E90}"/>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0795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1: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
        <p:nvSpPr>
          <p:cNvPr id="221" name="Google Shape;221;p11: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a:extLst>
            <a:ext uri="{FF2B5EF4-FFF2-40B4-BE49-F238E27FC236}">
              <a16:creationId xmlns:a16="http://schemas.microsoft.com/office/drawing/2014/main" id="{80D013FB-08C3-BED4-5B2A-153131822086}"/>
            </a:ext>
          </a:extLst>
        </p:cNvPr>
        <p:cNvGrpSpPr/>
        <p:nvPr/>
      </p:nvGrpSpPr>
      <p:grpSpPr>
        <a:xfrm>
          <a:off x="0" y="0"/>
          <a:ext cx="0" cy="0"/>
          <a:chOff x="0" y="0"/>
          <a:chExt cx="0" cy="0"/>
        </a:xfrm>
      </p:grpSpPr>
      <p:sp>
        <p:nvSpPr>
          <p:cNvPr id="439" name="Google Shape;439;p28:notes">
            <a:extLst>
              <a:ext uri="{FF2B5EF4-FFF2-40B4-BE49-F238E27FC236}">
                <a16:creationId xmlns:a16="http://schemas.microsoft.com/office/drawing/2014/main" id="{17452467-3E46-E61A-5E0D-4E99543400A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40" name="Google Shape;440;p28:notes">
            <a:extLst>
              <a:ext uri="{FF2B5EF4-FFF2-40B4-BE49-F238E27FC236}">
                <a16:creationId xmlns:a16="http://schemas.microsoft.com/office/drawing/2014/main" id="{573CC922-6ADD-595B-0937-27E630ECF5AB}"/>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8515412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0" name="Google Shape;450;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p13: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b="0" dirty="0"/>
          </a:p>
        </p:txBody>
      </p:sp>
      <p:sp>
        <p:nvSpPr>
          <p:cNvPr id="234" name="Google Shape;234;p13: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5:notes"/>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5:notes"/>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0DF53F0C-FDCB-E5C9-AF00-86A9A71091AB}"/>
            </a:ext>
          </a:extLst>
        </p:cNvPr>
        <p:cNvGrpSpPr/>
        <p:nvPr/>
      </p:nvGrpSpPr>
      <p:grpSpPr>
        <a:xfrm>
          <a:off x="0" y="0"/>
          <a:ext cx="0" cy="0"/>
          <a:chOff x="0" y="0"/>
          <a:chExt cx="0" cy="0"/>
        </a:xfrm>
      </p:grpSpPr>
      <p:sp>
        <p:nvSpPr>
          <p:cNvPr id="169" name="Google Shape;169;p5:notes">
            <a:extLst>
              <a:ext uri="{FF2B5EF4-FFF2-40B4-BE49-F238E27FC236}">
                <a16:creationId xmlns:a16="http://schemas.microsoft.com/office/drawing/2014/main" id="{BC5F0292-6B58-B312-4291-C1D2797A65B6}"/>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5:notes">
            <a:extLst>
              <a:ext uri="{FF2B5EF4-FFF2-40B4-BE49-F238E27FC236}">
                <a16:creationId xmlns:a16="http://schemas.microsoft.com/office/drawing/2014/main" id="{5C5101B0-5DC8-A577-22B4-3C836C593F42}"/>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4599940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a:extLst>
            <a:ext uri="{FF2B5EF4-FFF2-40B4-BE49-F238E27FC236}">
              <a16:creationId xmlns:a16="http://schemas.microsoft.com/office/drawing/2014/main" id="{5E704902-DA01-564E-F00A-6F5E9C460E88}"/>
            </a:ext>
          </a:extLst>
        </p:cNvPr>
        <p:cNvGrpSpPr/>
        <p:nvPr/>
      </p:nvGrpSpPr>
      <p:grpSpPr>
        <a:xfrm>
          <a:off x="0" y="0"/>
          <a:ext cx="0" cy="0"/>
          <a:chOff x="0" y="0"/>
          <a:chExt cx="0" cy="0"/>
        </a:xfrm>
      </p:grpSpPr>
      <p:sp>
        <p:nvSpPr>
          <p:cNvPr id="169" name="Google Shape;169;p5:notes">
            <a:extLst>
              <a:ext uri="{FF2B5EF4-FFF2-40B4-BE49-F238E27FC236}">
                <a16:creationId xmlns:a16="http://schemas.microsoft.com/office/drawing/2014/main" id="{9193E618-6A9D-ECF1-A079-EE764F5FF691}"/>
              </a:ext>
            </a:extLst>
          </p:cNvPr>
          <p:cNvSpPr txBox="1">
            <a:spLocks noGrp="1"/>
          </p:cNvSpPr>
          <p:nvPr>
            <p:ph type="body" idx="1"/>
          </p:nvPr>
        </p:nvSpPr>
        <p:spPr>
          <a:xfrm>
            <a:off x="913805" y="4360333"/>
            <a:ext cx="5030400" cy="41319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5:notes">
            <a:extLst>
              <a:ext uri="{FF2B5EF4-FFF2-40B4-BE49-F238E27FC236}">
                <a16:creationId xmlns:a16="http://schemas.microsoft.com/office/drawing/2014/main" id="{783AD1A8-8612-0B10-95F5-9ADAABE9F986}"/>
              </a:ext>
            </a:extLst>
          </p:cNvPr>
          <p:cNvSpPr>
            <a:spLocks noGrp="1" noRot="1" noChangeAspect="1"/>
          </p:cNvSpPr>
          <p:nvPr>
            <p:ph type="sldImg" idx="2"/>
          </p:nvPr>
        </p:nvSpPr>
        <p:spPr>
          <a:xfrm>
            <a:off x="371475" y="688975"/>
            <a:ext cx="6116638" cy="3441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51800441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8" name="Google Shape;458;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9B01EC66-09D2-710A-219F-C55E5DB127E9}"/>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B447DBBD-CCF2-F760-B4A8-26059FB41A1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25F97B9B-F731-549E-245A-93A15D1933C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671610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D30C379E-7E9A-6278-D079-EC9D2D83CB61}"/>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9FDFA5F9-6DE8-A67E-A805-2BE00E4111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7A91F7BF-5737-AED1-5085-978250A1066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640629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348FB525-0EE1-407D-E32B-62EA86625BFF}"/>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2658A274-4D8C-4078-6A21-AA18D3DA60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5AAD410B-4256-DB3C-0ECD-2B0B4783E739}"/>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Tree>
    <p:extLst>
      <p:ext uri="{BB962C8B-B14F-4D97-AF65-F5344CB8AC3E}">
        <p14:creationId xmlns:p14="http://schemas.microsoft.com/office/powerpoint/2010/main" val="34883886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62086805-9569-54CB-9ED1-7FF805DF78D0}"/>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35A250E8-A9CB-E080-3BF4-F317506DEEC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0DB222A5-BF65-6E43-14CC-77536BFD5198}"/>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extLst>
      <p:ext uri="{BB962C8B-B14F-4D97-AF65-F5344CB8AC3E}">
        <p14:creationId xmlns:p14="http://schemas.microsoft.com/office/powerpoint/2010/main" val="2953232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a:extLst>
            <a:ext uri="{FF2B5EF4-FFF2-40B4-BE49-F238E27FC236}">
              <a16:creationId xmlns:a16="http://schemas.microsoft.com/office/drawing/2014/main" id="{5002B2CB-342F-CAB9-C6A3-9C148772F81B}"/>
            </a:ext>
          </a:extLst>
        </p:cNvPr>
        <p:cNvGrpSpPr/>
        <p:nvPr/>
      </p:nvGrpSpPr>
      <p:grpSpPr>
        <a:xfrm>
          <a:off x="0" y="0"/>
          <a:ext cx="0" cy="0"/>
          <a:chOff x="0" y="0"/>
          <a:chExt cx="0" cy="0"/>
        </a:xfrm>
      </p:grpSpPr>
      <p:sp>
        <p:nvSpPr>
          <p:cNvPr id="156" name="Google Shape;156;p3:notes">
            <a:extLst>
              <a:ext uri="{FF2B5EF4-FFF2-40B4-BE49-F238E27FC236}">
                <a16:creationId xmlns:a16="http://schemas.microsoft.com/office/drawing/2014/main" id="{0B30CBC7-D585-0F75-B448-339CF028A3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3:notes">
            <a:extLst>
              <a:ext uri="{FF2B5EF4-FFF2-40B4-BE49-F238E27FC236}">
                <a16:creationId xmlns:a16="http://schemas.microsoft.com/office/drawing/2014/main" id="{A094E5E0-049F-3ADE-9187-7055ED15059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33769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Subtitle">
  <p:cSld name="Title-Sub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 name="Google Shape;13;p2"/>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chemeClr val="lt1"/>
              </a:buClr>
              <a:buSzPts val="2400"/>
              <a:buFont typeface="Arial"/>
              <a:buNone/>
              <a:defRPr sz="2400" b="0" i="0" u="none" strike="noStrike" cap="none">
                <a:solidFill>
                  <a:schemeClr val="lt1"/>
                </a:solidFill>
                <a:latin typeface="Arial"/>
                <a:ea typeface="Arial"/>
                <a:cs typeface="Arial"/>
                <a:sym typeface="Arial"/>
              </a:defRPr>
            </a:lvl1pPr>
            <a:lvl2pPr marR="0" lvl="1" algn="ctr">
              <a:lnSpc>
                <a:spcPct val="90000"/>
              </a:lnSpc>
              <a:spcBef>
                <a:spcPts val="500"/>
              </a:spcBef>
              <a:spcAft>
                <a:spcPts val="0"/>
              </a:spcAft>
              <a:buClr>
                <a:schemeClr val="lt1"/>
              </a:buClr>
              <a:buSzPts val="2000"/>
              <a:buFont typeface="Arial"/>
              <a:buNone/>
              <a:defRPr sz="2000" b="0" i="0" u="none" strike="noStrike" cap="none">
                <a:solidFill>
                  <a:schemeClr val="lt1"/>
                </a:solidFill>
                <a:latin typeface="Arial"/>
                <a:ea typeface="Arial"/>
                <a:cs typeface="Arial"/>
                <a:sym typeface="Arial"/>
              </a:defRPr>
            </a:lvl2pPr>
            <a:lvl3pPr marR="0" lvl="2" algn="ctr">
              <a:lnSpc>
                <a:spcPct val="90000"/>
              </a:lnSpc>
              <a:spcBef>
                <a:spcPts val="500"/>
              </a:spcBef>
              <a:spcAft>
                <a:spcPts val="0"/>
              </a:spcAft>
              <a:buClr>
                <a:schemeClr val="lt1"/>
              </a:buClr>
              <a:buSzPts val="1800"/>
              <a:buFont typeface="Arial"/>
              <a:buNone/>
              <a:defRPr sz="1800" b="0" i="0" u="none" strike="noStrike" cap="none">
                <a:solidFill>
                  <a:schemeClr val="lt1"/>
                </a:solidFill>
                <a:latin typeface="Arial"/>
                <a:ea typeface="Arial"/>
                <a:cs typeface="Arial"/>
                <a:sym typeface="Arial"/>
              </a:defRPr>
            </a:lvl3pPr>
            <a:lvl4pPr marR="0" lvl="3"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4pPr>
            <a:lvl5pPr marR="0" lvl="4" algn="ctr">
              <a:lnSpc>
                <a:spcPct val="90000"/>
              </a:lnSpc>
              <a:spcBef>
                <a:spcPts val="5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14" name="Google Shape;14;p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1" name="Google Shape;61;p11"/>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2" name="Google Shape;62;p1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3" name="Google Shape;63;p1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12"/>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66" name="Google Shape;66;p12"/>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67" name="Google Shape;67;p12"/>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68" name="Google Shape;68;p1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rgbClr val="0F2044"/>
              </a:buClr>
              <a:buSzPts val="3600"/>
              <a:buFont typeface="Georgia"/>
              <a:buNone/>
              <a:defRPr sz="36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79" name="Google Shape;79;p14"/>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lvl1pPr marL="457200" marR="0" lvl="0" indent="-381000" algn="l">
              <a:lnSpc>
                <a:spcPct val="100000"/>
              </a:lnSpc>
              <a:spcBef>
                <a:spcPts val="1000"/>
              </a:spcBef>
              <a:spcAft>
                <a:spcPts val="0"/>
              </a:spcAft>
              <a:buClr>
                <a:srgbClr val="0F2044"/>
              </a:buClr>
              <a:buSzPts val="2400"/>
              <a:buFont typeface="Arial"/>
              <a:buChar char="•"/>
              <a:defRPr sz="2400" b="0" i="0" u="none" strike="noStrike" cap="none">
                <a:solidFill>
                  <a:srgbClr val="0F2044"/>
                </a:solidFill>
                <a:latin typeface="Arial"/>
                <a:ea typeface="Arial"/>
                <a:cs typeface="Arial"/>
                <a:sym typeface="Arial"/>
              </a:defRPr>
            </a:lvl1pPr>
            <a:lvl2pPr marL="914400" marR="0" lvl="1" indent="-355600" algn="l">
              <a:lnSpc>
                <a:spcPct val="100000"/>
              </a:lnSpc>
              <a:spcBef>
                <a:spcPts val="500"/>
              </a:spcBef>
              <a:spcAft>
                <a:spcPts val="0"/>
              </a:spcAft>
              <a:buClr>
                <a:srgbClr val="0F2044"/>
              </a:buClr>
              <a:buSzPts val="2000"/>
              <a:buFont typeface="Arial"/>
              <a:buChar char="•"/>
              <a:defRPr sz="2000" b="0" i="0" u="none" strike="noStrike" cap="none">
                <a:solidFill>
                  <a:srgbClr val="0F2044"/>
                </a:solidFill>
                <a:latin typeface="Arial"/>
                <a:ea typeface="Arial"/>
                <a:cs typeface="Arial"/>
                <a:sym typeface="Arial"/>
              </a:defRPr>
            </a:lvl2pPr>
            <a:lvl3pPr marL="1371600" marR="0" lvl="2" indent="-342900" algn="l">
              <a:lnSpc>
                <a:spcPct val="100000"/>
              </a:lnSpc>
              <a:spcBef>
                <a:spcPts val="500"/>
              </a:spcBef>
              <a:spcAft>
                <a:spcPts val="0"/>
              </a:spcAft>
              <a:buClr>
                <a:srgbClr val="0F2044"/>
              </a:buClr>
              <a:buSzPts val="1800"/>
              <a:buFont typeface="Arial"/>
              <a:buChar char="•"/>
              <a:defRPr sz="1800" b="0" i="0" u="none" strike="noStrike" cap="none">
                <a:solidFill>
                  <a:srgbClr val="0F2044"/>
                </a:solidFill>
                <a:latin typeface="Arial"/>
                <a:ea typeface="Arial"/>
                <a:cs typeface="Arial"/>
                <a:sym typeface="Arial"/>
              </a:defRPr>
            </a:lvl3pPr>
            <a:lvl4pPr marL="1828800" marR="0" lvl="3" indent="-330200" algn="l">
              <a:lnSpc>
                <a:spcPct val="100000"/>
              </a:lnSpc>
              <a:spcBef>
                <a:spcPts val="500"/>
              </a:spcBef>
              <a:spcAft>
                <a:spcPts val="0"/>
              </a:spcAft>
              <a:buClr>
                <a:srgbClr val="0F2044"/>
              </a:buClr>
              <a:buSzPts val="1600"/>
              <a:buFont typeface="Arial"/>
              <a:buChar char="•"/>
              <a:defRPr sz="1600" b="0" i="0" u="none" strike="noStrike" cap="none">
                <a:solidFill>
                  <a:srgbClr val="0F2044"/>
                </a:solidFill>
                <a:latin typeface="Arial"/>
                <a:ea typeface="Arial"/>
                <a:cs typeface="Arial"/>
                <a:sym typeface="Arial"/>
              </a:defRPr>
            </a:lvl4pPr>
            <a:lvl5pPr marL="2286000" marR="0" lvl="4" indent="-323850" algn="l">
              <a:lnSpc>
                <a:spcPct val="100000"/>
              </a:lnSpc>
              <a:spcBef>
                <a:spcPts val="500"/>
              </a:spcBef>
              <a:spcAft>
                <a:spcPts val="0"/>
              </a:spcAft>
              <a:buClr>
                <a:srgbClr val="0F2044"/>
              </a:buClr>
              <a:buSzPts val="1500"/>
              <a:buFont typeface="Arial"/>
              <a:buChar char="•"/>
              <a:defRPr sz="1500" b="0" i="0" u="none" strike="noStrike" cap="none">
                <a:solidFill>
                  <a:srgbClr val="0F2044"/>
                </a:solidFill>
                <a:latin typeface="Arial"/>
                <a:ea typeface="Arial"/>
                <a:cs typeface="Arial"/>
                <a:sym typeface="Arial"/>
              </a:defRPr>
            </a:lvl5pPr>
            <a:lvl6pPr marL="2743200" marR="0" lvl="5"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6pPr>
            <a:lvl7pPr marL="3200400" marR="0" lvl="6"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7pPr>
            <a:lvl8pPr marL="3657600" marR="0" lvl="7"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8pPr>
            <a:lvl9pPr marL="4114800" marR="0" lvl="8" indent="-317500" algn="l">
              <a:lnSpc>
                <a:spcPct val="100000"/>
              </a:lnSpc>
              <a:spcBef>
                <a:spcPts val="500"/>
              </a:spcBef>
              <a:spcAft>
                <a:spcPts val="0"/>
              </a:spcAft>
              <a:buClr>
                <a:srgbClr val="0F2044"/>
              </a:buClr>
              <a:buSzPts val="1400"/>
              <a:buFont typeface="Arial"/>
              <a:buChar char="•"/>
              <a:defRPr sz="1400" b="0" i="0" u="none" strike="noStrike" cap="none">
                <a:solidFill>
                  <a:srgbClr val="0F2044"/>
                </a:solidFill>
                <a:latin typeface="Arial"/>
                <a:ea typeface="Arial"/>
                <a:cs typeface="Arial"/>
                <a:sym typeface="Arial"/>
              </a:defRPr>
            </a:lvl9pPr>
          </a:lstStyle>
          <a:p>
            <a:endParaRPr/>
          </a:p>
        </p:txBody>
      </p:sp>
      <p:sp>
        <p:nvSpPr>
          <p:cNvPr id="80" name="Google Shape;80;p1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cxnSp>
        <p:nvCxnSpPr>
          <p:cNvPr id="81" name="Google Shape;81;p14"/>
          <p:cNvCxnSpPr/>
          <p:nvPr/>
        </p:nvCxnSpPr>
        <p:spPr>
          <a:xfrm>
            <a:off x="1221600" y="1075856"/>
            <a:ext cx="6700800" cy="0"/>
          </a:xfrm>
          <a:prstGeom prst="straightConnector1">
            <a:avLst/>
          </a:prstGeom>
          <a:noFill/>
          <a:ln w="28575" cap="flat" cmpd="sng">
            <a:solidFill>
              <a:srgbClr val="0F2044"/>
            </a:solidFill>
            <a:prstDash val="solid"/>
            <a:round/>
            <a:headEnd type="none" w="sm" len="sm"/>
            <a:tailEnd type="none" w="sm" len="sm"/>
          </a:ln>
        </p:spPr>
      </p:cxnSp>
      <p:cxnSp>
        <p:nvCxnSpPr>
          <p:cNvPr id="82" name="Google Shape;82;p14"/>
          <p:cNvCxnSpPr/>
          <p:nvPr/>
        </p:nvCxnSpPr>
        <p:spPr>
          <a:xfrm>
            <a:off x="1221600" y="4632769"/>
            <a:ext cx="6700800" cy="0"/>
          </a:xfrm>
          <a:prstGeom prst="straightConnector1">
            <a:avLst/>
          </a:prstGeom>
          <a:noFill/>
          <a:ln w="9525" cap="flat" cmpd="sng">
            <a:solidFill>
              <a:srgbClr val="0F2044"/>
            </a:solidFill>
            <a:prstDash val="solid"/>
            <a:round/>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ubtitle" type="title">
  <p:cSld name="TITLE">
    <p:spTree>
      <p:nvGrpSpPr>
        <p:cNvPr id="1" name="Shape 83"/>
        <p:cNvGrpSpPr/>
        <p:nvPr/>
      </p:nvGrpSpPr>
      <p:grpSpPr>
        <a:xfrm>
          <a:off x="0" y="0"/>
          <a:ext cx="0" cy="0"/>
          <a:chOff x="0" y="0"/>
          <a:chExt cx="0" cy="0"/>
        </a:xfrm>
      </p:grpSpPr>
      <p:sp>
        <p:nvSpPr>
          <p:cNvPr id="84" name="Google Shape;84;p1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Autofit/>
          </a:bodyPr>
          <a:lstStyle>
            <a:lvl1pPr marR="0" lvl="0" algn="ctr">
              <a:lnSpc>
                <a:spcPct val="90000"/>
              </a:lnSpc>
              <a:spcBef>
                <a:spcPts val="0"/>
              </a:spcBef>
              <a:spcAft>
                <a:spcPts val="0"/>
              </a:spcAft>
              <a:buClr>
                <a:srgbClr val="0F2044"/>
              </a:buClr>
              <a:buSzPts val="6000"/>
              <a:buFont typeface="Georgia"/>
              <a:buNone/>
              <a:defRPr sz="6000" b="0" i="0" u="none" strike="noStrike" cap="none">
                <a:solidFill>
                  <a:srgbClr val="0F2044"/>
                </a:solidFill>
                <a:latin typeface="Georgia"/>
                <a:ea typeface="Georgia"/>
                <a:cs typeface="Georgia"/>
                <a:sym typeface="Georgia"/>
              </a:defRPr>
            </a:lvl1pPr>
            <a:lvl2pPr lvl="1" algn="l">
              <a:lnSpc>
                <a:spcPct val="100000"/>
              </a:lnSpc>
              <a:spcBef>
                <a:spcPts val="0"/>
              </a:spcBef>
              <a:spcAft>
                <a:spcPts val="0"/>
              </a:spcAft>
              <a:buClr>
                <a:srgbClr val="0F2044"/>
              </a:buClr>
              <a:buSzPts val="1400"/>
              <a:buNone/>
              <a:defRPr sz="1800">
                <a:solidFill>
                  <a:srgbClr val="0F2044"/>
                </a:solidFill>
              </a:defRPr>
            </a:lvl2pPr>
            <a:lvl3pPr lvl="2" algn="l">
              <a:lnSpc>
                <a:spcPct val="100000"/>
              </a:lnSpc>
              <a:spcBef>
                <a:spcPts val="0"/>
              </a:spcBef>
              <a:spcAft>
                <a:spcPts val="0"/>
              </a:spcAft>
              <a:buClr>
                <a:srgbClr val="0F2044"/>
              </a:buClr>
              <a:buSzPts val="1400"/>
              <a:buNone/>
              <a:defRPr sz="1800">
                <a:solidFill>
                  <a:srgbClr val="0F2044"/>
                </a:solidFill>
              </a:defRPr>
            </a:lvl3pPr>
            <a:lvl4pPr lvl="3" algn="l">
              <a:lnSpc>
                <a:spcPct val="100000"/>
              </a:lnSpc>
              <a:spcBef>
                <a:spcPts val="0"/>
              </a:spcBef>
              <a:spcAft>
                <a:spcPts val="0"/>
              </a:spcAft>
              <a:buClr>
                <a:srgbClr val="0F2044"/>
              </a:buClr>
              <a:buSzPts val="1400"/>
              <a:buNone/>
              <a:defRPr sz="1800">
                <a:solidFill>
                  <a:srgbClr val="0F2044"/>
                </a:solidFill>
              </a:defRPr>
            </a:lvl4pPr>
            <a:lvl5pPr lvl="4" algn="l">
              <a:lnSpc>
                <a:spcPct val="100000"/>
              </a:lnSpc>
              <a:spcBef>
                <a:spcPts val="0"/>
              </a:spcBef>
              <a:spcAft>
                <a:spcPts val="0"/>
              </a:spcAft>
              <a:buClr>
                <a:srgbClr val="0F2044"/>
              </a:buClr>
              <a:buSzPts val="1400"/>
              <a:buNone/>
              <a:defRPr sz="1800">
                <a:solidFill>
                  <a:srgbClr val="0F2044"/>
                </a:solidFill>
              </a:defRPr>
            </a:lvl5pPr>
            <a:lvl6pPr lvl="5" algn="l">
              <a:lnSpc>
                <a:spcPct val="100000"/>
              </a:lnSpc>
              <a:spcBef>
                <a:spcPts val="0"/>
              </a:spcBef>
              <a:spcAft>
                <a:spcPts val="0"/>
              </a:spcAft>
              <a:buClr>
                <a:srgbClr val="0F2044"/>
              </a:buClr>
              <a:buSzPts val="1400"/>
              <a:buNone/>
              <a:defRPr sz="1800">
                <a:solidFill>
                  <a:srgbClr val="0F2044"/>
                </a:solidFill>
              </a:defRPr>
            </a:lvl6pPr>
            <a:lvl7pPr lvl="6" algn="l">
              <a:lnSpc>
                <a:spcPct val="100000"/>
              </a:lnSpc>
              <a:spcBef>
                <a:spcPts val="0"/>
              </a:spcBef>
              <a:spcAft>
                <a:spcPts val="0"/>
              </a:spcAft>
              <a:buClr>
                <a:srgbClr val="0F2044"/>
              </a:buClr>
              <a:buSzPts val="1400"/>
              <a:buNone/>
              <a:defRPr sz="1800">
                <a:solidFill>
                  <a:srgbClr val="0F2044"/>
                </a:solidFill>
              </a:defRPr>
            </a:lvl7pPr>
            <a:lvl8pPr lvl="7" algn="l">
              <a:lnSpc>
                <a:spcPct val="100000"/>
              </a:lnSpc>
              <a:spcBef>
                <a:spcPts val="0"/>
              </a:spcBef>
              <a:spcAft>
                <a:spcPts val="0"/>
              </a:spcAft>
              <a:buClr>
                <a:srgbClr val="0F2044"/>
              </a:buClr>
              <a:buSzPts val="1400"/>
              <a:buNone/>
              <a:defRPr sz="1800">
                <a:solidFill>
                  <a:srgbClr val="0F2044"/>
                </a:solidFill>
              </a:defRPr>
            </a:lvl8pPr>
            <a:lvl9pPr lvl="8" algn="l">
              <a:lnSpc>
                <a:spcPct val="100000"/>
              </a:lnSpc>
              <a:spcBef>
                <a:spcPts val="0"/>
              </a:spcBef>
              <a:spcAft>
                <a:spcPts val="0"/>
              </a:spcAft>
              <a:buClr>
                <a:srgbClr val="0F2044"/>
              </a:buClr>
              <a:buSzPts val="1400"/>
              <a:buNone/>
              <a:defRPr sz="1800">
                <a:solidFill>
                  <a:srgbClr val="0F2044"/>
                </a:solidFill>
              </a:defRPr>
            </a:lvl9pPr>
          </a:lstStyle>
          <a:p>
            <a:endParaRPr/>
          </a:p>
        </p:txBody>
      </p:sp>
      <p:sp>
        <p:nvSpPr>
          <p:cNvPr id="85" name="Google Shape;85;p15"/>
          <p:cNvSpPr txBox="1">
            <a:spLocks noGrp="1"/>
          </p:cNvSpPr>
          <p:nvPr>
            <p:ph type="subTitle" idx="1"/>
          </p:nvPr>
        </p:nvSpPr>
        <p:spPr>
          <a:xfrm>
            <a:off x="1143000" y="2701528"/>
            <a:ext cx="6858000" cy="12417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1000"/>
              </a:spcBef>
              <a:spcAft>
                <a:spcPts val="0"/>
              </a:spcAft>
              <a:buClr>
                <a:srgbClr val="0F2044"/>
              </a:buClr>
              <a:buSzPts val="2400"/>
              <a:buFont typeface="Arial"/>
              <a:buNone/>
              <a:defRPr sz="2400" b="0" i="0" u="none" strike="noStrike" cap="none">
                <a:solidFill>
                  <a:srgbClr val="0F2044"/>
                </a:solidFill>
                <a:latin typeface="Arial"/>
                <a:ea typeface="Arial"/>
                <a:cs typeface="Arial"/>
                <a:sym typeface="Arial"/>
              </a:defRPr>
            </a:lvl1pPr>
            <a:lvl2pPr marR="0" lvl="1" algn="ctr">
              <a:lnSpc>
                <a:spcPct val="90000"/>
              </a:lnSpc>
              <a:spcBef>
                <a:spcPts val="500"/>
              </a:spcBef>
              <a:spcAft>
                <a:spcPts val="0"/>
              </a:spcAft>
              <a:buClr>
                <a:srgbClr val="3F3F3F"/>
              </a:buClr>
              <a:buSzPts val="2000"/>
              <a:buFont typeface="Arial"/>
              <a:buNone/>
              <a:defRPr sz="2000" b="0" i="0" u="none" strike="noStrike" cap="none">
                <a:solidFill>
                  <a:srgbClr val="3F3F3F"/>
                </a:solidFill>
                <a:latin typeface="Arial"/>
                <a:ea typeface="Arial"/>
                <a:cs typeface="Arial"/>
                <a:sym typeface="Arial"/>
              </a:defRPr>
            </a:lvl2pPr>
            <a:lvl3pPr marR="0" lvl="2" algn="ctr">
              <a:lnSpc>
                <a:spcPct val="90000"/>
              </a:lnSpc>
              <a:spcBef>
                <a:spcPts val="500"/>
              </a:spcBef>
              <a:spcAft>
                <a:spcPts val="0"/>
              </a:spcAft>
              <a:buClr>
                <a:srgbClr val="3F3F3F"/>
              </a:buClr>
              <a:buSzPts val="1800"/>
              <a:buFont typeface="Arial"/>
              <a:buNone/>
              <a:defRPr sz="1800" b="0" i="0" u="none" strike="noStrike" cap="none">
                <a:solidFill>
                  <a:srgbClr val="3F3F3F"/>
                </a:solidFill>
                <a:latin typeface="Arial"/>
                <a:ea typeface="Arial"/>
                <a:cs typeface="Arial"/>
                <a:sym typeface="Arial"/>
              </a:defRPr>
            </a:lvl3pPr>
            <a:lvl4pPr marR="0" lvl="3" algn="ctr">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4pPr>
            <a:lvl5pPr marR="0" lvl="4" algn="ctr">
              <a:lnSpc>
                <a:spcPct val="90000"/>
              </a:lnSpc>
              <a:spcBef>
                <a:spcPts val="5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5pPr>
            <a:lvl6pPr marR="0" lvl="5"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6pPr>
            <a:lvl7pPr marR="0" lvl="6"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7pPr>
            <a:lvl8pPr marR="0" lvl="7"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8pPr>
            <a:lvl9pPr marR="0" lvl="8" algn="ctr">
              <a:lnSpc>
                <a:spcPct val="90000"/>
              </a:lnSpc>
              <a:spcBef>
                <a:spcPts val="5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9pPr>
          </a:lstStyle>
          <a:p>
            <a:endParaRPr/>
          </a:p>
        </p:txBody>
      </p:sp>
      <p:sp>
        <p:nvSpPr>
          <p:cNvPr id="86" name="Google Shape;86;p1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87"/>
        <p:cNvGrpSpPr/>
        <p:nvPr/>
      </p:nvGrpSpPr>
      <p:grpSpPr>
        <a:xfrm>
          <a:off x="0" y="0"/>
          <a:ext cx="0" cy="0"/>
          <a:chOff x="0" y="0"/>
          <a:chExt cx="0" cy="0"/>
        </a:xfrm>
      </p:grpSpPr>
      <p:sp>
        <p:nvSpPr>
          <p:cNvPr id="88" name="Google Shape;88;p16"/>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6000"/>
              <a:buFont typeface="Georgia"/>
              <a:buNone/>
              <a:defRPr sz="60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89" name="Google Shape;89;p16"/>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90" name="Google Shape;90;p16"/>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1" name="Google Shape;91;p1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94" name="Google Shape;94;p17"/>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 name="Google Shape;95;p17"/>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Google Shape;96;p17"/>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1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98"/>
        <p:cNvGrpSpPr/>
        <p:nvPr/>
      </p:nvGrpSpPr>
      <p:grpSpPr>
        <a:xfrm>
          <a:off x="0" y="0"/>
          <a:ext cx="0" cy="0"/>
          <a:chOff x="0" y="0"/>
          <a:chExt cx="0" cy="0"/>
        </a:xfrm>
      </p:grpSpPr>
      <p:sp>
        <p:nvSpPr>
          <p:cNvPr id="99" name="Google Shape;99;p18"/>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0" name="Google Shape;100;p18"/>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1" name="Google Shape;101;p18"/>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18"/>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rgbClr val="3F3F3F"/>
              </a:buClr>
              <a:buSzPts val="2400"/>
              <a:buFont typeface="Arial"/>
              <a:buNone/>
              <a:defRPr sz="2400" b="1"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2000"/>
              <a:buFont typeface="Arial"/>
              <a:buNone/>
              <a:defRPr sz="2000" b="1"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800"/>
              <a:buFont typeface="Arial"/>
              <a:buNone/>
              <a:defRPr sz="1800" b="1"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600"/>
              <a:buFont typeface="Arial"/>
              <a:buNone/>
              <a:defRPr sz="1600" b="1"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103" name="Google Shape;103;p18"/>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4" name="Google Shape;104;p18"/>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5" name="Google Shape;105;p1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6"/>
        <p:cNvGrpSpPr/>
        <p:nvPr/>
      </p:nvGrpSpPr>
      <p:grpSpPr>
        <a:xfrm>
          <a:off x="0" y="0"/>
          <a:ext cx="0" cy="0"/>
          <a:chOff x="0" y="0"/>
          <a:chExt cx="0" cy="0"/>
        </a:xfrm>
      </p:grpSpPr>
      <p:sp>
        <p:nvSpPr>
          <p:cNvPr id="107" name="Google Shape;107;p19"/>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08" name="Google Shape;108;p19"/>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09" name="Google Shape;109;p1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0"/>
        <p:cNvGrpSpPr/>
        <p:nvPr/>
      </p:nvGrpSpPr>
      <p:grpSpPr>
        <a:xfrm>
          <a:off x="0" y="0"/>
          <a:ext cx="0" cy="0"/>
          <a:chOff x="0" y="0"/>
          <a:chExt cx="0" cy="0"/>
        </a:xfrm>
      </p:grpSpPr>
      <p:sp>
        <p:nvSpPr>
          <p:cNvPr id="111" name="Google Shape;111;p20"/>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2" name="Google Shape;112;p2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13"/>
        <p:cNvGrpSpPr/>
        <p:nvPr/>
      </p:nvGrpSpPr>
      <p:grpSpPr>
        <a:xfrm>
          <a:off x="0" y="0"/>
          <a:ext cx="0" cy="0"/>
          <a:chOff x="0" y="0"/>
          <a:chExt cx="0" cy="0"/>
        </a:xfrm>
      </p:grpSpPr>
      <p:sp>
        <p:nvSpPr>
          <p:cNvPr id="114" name="Google Shape;114;p21"/>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15" name="Google Shape;115;p21"/>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rgbClr val="3F3F3F"/>
              </a:buClr>
              <a:buSzPts val="3200"/>
              <a:buFont typeface="Arial"/>
              <a:buChar char="•"/>
              <a:defRPr sz="3200" b="0" i="0" u="none" strike="noStrike" cap="none">
                <a:solidFill>
                  <a:srgbClr val="3F3F3F"/>
                </a:solidFill>
                <a:latin typeface="Arial"/>
                <a:ea typeface="Arial"/>
                <a:cs typeface="Arial"/>
                <a:sym typeface="Arial"/>
              </a:defRPr>
            </a:lvl1pPr>
            <a:lvl2pPr marL="914400" marR="0" lvl="1" indent="-406400" algn="l">
              <a:lnSpc>
                <a:spcPct val="90000"/>
              </a:lnSpc>
              <a:spcBef>
                <a:spcPts val="5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2pPr>
            <a:lvl3pPr marL="1371600" marR="0" lvl="2"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3pPr>
            <a:lvl4pPr marL="1828800" marR="0" lvl="3"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4pPr>
            <a:lvl5pPr marL="2286000" marR="0" lvl="4"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16" name="Google Shape;116;p21"/>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17" name="Google Shape;117;p21"/>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8" name="Google Shape;118;p2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8" name="Google Shape;18;p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9" name="Google Shape;19;p3"/>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0" name="Google Shape;20;p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19"/>
        <p:cNvGrpSpPr/>
        <p:nvPr/>
      </p:nvGrpSpPr>
      <p:grpSpPr>
        <a:xfrm>
          <a:off x="0" y="0"/>
          <a:ext cx="0" cy="0"/>
          <a:chOff x="0" y="0"/>
          <a:chExt cx="0" cy="0"/>
        </a:xfrm>
      </p:grpSpPr>
      <p:sp>
        <p:nvSpPr>
          <p:cNvPr id="120" name="Google Shape;120;p22"/>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dk2"/>
              </a:buClr>
              <a:buSzPts val="3200"/>
              <a:buFont typeface="Georgia"/>
              <a:buNone/>
              <a:defRPr sz="32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1" name="Google Shape;121;p22"/>
          <p:cNvSpPr>
            <a:spLocks noGrp="1"/>
          </p:cNvSpPr>
          <p:nvPr>
            <p:ph type="pic" idx="2"/>
          </p:nvPr>
        </p:nvSpPr>
        <p:spPr>
          <a:xfrm>
            <a:off x="3887391" y="740569"/>
            <a:ext cx="4629300" cy="3655200"/>
          </a:xfrm>
          <a:prstGeom prst="rect">
            <a:avLst/>
          </a:prstGeom>
          <a:noFill/>
          <a:ln>
            <a:noFill/>
          </a:ln>
        </p:spPr>
      </p:sp>
      <p:sp>
        <p:nvSpPr>
          <p:cNvPr id="122" name="Google Shape;122;p22"/>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3F3F3F"/>
              </a:buClr>
              <a:buSzPts val="1600"/>
              <a:buFont typeface="Arial"/>
              <a:buNone/>
              <a:defRPr sz="1600" b="0" i="0" u="none" strike="noStrike" cap="none">
                <a:solidFill>
                  <a:srgbClr val="3F3F3F"/>
                </a:solidFill>
                <a:latin typeface="Arial"/>
                <a:ea typeface="Arial"/>
                <a:cs typeface="Arial"/>
                <a:sym typeface="Arial"/>
              </a:defRPr>
            </a:lvl1pPr>
            <a:lvl2pPr marL="914400" marR="0" lvl="1" indent="-228600" algn="l">
              <a:lnSpc>
                <a:spcPct val="90000"/>
              </a:lnSpc>
              <a:spcBef>
                <a:spcPts val="50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2pPr>
            <a:lvl3pPr marL="1371600" marR="0" lvl="2" indent="-228600" algn="l">
              <a:lnSpc>
                <a:spcPct val="90000"/>
              </a:lnSpc>
              <a:spcBef>
                <a:spcPts val="500"/>
              </a:spcBef>
              <a:spcAft>
                <a:spcPts val="0"/>
              </a:spcAft>
              <a:buClr>
                <a:srgbClr val="3F3F3F"/>
              </a:buClr>
              <a:buSzPts val="1200"/>
              <a:buFont typeface="Arial"/>
              <a:buNone/>
              <a:defRPr sz="1200" b="0" i="0" u="none" strike="noStrike" cap="none">
                <a:solidFill>
                  <a:srgbClr val="3F3F3F"/>
                </a:solidFill>
                <a:latin typeface="Arial"/>
                <a:ea typeface="Arial"/>
                <a:cs typeface="Arial"/>
                <a:sym typeface="Arial"/>
              </a:defRPr>
            </a:lvl3pPr>
            <a:lvl4pPr marL="1828800" marR="0" lvl="3"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4pPr>
            <a:lvl5pPr marL="2286000" marR="0" lvl="4" indent="-228600" algn="l">
              <a:lnSpc>
                <a:spcPct val="90000"/>
              </a:lnSpc>
              <a:spcBef>
                <a:spcPts val="500"/>
              </a:spcBef>
              <a:spcAft>
                <a:spcPts val="0"/>
              </a:spcAft>
              <a:buClr>
                <a:srgbClr val="3F3F3F"/>
              </a:buClr>
              <a:buSzPts val="1000"/>
              <a:buFont typeface="Arial"/>
              <a:buNone/>
              <a:defRPr sz="1000" b="0" i="0" u="none" strike="noStrike" cap="none">
                <a:solidFill>
                  <a:srgbClr val="3F3F3F"/>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123" name="Google Shape;123;p22"/>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4" name="Google Shape;124;p22"/>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27" name="Google Shape;127;p23"/>
          <p:cNvSpPr txBox="1">
            <a:spLocks noGrp="1"/>
          </p:cNvSpPr>
          <p:nvPr>
            <p:ph type="body" idx="1"/>
          </p:nvPr>
        </p:nvSpPr>
        <p:spPr>
          <a:xfrm rot="5400000">
            <a:off x="2940300" y="-942431"/>
            <a:ext cx="3263400" cy="78867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8" name="Google Shape;128;p23"/>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29" name="Google Shape;129;p2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30"/>
        <p:cNvGrpSpPr/>
        <p:nvPr/>
      </p:nvGrpSpPr>
      <p:grpSpPr>
        <a:xfrm>
          <a:off x="0" y="0"/>
          <a:ext cx="0" cy="0"/>
          <a:chOff x="0" y="0"/>
          <a:chExt cx="0" cy="0"/>
        </a:xfrm>
      </p:grpSpPr>
      <p:sp>
        <p:nvSpPr>
          <p:cNvPr id="131" name="Google Shape;131;p24"/>
          <p:cNvSpPr txBox="1">
            <a:spLocks noGrp="1"/>
          </p:cNvSpPr>
          <p:nvPr>
            <p:ph type="title"/>
          </p:nvPr>
        </p:nvSpPr>
        <p:spPr>
          <a:xfrm rot="5400000">
            <a:off x="5350050" y="1467544"/>
            <a:ext cx="4359000" cy="19716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132" name="Google Shape;132;p24"/>
          <p:cNvSpPr txBox="1">
            <a:spLocks noGrp="1"/>
          </p:cNvSpPr>
          <p:nvPr>
            <p:ph type="body" idx="1"/>
          </p:nvPr>
        </p:nvSpPr>
        <p:spPr>
          <a:xfrm rot="5400000">
            <a:off x="1349475" y="-447056"/>
            <a:ext cx="4359000" cy="58008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a:lnSpc>
                <a:spcPct val="9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a:lnSpc>
                <a:spcPct val="9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a:lnSpc>
                <a:spcPct val="9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3" name="Google Shape;133;p24"/>
          <p:cNvSpPr txBox="1">
            <a:spLocks noGrp="1"/>
          </p:cNvSpPr>
          <p:nvPr>
            <p:ph type="ftr" idx="11"/>
          </p:nvPr>
        </p:nvSpPr>
        <p:spPr>
          <a:xfrm>
            <a:off x="445840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4" name="Google Shape;134;p2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SzPts val="4400"/>
              <a:buNone/>
              <a:defRPr>
                <a:solidFill>
                  <a:srgbClr val="DA0002"/>
                </a:solidFill>
              </a:defRPr>
            </a:lvl1pPr>
            <a:lvl2pPr lvl="1" algn="l">
              <a:lnSpc>
                <a:spcPct val="100000"/>
              </a:lnSpc>
              <a:spcBef>
                <a:spcPts val="0"/>
              </a:spcBef>
              <a:spcAft>
                <a:spcPts val="0"/>
              </a:spcAft>
              <a:buSzPts val="1400"/>
              <a:buNone/>
              <a:defRPr>
                <a:solidFill>
                  <a:srgbClr val="DA0002"/>
                </a:solidFill>
              </a:defRPr>
            </a:lvl2pPr>
            <a:lvl3pPr lvl="2" algn="l">
              <a:lnSpc>
                <a:spcPct val="100000"/>
              </a:lnSpc>
              <a:spcBef>
                <a:spcPts val="0"/>
              </a:spcBef>
              <a:spcAft>
                <a:spcPts val="0"/>
              </a:spcAft>
              <a:buSzPts val="1400"/>
              <a:buNone/>
              <a:defRPr>
                <a:solidFill>
                  <a:srgbClr val="DA0002"/>
                </a:solidFill>
              </a:defRPr>
            </a:lvl3pPr>
            <a:lvl4pPr lvl="3" algn="l">
              <a:lnSpc>
                <a:spcPct val="100000"/>
              </a:lnSpc>
              <a:spcBef>
                <a:spcPts val="0"/>
              </a:spcBef>
              <a:spcAft>
                <a:spcPts val="0"/>
              </a:spcAft>
              <a:buSzPts val="1400"/>
              <a:buNone/>
              <a:defRPr>
                <a:solidFill>
                  <a:srgbClr val="DA0002"/>
                </a:solidFill>
              </a:defRPr>
            </a:lvl4pPr>
            <a:lvl5pPr lvl="4" algn="l">
              <a:lnSpc>
                <a:spcPct val="100000"/>
              </a:lnSpc>
              <a:spcBef>
                <a:spcPts val="0"/>
              </a:spcBef>
              <a:spcAft>
                <a:spcPts val="0"/>
              </a:spcAft>
              <a:buSzPts val="1400"/>
              <a:buNone/>
              <a:defRPr>
                <a:solidFill>
                  <a:srgbClr val="DA0002"/>
                </a:solidFill>
              </a:defRPr>
            </a:lvl5pPr>
            <a:lvl6pPr lvl="5" algn="l">
              <a:lnSpc>
                <a:spcPct val="100000"/>
              </a:lnSpc>
              <a:spcBef>
                <a:spcPts val="0"/>
              </a:spcBef>
              <a:spcAft>
                <a:spcPts val="0"/>
              </a:spcAft>
              <a:buSzPts val="1400"/>
              <a:buNone/>
              <a:defRPr>
                <a:solidFill>
                  <a:srgbClr val="DA0002"/>
                </a:solidFill>
              </a:defRPr>
            </a:lvl6pPr>
            <a:lvl7pPr lvl="6" algn="l">
              <a:lnSpc>
                <a:spcPct val="100000"/>
              </a:lnSpc>
              <a:spcBef>
                <a:spcPts val="0"/>
              </a:spcBef>
              <a:spcAft>
                <a:spcPts val="0"/>
              </a:spcAft>
              <a:buSzPts val="1400"/>
              <a:buNone/>
              <a:defRPr>
                <a:solidFill>
                  <a:srgbClr val="DA0002"/>
                </a:solidFill>
              </a:defRPr>
            </a:lvl7pPr>
            <a:lvl8pPr lvl="7" algn="l">
              <a:lnSpc>
                <a:spcPct val="100000"/>
              </a:lnSpc>
              <a:spcBef>
                <a:spcPts val="0"/>
              </a:spcBef>
              <a:spcAft>
                <a:spcPts val="0"/>
              </a:spcAft>
              <a:buSzPts val="1400"/>
              <a:buNone/>
              <a:defRPr>
                <a:solidFill>
                  <a:srgbClr val="DA0002"/>
                </a:solidFill>
              </a:defRPr>
            </a:lvl8pPr>
            <a:lvl9pPr lvl="8" algn="l">
              <a:lnSpc>
                <a:spcPct val="100000"/>
              </a:lnSpc>
              <a:spcBef>
                <a:spcPts val="0"/>
              </a:spcBef>
              <a:spcAft>
                <a:spcPts val="0"/>
              </a:spcAft>
              <a:buSzPts val="1400"/>
              <a:buNone/>
              <a:defRPr>
                <a:solidFill>
                  <a:srgbClr val="DA0002"/>
                </a:solidFill>
              </a:defRPr>
            </a:lvl9pPr>
          </a:lstStyle>
          <a:p>
            <a:endParaRPr/>
          </a:p>
        </p:txBody>
      </p:sp>
      <p:sp>
        <p:nvSpPr>
          <p:cNvPr id="137" name="Google Shape;137;p25"/>
          <p:cNvSpPr txBox="1">
            <a:spLocks noGrp="1"/>
          </p:cNvSpPr>
          <p:nvPr>
            <p:ph type="body" idx="1"/>
          </p:nvPr>
        </p:nvSpPr>
        <p:spPr>
          <a:xfrm>
            <a:off x="457200" y="1200150"/>
            <a:ext cx="8229600" cy="37257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1000"/>
              </a:spcBef>
              <a:spcAft>
                <a:spcPts val="0"/>
              </a:spcAft>
              <a:buSzPts val="2800"/>
              <a:buChar char="•"/>
              <a:defRPr/>
            </a:lvl1pPr>
            <a:lvl2pPr marL="914400" lvl="1" indent="-381000" algn="l">
              <a:lnSpc>
                <a:spcPct val="100000"/>
              </a:lnSpc>
              <a:spcBef>
                <a:spcPts val="500"/>
              </a:spcBef>
              <a:spcAft>
                <a:spcPts val="0"/>
              </a:spcAft>
              <a:buSzPts val="2400"/>
              <a:buChar char="•"/>
              <a:defRPr/>
            </a:lvl2pPr>
            <a:lvl3pPr marL="1371600" lvl="2" indent="-355600" algn="l">
              <a:lnSpc>
                <a:spcPct val="100000"/>
              </a:lnSpc>
              <a:spcBef>
                <a:spcPts val="500"/>
              </a:spcBef>
              <a:spcAft>
                <a:spcPts val="0"/>
              </a:spcAft>
              <a:buSzPts val="20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sz="1800"/>
            </a:lvl5pPr>
            <a:lvl6pPr marL="2743200" lvl="5" indent="-342900" algn="l">
              <a:lnSpc>
                <a:spcPct val="100000"/>
              </a:lnSpc>
              <a:spcBef>
                <a:spcPts val="500"/>
              </a:spcBef>
              <a:spcAft>
                <a:spcPts val="0"/>
              </a:spcAft>
              <a:buSzPts val="1800"/>
              <a:buChar char="•"/>
              <a:defRPr sz="1800"/>
            </a:lvl6pPr>
            <a:lvl7pPr marL="3200400" lvl="6" indent="-342900" algn="l">
              <a:lnSpc>
                <a:spcPct val="100000"/>
              </a:lnSpc>
              <a:spcBef>
                <a:spcPts val="500"/>
              </a:spcBef>
              <a:spcAft>
                <a:spcPts val="0"/>
              </a:spcAft>
              <a:buSzPts val="1800"/>
              <a:buChar char="•"/>
              <a:defRPr sz="1800"/>
            </a:lvl7pPr>
            <a:lvl8pPr marL="3657600" lvl="7" indent="-342900" algn="l">
              <a:lnSpc>
                <a:spcPct val="100000"/>
              </a:lnSpc>
              <a:spcBef>
                <a:spcPts val="500"/>
              </a:spcBef>
              <a:spcAft>
                <a:spcPts val="0"/>
              </a:spcAft>
              <a:buSzPts val="1800"/>
              <a:buChar char="•"/>
              <a:defRPr sz="1800"/>
            </a:lvl8pPr>
            <a:lvl9pPr marL="4114800" lvl="8" indent="-342900" algn="l">
              <a:lnSpc>
                <a:spcPct val="100000"/>
              </a:lnSpc>
              <a:spcBef>
                <a:spcPts val="500"/>
              </a:spcBef>
              <a:spcAft>
                <a:spcPts val="0"/>
              </a:spcAft>
              <a:buSzPts val="1800"/>
              <a:buChar char="•"/>
              <a:defRPr sz="1800"/>
            </a:lvl9pPr>
          </a:lstStyle>
          <a:p>
            <a:endParaRPr/>
          </a:p>
        </p:txBody>
      </p:sp>
      <p:cxnSp>
        <p:nvCxnSpPr>
          <p:cNvPr id="138" name="Google Shape;138;p25"/>
          <p:cNvCxnSpPr/>
          <p:nvPr/>
        </p:nvCxnSpPr>
        <p:spPr>
          <a:xfrm>
            <a:off x="457200" y="1143000"/>
            <a:ext cx="8229600" cy="0"/>
          </a:xfrm>
          <a:prstGeom prst="straightConnector1">
            <a:avLst/>
          </a:prstGeom>
          <a:noFill/>
          <a:ln w="50800" cap="flat" cmpd="sng">
            <a:solidFill>
              <a:srgbClr val="DA0002"/>
            </a:solidFill>
            <a:prstDash val="solid"/>
            <a:round/>
            <a:headEnd type="none" w="sm" len="sm"/>
            <a:tailEnd type="none" w="sm" len="sm"/>
          </a:ln>
        </p:spPr>
      </p:cxn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ext on left, text on right" type="twoColTx">
  <p:cSld name="TITLE_AND_TWO_COLUMNS">
    <p:spTree>
      <p:nvGrpSpPr>
        <p:cNvPr id="1" name="Shape 139"/>
        <p:cNvGrpSpPr/>
        <p:nvPr/>
      </p:nvGrpSpPr>
      <p:grpSpPr>
        <a:xfrm>
          <a:off x="0" y="0"/>
          <a:ext cx="0" cy="0"/>
          <a:chOff x="0" y="0"/>
          <a:chExt cx="0" cy="0"/>
        </a:xfrm>
      </p:grpSpPr>
      <p:sp>
        <p:nvSpPr>
          <p:cNvPr id="140" name="Google Shape;140;p26"/>
          <p:cNvSpPr txBox="1">
            <a:spLocks noGrp="1"/>
          </p:cNvSpPr>
          <p:nvPr>
            <p:ph type="dt" idx="10"/>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1" name="Google Shape;141;p26"/>
          <p:cNvSpPr txBox="1">
            <a:spLocks noGrp="1"/>
          </p:cNvSpPr>
          <p:nvPr>
            <p:ph type="ftr" idx="11"/>
          </p:nvPr>
        </p:nvSpPr>
        <p:spPr>
          <a:xfrm>
            <a:off x="2971800" y="4686300"/>
            <a:ext cx="3581400" cy="3429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rgbClr val="000000"/>
              </a:buClr>
              <a:buSzPts val="1400"/>
              <a:buFont typeface="Arial"/>
              <a:buNone/>
              <a:defRPr sz="1200" b="0" i="1"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2" name="Google Shape;142;p26"/>
          <p:cNvSpPr txBox="1">
            <a:spLocks noGrp="1"/>
          </p:cNvSpPr>
          <p:nvPr>
            <p:ph type="sldNum" idx="12"/>
          </p:nvPr>
        </p:nvSpPr>
        <p:spPr>
          <a:xfrm>
            <a:off x="0" y="0"/>
            <a:ext cx="3000000" cy="2250000"/>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rgbClr val="000000"/>
              </a:buClr>
              <a:buSzPts val="2400"/>
              <a:buFont typeface="Arial"/>
              <a:buNone/>
              <a:defRPr sz="2400" b="0" i="0" u="none" strike="noStrike" cap="none">
                <a:solidFill>
                  <a:schemeClr val="dk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200">
              <a:solidFill>
                <a:srgbClr val="888888"/>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23888" y="1282304"/>
            <a:ext cx="7886700" cy="21396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6000"/>
              <a:buFont typeface="Georgia"/>
              <a:buNone/>
              <a:defRPr sz="60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 name="Google Shape;23;p4"/>
          <p:cNvSpPr txBox="1">
            <a:spLocks noGrp="1"/>
          </p:cNvSpPr>
          <p:nvPr>
            <p:ph type="body" idx="1"/>
          </p:nvPr>
        </p:nvSpPr>
        <p:spPr>
          <a:xfrm>
            <a:off x="623888" y="3442098"/>
            <a:ext cx="7886700" cy="11250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rgbClr val="888888"/>
              </a:buClr>
              <a:buSzPts val="2400"/>
              <a:buFont typeface="Arial"/>
              <a:buNone/>
              <a:defRPr sz="2400" b="0" i="0" u="none" strike="noStrike" cap="none">
                <a:solidFill>
                  <a:srgbClr val="888888"/>
                </a:solidFill>
                <a:latin typeface="Arial"/>
                <a:ea typeface="Arial"/>
                <a:cs typeface="Arial"/>
                <a:sym typeface="Arial"/>
              </a:defRPr>
            </a:lvl1pPr>
            <a:lvl2pPr marL="914400" marR="0" lvl="1" indent="-228600" algn="l">
              <a:lnSpc>
                <a:spcPct val="90000"/>
              </a:lnSpc>
              <a:spcBef>
                <a:spcPts val="500"/>
              </a:spcBef>
              <a:spcAft>
                <a:spcPts val="0"/>
              </a:spcAft>
              <a:buClr>
                <a:srgbClr val="888888"/>
              </a:buClr>
              <a:buSzPts val="2000"/>
              <a:buFont typeface="Arial"/>
              <a:buNone/>
              <a:defRPr sz="2000" b="0" i="0" u="none" strike="noStrike" cap="none">
                <a:solidFill>
                  <a:srgbClr val="888888"/>
                </a:solidFill>
                <a:latin typeface="Arial"/>
                <a:ea typeface="Arial"/>
                <a:cs typeface="Arial"/>
                <a:sym typeface="Arial"/>
              </a:defRPr>
            </a:lvl2pPr>
            <a:lvl3pPr marL="1371600" marR="0" lvl="2" indent="-228600" algn="l">
              <a:lnSpc>
                <a:spcPct val="90000"/>
              </a:lnSpc>
              <a:spcBef>
                <a:spcPts val="500"/>
              </a:spcBef>
              <a:spcAft>
                <a:spcPts val="0"/>
              </a:spcAft>
              <a:buClr>
                <a:srgbClr val="888888"/>
              </a:buClr>
              <a:buSzPts val="1800"/>
              <a:buFont typeface="Arial"/>
              <a:buNone/>
              <a:defRPr sz="1800" b="0" i="0" u="none" strike="noStrike" cap="none">
                <a:solidFill>
                  <a:srgbClr val="888888"/>
                </a:solidFill>
                <a:latin typeface="Arial"/>
                <a:ea typeface="Arial"/>
                <a:cs typeface="Arial"/>
                <a:sym typeface="Arial"/>
              </a:defRPr>
            </a:lvl3pPr>
            <a:lvl4pPr marL="1828800" marR="0" lvl="3"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4pPr>
            <a:lvl5pPr marL="2286000" marR="0" lvl="4"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5pPr>
            <a:lvl6pPr marL="2743200" marR="0" lvl="5"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6pPr>
            <a:lvl7pPr marL="3200400" marR="0" lvl="6"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7pPr>
            <a:lvl8pPr marL="3657600" marR="0" lvl="7"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8pPr>
            <a:lvl9pPr marL="4114800" marR="0" lvl="8" indent="-228600" algn="l">
              <a:lnSpc>
                <a:spcPct val="90000"/>
              </a:lnSpc>
              <a:spcBef>
                <a:spcPts val="500"/>
              </a:spcBef>
              <a:spcAft>
                <a:spcPts val="0"/>
              </a:spcAft>
              <a:buClr>
                <a:srgbClr val="888888"/>
              </a:buClr>
              <a:buSzPts val="1600"/>
              <a:buFont typeface="Arial"/>
              <a:buNone/>
              <a:defRPr sz="1600" b="0" i="0" u="none" strike="noStrike" cap="none">
                <a:solidFill>
                  <a:srgbClr val="888888"/>
                </a:solidFill>
                <a:latin typeface="Arial"/>
                <a:ea typeface="Arial"/>
                <a:cs typeface="Arial"/>
                <a:sym typeface="Arial"/>
              </a:defRPr>
            </a:lvl9pPr>
          </a:lstStyle>
          <a:p>
            <a:endParaRPr/>
          </a:p>
        </p:txBody>
      </p:sp>
      <p:sp>
        <p:nvSpPr>
          <p:cNvPr id="24" name="Google Shape;24;p4"/>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6"/>
        <p:cNvGrpSpPr/>
        <p:nvPr/>
      </p:nvGrpSpPr>
      <p:grpSpPr>
        <a:xfrm>
          <a:off x="0" y="0"/>
          <a:ext cx="0" cy="0"/>
          <a:chOff x="0" y="0"/>
          <a:chExt cx="0" cy="0"/>
        </a:xfrm>
      </p:grpSpPr>
      <p:sp>
        <p:nvSpPr>
          <p:cNvPr id="27" name="Google Shape;27;p5"/>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8" name="Google Shape;28;p5"/>
          <p:cNvSpPr txBox="1">
            <a:spLocks noGrp="1"/>
          </p:cNvSpPr>
          <p:nvPr>
            <p:ph type="body" idx="1"/>
          </p:nvPr>
        </p:nvSpPr>
        <p:spPr>
          <a:xfrm>
            <a:off x="6286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9" name="Google Shape;29;p5"/>
          <p:cNvSpPr txBox="1">
            <a:spLocks noGrp="1"/>
          </p:cNvSpPr>
          <p:nvPr>
            <p:ph type="body" idx="2"/>
          </p:nvPr>
        </p:nvSpPr>
        <p:spPr>
          <a:xfrm>
            <a:off x="4629150" y="1369219"/>
            <a:ext cx="3886200" cy="32634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0" name="Google Shape;30;p5"/>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1" name="Google Shape;31;p5"/>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9841"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34" name="Google Shape;34;p6"/>
          <p:cNvSpPr txBox="1">
            <a:spLocks noGrp="1"/>
          </p:cNvSpPr>
          <p:nvPr>
            <p:ph type="body" idx="1"/>
          </p:nvPr>
        </p:nvSpPr>
        <p:spPr>
          <a:xfrm>
            <a:off x="629842" y="1260872"/>
            <a:ext cx="38682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5" name="Google Shape;35;p6"/>
          <p:cNvSpPr txBox="1">
            <a:spLocks noGrp="1"/>
          </p:cNvSpPr>
          <p:nvPr>
            <p:ph type="body" idx="2"/>
          </p:nvPr>
        </p:nvSpPr>
        <p:spPr>
          <a:xfrm>
            <a:off x="629842" y="1878806"/>
            <a:ext cx="38682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6"/>
          <p:cNvSpPr txBox="1">
            <a:spLocks noGrp="1"/>
          </p:cNvSpPr>
          <p:nvPr>
            <p:ph type="body" idx="3"/>
          </p:nvPr>
        </p:nvSpPr>
        <p:spPr>
          <a:xfrm>
            <a:off x="4629150" y="1260872"/>
            <a:ext cx="3887400" cy="618000"/>
          </a:xfrm>
          <a:prstGeom prst="rect">
            <a:avLst/>
          </a:prstGeom>
          <a:noFill/>
          <a:ln>
            <a:noFill/>
          </a:ln>
        </p:spPr>
        <p:txBody>
          <a:bodyPr spcFirstLastPara="1" wrap="square" lIns="91425" tIns="45700" rIns="91425" bIns="45700" anchor="b" anchorCtr="0">
            <a:noAutofit/>
          </a:bodyPr>
          <a:lstStyle>
            <a:lvl1pPr marL="457200" marR="0" lvl="0" indent="-228600" algn="l">
              <a:lnSpc>
                <a:spcPct val="90000"/>
              </a:lnSpc>
              <a:spcBef>
                <a:spcPts val="100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2000"/>
              <a:buFont typeface="Arial"/>
              <a:buNone/>
              <a:defRPr sz="2000" b="1"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800"/>
              <a:buFont typeface="Arial"/>
              <a:buNone/>
              <a:defRPr sz="1800" b="1"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37" name="Google Shape;37;p6"/>
          <p:cNvSpPr txBox="1">
            <a:spLocks noGrp="1"/>
          </p:cNvSpPr>
          <p:nvPr>
            <p:ph type="body" idx="4"/>
          </p:nvPr>
        </p:nvSpPr>
        <p:spPr>
          <a:xfrm>
            <a:off x="4629150" y="1878806"/>
            <a:ext cx="3887400" cy="27633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8" name="Google Shape;38;p6"/>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39" name="Google Shape;39;p6"/>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2" name="Google Shape;42;p7"/>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3" name="Google Shape;43;p7"/>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
        <p:cNvGrpSpPr/>
        <p:nvPr/>
      </p:nvGrpSpPr>
      <p:grpSpPr>
        <a:xfrm>
          <a:off x="0" y="0"/>
          <a:ext cx="0" cy="0"/>
          <a:chOff x="0" y="0"/>
          <a:chExt cx="0" cy="0"/>
        </a:xfrm>
      </p:grpSpPr>
      <p:sp>
        <p:nvSpPr>
          <p:cNvPr id="45" name="Google Shape;45;p8"/>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6" name="Google Shape;46;p8"/>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9"/>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49" name="Google Shape;49;p9"/>
          <p:cNvSpPr txBox="1">
            <a:spLocks noGrp="1"/>
          </p:cNvSpPr>
          <p:nvPr>
            <p:ph type="body" idx="1"/>
          </p:nvPr>
        </p:nvSpPr>
        <p:spPr>
          <a:xfrm>
            <a:off x="3887391" y="740569"/>
            <a:ext cx="4629300" cy="3655200"/>
          </a:xfrm>
          <a:prstGeom prst="rect">
            <a:avLst/>
          </a:prstGeom>
          <a:noFill/>
          <a:ln>
            <a:noFill/>
          </a:ln>
        </p:spPr>
        <p:txBody>
          <a:bodyPr spcFirstLastPara="1" wrap="square" lIns="91425" tIns="45700" rIns="91425" bIns="45700" anchor="t" anchorCtr="0">
            <a:noAutofit/>
          </a:bodyPr>
          <a:lstStyle>
            <a:lvl1pPr marL="457200" marR="0" lvl="0" indent="-431800" algn="l">
              <a:lnSpc>
                <a:spcPct val="90000"/>
              </a:lnSpc>
              <a:spcBef>
                <a:spcPts val="1000"/>
              </a:spcBef>
              <a:spcAft>
                <a:spcPts val="0"/>
              </a:spcAft>
              <a:buClr>
                <a:schemeClr val="lt1"/>
              </a:buClr>
              <a:buSzPts val="3200"/>
              <a:buFont typeface="Arial"/>
              <a:buChar char="•"/>
              <a:defRPr sz="3200" b="0" i="0" u="none" strike="noStrike" cap="none">
                <a:solidFill>
                  <a:schemeClr val="lt1"/>
                </a:solidFill>
                <a:latin typeface="Arial"/>
                <a:ea typeface="Arial"/>
                <a:cs typeface="Arial"/>
                <a:sym typeface="Arial"/>
              </a:defRPr>
            </a:lvl1pPr>
            <a:lvl2pPr marL="914400" marR="0" lvl="1" indent="-406400" algn="l">
              <a:lnSpc>
                <a:spcPct val="90000"/>
              </a:lnSpc>
              <a:spcBef>
                <a:spcPts val="5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2pPr>
            <a:lvl3pPr marL="1371600" marR="0" lvl="2" indent="-381000" algn="l">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3pPr>
            <a:lvl4pPr marL="1828800" marR="0" lvl="3"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4pPr>
            <a:lvl5pPr marL="2286000" marR="0" lvl="4" indent="-355600" algn="l">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5pPr>
            <a:lvl6pPr marL="2743200" marR="0" lvl="5"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9"/>
          <p:cNvSpPr txBox="1">
            <a:spLocks noGrp="1"/>
          </p:cNvSpPr>
          <p:nvPr>
            <p:ph type="body" idx="2"/>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1" name="Google Shape;51;p9"/>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2" name="Google Shape;52;p9"/>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3"/>
        <p:cNvGrpSpPr/>
        <p:nvPr/>
      </p:nvGrpSpPr>
      <p:grpSpPr>
        <a:xfrm>
          <a:off x="0" y="0"/>
          <a:ext cx="0" cy="0"/>
          <a:chOff x="0" y="0"/>
          <a:chExt cx="0" cy="0"/>
        </a:xfrm>
      </p:grpSpPr>
      <p:sp>
        <p:nvSpPr>
          <p:cNvPr id="54" name="Google Shape;54;p10"/>
          <p:cNvSpPr txBox="1">
            <a:spLocks noGrp="1"/>
          </p:cNvSpPr>
          <p:nvPr>
            <p:ph type="title"/>
          </p:nvPr>
        </p:nvSpPr>
        <p:spPr>
          <a:xfrm>
            <a:off x="629841" y="342900"/>
            <a:ext cx="2949300" cy="1200000"/>
          </a:xfrm>
          <a:prstGeom prst="rect">
            <a:avLst/>
          </a:prstGeom>
          <a:noFill/>
          <a:ln>
            <a:noFill/>
          </a:ln>
        </p:spPr>
        <p:txBody>
          <a:bodyPr spcFirstLastPara="1" wrap="square" lIns="91425" tIns="45700" rIns="91425" bIns="45700" anchor="b" anchorCtr="0">
            <a:noAutofit/>
          </a:bodyPr>
          <a:lstStyle>
            <a:lvl1pPr marR="0" lvl="0" algn="l">
              <a:lnSpc>
                <a:spcPct val="90000"/>
              </a:lnSpc>
              <a:spcBef>
                <a:spcPts val="0"/>
              </a:spcBef>
              <a:spcAft>
                <a:spcPts val="0"/>
              </a:spcAft>
              <a:buClr>
                <a:schemeClr val="accent1"/>
              </a:buClr>
              <a:buSzPts val="3200"/>
              <a:buFont typeface="Georgia"/>
              <a:buNone/>
              <a:defRPr sz="3200" b="0" i="0" u="none" strike="noStrike" cap="none">
                <a:solidFill>
                  <a:schemeClr val="accent1"/>
                </a:solidFill>
                <a:latin typeface="Georgia"/>
                <a:ea typeface="Georgia"/>
                <a:cs typeface="Georgia"/>
                <a:sym typeface="Georgia"/>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55" name="Google Shape;55;p10"/>
          <p:cNvSpPr>
            <a:spLocks noGrp="1"/>
          </p:cNvSpPr>
          <p:nvPr>
            <p:ph type="pic" idx="2"/>
          </p:nvPr>
        </p:nvSpPr>
        <p:spPr>
          <a:xfrm>
            <a:off x="3887391" y="740569"/>
            <a:ext cx="4629300" cy="3655200"/>
          </a:xfrm>
          <a:prstGeom prst="rect">
            <a:avLst/>
          </a:prstGeom>
          <a:noFill/>
          <a:ln>
            <a:noFill/>
          </a:ln>
        </p:spPr>
      </p:sp>
      <p:sp>
        <p:nvSpPr>
          <p:cNvPr id="56" name="Google Shape;56;p10"/>
          <p:cNvSpPr txBox="1">
            <a:spLocks noGrp="1"/>
          </p:cNvSpPr>
          <p:nvPr>
            <p:ph type="body" idx="1"/>
          </p:nvPr>
        </p:nvSpPr>
        <p:spPr>
          <a:xfrm>
            <a:off x="629841" y="1543050"/>
            <a:ext cx="2949300" cy="2858700"/>
          </a:xfrm>
          <a:prstGeom prst="rect">
            <a:avLst/>
          </a:prstGeom>
          <a:noFill/>
          <a:ln>
            <a:noFill/>
          </a:ln>
        </p:spPr>
        <p:txBody>
          <a:bodyPr spcFirstLastPara="1" wrap="square" lIns="91425" tIns="45700" rIns="91425" bIns="45700" anchor="t" anchorCtr="0">
            <a:noAutofit/>
          </a:bodyPr>
          <a:lstStyle>
            <a:lvl1pPr marL="457200" marR="0" lvl="0" indent="-228600" algn="l">
              <a:lnSpc>
                <a:spcPct val="90000"/>
              </a:lnSpc>
              <a:spcBef>
                <a:spcPts val="1000"/>
              </a:spcBef>
              <a:spcAft>
                <a:spcPts val="0"/>
              </a:spcAft>
              <a:buClr>
                <a:schemeClr val="lt1"/>
              </a:buClr>
              <a:buSzPts val="1600"/>
              <a:buFont typeface="Arial"/>
              <a:buNone/>
              <a:defRPr sz="1600" b="0" i="0" u="none" strike="noStrike" cap="none">
                <a:solidFill>
                  <a:schemeClr val="lt1"/>
                </a:solidFill>
                <a:latin typeface="Arial"/>
                <a:ea typeface="Arial"/>
                <a:cs typeface="Arial"/>
                <a:sym typeface="Arial"/>
              </a:defRPr>
            </a:lvl1pPr>
            <a:lvl2pPr marL="914400" marR="0" lvl="1" indent="-228600" algn="l">
              <a:lnSpc>
                <a:spcPct val="90000"/>
              </a:lnSpc>
              <a:spcBef>
                <a:spcPts val="500"/>
              </a:spcBef>
              <a:spcAft>
                <a:spcPts val="0"/>
              </a:spcAft>
              <a:buClr>
                <a:schemeClr val="lt1"/>
              </a:buClr>
              <a:buSzPts val="1400"/>
              <a:buFont typeface="Arial"/>
              <a:buNone/>
              <a:defRPr sz="1400" b="0" i="0" u="none" strike="noStrike" cap="none">
                <a:solidFill>
                  <a:schemeClr val="lt1"/>
                </a:solidFill>
                <a:latin typeface="Arial"/>
                <a:ea typeface="Arial"/>
                <a:cs typeface="Arial"/>
                <a:sym typeface="Arial"/>
              </a:defRPr>
            </a:lvl2pPr>
            <a:lvl3pPr marL="1371600" marR="0" lvl="2" indent="-228600" algn="l">
              <a:lnSpc>
                <a:spcPct val="90000"/>
              </a:lnSpc>
              <a:spcBef>
                <a:spcPts val="500"/>
              </a:spcBef>
              <a:spcAft>
                <a:spcPts val="0"/>
              </a:spcAft>
              <a:buClr>
                <a:schemeClr val="lt1"/>
              </a:buClr>
              <a:buSzPts val="1200"/>
              <a:buFont typeface="Arial"/>
              <a:buNone/>
              <a:defRPr sz="1200" b="0" i="0" u="none" strike="noStrike" cap="none">
                <a:solidFill>
                  <a:schemeClr val="lt1"/>
                </a:solidFill>
                <a:latin typeface="Arial"/>
                <a:ea typeface="Arial"/>
                <a:cs typeface="Arial"/>
                <a:sym typeface="Arial"/>
              </a:defRPr>
            </a:lvl3pPr>
            <a:lvl4pPr marL="1828800" marR="0" lvl="3"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4pPr>
            <a:lvl5pPr marL="2286000" marR="0" lvl="4" indent="-228600" algn="l">
              <a:lnSpc>
                <a:spcPct val="90000"/>
              </a:lnSpc>
              <a:spcBef>
                <a:spcPts val="500"/>
              </a:spcBef>
              <a:spcAft>
                <a:spcPts val="0"/>
              </a:spcAft>
              <a:buClr>
                <a:schemeClr val="lt1"/>
              </a:buClr>
              <a:buSzPts val="1000"/>
              <a:buFont typeface="Arial"/>
              <a:buNone/>
              <a:defRPr sz="1000" b="0" i="0" u="none" strike="noStrike" cap="none">
                <a:solidFill>
                  <a:schemeClr val="lt1"/>
                </a:solidFill>
                <a:latin typeface="Arial"/>
                <a:ea typeface="Arial"/>
                <a:cs typeface="Arial"/>
                <a:sym typeface="Arial"/>
              </a:defRPr>
            </a:lvl5pPr>
            <a:lvl6pPr marL="2743200" marR="0" lvl="5"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7" name="Google Shape;57;p10"/>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8" name="Google Shape;58;p10"/>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accent1"/>
              </a:buClr>
              <a:buSzPts val="4400"/>
              <a:buFont typeface="Georgia"/>
              <a:buNone/>
              <a:defRPr sz="4400" b="0" i="0" u="none" strike="noStrike" cap="none">
                <a:solidFill>
                  <a:schemeClr val="accent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Arial"/>
                <a:ea typeface="Arial"/>
                <a:cs typeface="Arial"/>
                <a:sym typeface="Arial"/>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Arial"/>
                <a:ea typeface="Arial"/>
                <a:cs typeface="Arial"/>
                <a:sym typeface="Arial"/>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Arial"/>
                <a:ea typeface="Arial"/>
                <a:cs typeface="Arial"/>
                <a:sym typeface="Arial"/>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 name="Google Shape;8;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0" name="Google Shape;10;p1"/>
          <p:cNvPicPr preferRelativeResize="0"/>
          <p:nvPr/>
        </p:nvPicPr>
        <p:blipFill rotWithShape="1">
          <a:blip r:embed="rId13">
            <a:alphaModFix/>
          </a:blip>
          <a:srcRect/>
          <a:stretch/>
        </p:blipFill>
        <p:spPr>
          <a:xfrm>
            <a:off x="110358" y="4697344"/>
            <a:ext cx="1006822" cy="33905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2"/>
              </a:buClr>
              <a:buSzPts val="4400"/>
              <a:buFont typeface="Georgia"/>
              <a:buNone/>
              <a:defRPr sz="4400" b="0" i="0" u="none" strike="noStrike" cap="none">
                <a:solidFill>
                  <a:schemeClr val="dk2"/>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1" name="Google Shape;71;p13"/>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3F3F3F"/>
              </a:buClr>
              <a:buSzPts val="2800"/>
              <a:buFont typeface="Arial"/>
              <a:buChar char="•"/>
              <a:defRPr sz="2800" b="0" i="0" u="none" strike="noStrike" cap="none">
                <a:solidFill>
                  <a:srgbClr val="3F3F3F"/>
                </a:solidFill>
                <a:latin typeface="Arial"/>
                <a:ea typeface="Arial"/>
                <a:cs typeface="Arial"/>
                <a:sym typeface="Arial"/>
              </a:defRPr>
            </a:lvl1pPr>
            <a:lvl2pPr marL="914400" marR="0" lvl="1" indent="-381000" algn="l" rtl="0">
              <a:lnSpc>
                <a:spcPct val="100000"/>
              </a:lnSpc>
              <a:spcBef>
                <a:spcPts val="500"/>
              </a:spcBef>
              <a:spcAft>
                <a:spcPts val="0"/>
              </a:spcAft>
              <a:buClr>
                <a:srgbClr val="3F3F3F"/>
              </a:buClr>
              <a:buSzPts val="2400"/>
              <a:buFont typeface="Arial"/>
              <a:buChar char="•"/>
              <a:defRPr sz="2400" b="0" i="0" u="none" strike="noStrike" cap="none">
                <a:solidFill>
                  <a:srgbClr val="3F3F3F"/>
                </a:solidFill>
                <a:latin typeface="Arial"/>
                <a:ea typeface="Arial"/>
                <a:cs typeface="Arial"/>
                <a:sym typeface="Arial"/>
              </a:defRPr>
            </a:lvl2pPr>
            <a:lvl3pPr marL="1371600" marR="0" lvl="2" indent="-355600" algn="l" rtl="0">
              <a:lnSpc>
                <a:spcPct val="100000"/>
              </a:lnSpc>
              <a:spcBef>
                <a:spcPts val="500"/>
              </a:spcBef>
              <a:spcAft>
                <a:spcPts val="0"/>
              </a:spcAft>
              <a:buClr>
                <a:srgbClr val="3F3F3F"/>
              </a:buClr>
              <a:buSzPts val="2000"/>
              <a:buFont typeface="Arial"/>
              <a:buChar char="•"/>
              <a:defRPr sz="2000" b="0" i="0" u="none" strike="noStrike" cap="none">
                <a:solidFill>
                  <a:srgbClr val="3F3F3F"/>
                </a:solidFill>
                <a:latin typeface="Arial"/>
                <a:ea typeface="Arial"/>
                <a:cs typeface="Arial"/>
                <a:sym typeface="Arial"/>
              </a:defRPr>
            </a:lvl3pPr>
            <a:lvl4pPr marL="1828800" marR="0" lvl="3" indent="-342900" algn="l" rtl="0">
              <a:lnSpc>
                <a:spcPct val="10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4pPr>
            <a:lvl5pPr marL="2286000" marR="0" lvl="4" indent="-342900" algn="l" rtl="0">
              <a:lnSpc>
                <a:spcPct val="100000"/>
              </a:lnSpc>
              <a:spcBef>
                <a:spcPts val="500"/>
              </a:spcBef>
              <a:spcAft>
                <a:spcPts val="0"/>
              </a:spcAft>
              <a:buClr>
                <a:srgbClr val="3F3F3F"/>
              </a:buClr>
              <a:buSzPts val="1800"/>
              <a:buFont typeface="Arial"/>
              <a:buChar char="•"/>
              <a:defRPr sz="1800" b="0" i="0" u="none" strike="noStrike" cap="none">
                <a:solidFill>
                  <a:srgbClr val="3F3F3F"/>
                </a:solidFill>
                <a:latin typeface="Arial"/>
                <a:ea typeface="Arial"/>
                <a:cs typeface="Arial"/>
                <a:sym typeface="Arial"/>
              </a:defRPr>
            </a:lvl5pPr>
            <a:lvl6pPr marL="2743200" marR="0" lvl="5"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2" name="Google Shape;72;p13"/>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13"/>
          <p:cNvPicPr preferRelativeResize="0"/>
          <p:nvPr/>
        </p:nvPicPr>
        <p:blipFill rotWithShape="1">
          <a:blip r:embed="rId15">
            <a:alphaModFix/>
          </a:blip>
          <a:srcRect/>
          <a:stretch/>
        </p:blipFill>
        <p:spPr>
          <a:xfrm>
            <a:off x="135338" y="4691572"/>
            <a:ext cx="1042279" cy="339055"/>
          </a:xfrm>
          <a:prstGeom prst="rect">
            <a:avLst/>
          </a:prstGeom>
          <a:noFill/>
          <a:ln>
            <a:noFill/>
          </a:ln>
        </p:spPr>
      </p:pic>
      <p:sp>
        <p:nvSpPr>
          <p:cNvPr id="74" name="Google Shape;74;p13"/>
          <p:cNvSpPr txBox="1"/>
          <p:nvPr/>
        </p:nvSpPr>
        <p:spPr>
          <a:xfrm>
            <a:off x="1562225" y="4733925"/>
            <a:ext cx="2190600" cy="309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300"/>
              <a:buFont typeface="Arial"/>
              <a:buNone/>
            </a:pPr>
            <a:r>
              <a:rPr lang="en-US" sz="1300" b="0" i="0" u="none" strike="noStrike" cap="none">
                <a:solidFill>
                  <a:srgbClr val="0F2044"/>
                </a:solidFill>
                <a:latin typeface="Arial"/>
                <a:ea typeface="Arial"/>
                <a:cs typeface="Arial"/>
                <a:sym typeface="Arial"/>
              </a:rPr>
              <a:t>CSC 481/681</a:t>
            </a:r>
            <a:endParaRPr sz="1300" b="0" i="0" u="none" strike="noStrike" cap="none">
              <a:solidFill>
                <a:srgbClr val="0F2044"/>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US" sz="1100" b="0" i="1" u="none" strike="noStrike" cap="none">
                <a:solidFill>
                  <a:srgbClr val="0F2044"/>
                </a:solidFill>
                <a:latin typeface="Arial"/>
                <a:ea typeface="Arial"/>
                <a:cs typeface="Arial"/>
                <a:sym typeface="Arial"/>
              </a:rPr>
              <a:t>Principles of Computer Security</a:t>
            </a:r>
            <a:endParaRPr sz="1100" b="0" i="1" u="none" strike="noStrike" cap="none">
              <a:solidFill>
                <a:srgbClr val="0F2044"/>
              </a:solidFill>
              <a:latin typeface="Arial"/>
              <a:ea typeface="Arial"/>
              <a:cs typeface="Arial"/>
              <a:sym typeface="Arial"/>
            </a:endParaRPr>
          </a:p>
        </p:txBody>
      </p:sp>
      <p:sp>
        <p:nvSpPr>
          <p:cNvPr id="75" name="Google Shape;75;p13"/>
          <p:cNvSpPr txBox="1"/>
          <p:nvPr/>
        </p:nvSpPr>
        <p:spPr>
          <a:xfrm>
            <a:off x="3686300" y="4822381"/>
            <a:ext cx="4305900" cy="273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0" i="1" u="none" strike="noStrike" cap="none" dirty="0">
                <a:solidFill>
                  <a:srgbClr val="0F2044"/>
                </a:solidFill>
                <a:latin typeface="Arial"/>
                <a:ea typeface="Arial"/>
                <a:cs typeface="Arial"/>
                <a:sym typeface="Arial"/>
              </a:rPr>
              <a:t>Security (Access Control) Models</a:t>
            </a:r>
            <a:endParaRPr sz="1200" b="0" i="1" u="none" strike="noStrike" cap="none" dirty="0">
              <a:solidFill>
                <a:srgbClr val="0F2044"/>
              </a:solidFill>
              <a:latin typeface="Arial"/>
              <a:ea typeface="Arial"/>
              <a:cs typeface="Arial"/>
              <a:sym typeface="Arial"/>
            </a:endParaRPr>
          </a:p>
        </p:txBody>
      </p:sp>
      <p:cxnSp>
        <p:nvCxnSpPr>
          <p:cNvPr id="76" name="Google Shape;76;p13"/>
          <p:cNvCxnSpPr/>
          <p:nvPr/>
        </p:nvCxnSpPr>
        <p:spPr>
          <a:xfrm>
            <a:off x="3686300" y="4752872"/>
            <a:ext cx="0" cy="302700"/>
          </a:xfrm>
          <a:prstGeom prst="straightConnector1">
            <a:avLst/>
          </a:prstGeom>
          <a:noFill/>
          <a:ln w="9525" cap="flat" cmpd="sng">
            <a:solidFill>
              <a:schemeClr val="accent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microsoft.com/office/2007/relationships/hdphoto" Target="../media/hdphoto1.wdp"/><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1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36.png"/><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ctrTitle"/>
          </p:nvPr>
        </p:nvSpPr>
        <p:spPr>
          <a:xfrm>
            <a:off x="346363" y="1201990"/>
            <a:ext cx="8451273" cy="17907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6000"/>
              <a:buNone/>
            </a:pPr>
            <a:r>
              <a:rPr lang="en-US" sz="5400" dirty="0"/>
              <a:t>Security (Access Control) Models</a:t>
            </a:r>
            <a:endParaRPr sz="5400" dirty="0"/>
          </a:p>
          <a:p>
            <a:pPr marL="0" lvl="0" indent="0" algn="ctr" rtl="0">
              <a:lnSpc>
                <a:spcPct val="90000"/>
              </a:lnSpc>
              <a:spcBef>
                <a:spcPts val="0"/>
              </a:spcBef>
              <a:spcAft>
                <a:spcPts val="0"/>
              </a:spcAft>
              <a:buSzPts val="6000"/>
              <a:buNone/>
            </a:pPr>
            <a:endParaRPr sz="3600" dirty="0"/>
          </a:p>
        </p:txBody>
      </p:sp>
      <p:sp>
        <p:nvSpPr>
          <p:cNvPr id="148" name="Google Shape;148;p27"/>
          <p:cNvSpPr txBox="1">
            <a:spLocks noGrp="1"/>
          </p:cNvSpPr>
          <p:nvPr>
            <p:ph type="subTitle" idx="1"/>
          </p:nvPr>
        </p:nvSpPr>
        <p:spPr>
          <a:xfrm>
            <a:off x="1143000" y="2701540"/>
            <a:ext cx="6858000" cy="16083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1000"/>
              </a:spcBef>
              <a:spcAft>
                <a:spcPts val="0"/>
              </a:spcAft>
              <a:buSzPts val="2400"/>
              <a:buNone/>
            </a:pPr>
            <a:r>
              <a:rPr lang="en-US" sz="2000" dirty="0"/>
              <a:t>CSC 481/681/781</a:t>
            </a:r>
            <a:endParaRPr sz="2000" dirty="0"/>
          </a:p>
          <a:p>
            <a:pPr marL="0" lvl="0" indent="0" algn="ctr" rtl="0">
              <a:lnSpc>
                <a:spcPct val="100000"/>
              </a:lnSpc>
              <a:spcBef>
                <a:spcPts val="0"/>
              </a:spcBef>
              <a:spcAft>
                <a:spcPts val="0"/>
              </a:spcAft>
              <a:buSzPts val="2400"/>
              <a:buNone/>
            </a:pPr>
            <a:r>
              <a:rPr lang="en-US" sz="2000" dirty="0"/>
              <a:t>Principles of Computer Security</a:t>
            </a:r>
            <a:endParaRPr sz="2000" dirty="0"/>
          </a:p>
          <a:p>
            <a:pPr marL="0" lvl="0" indent="0" algn="ctr" rtl="0">
              <a:lnSpc>
                <a:spcPct val="100000"/>
              </a:lnSpc>
              <a:spcBef>
                <a:spcPts val="1000"/>
              </a:spcBef>
              <a:spcAft>
                <a:spcPts val="0"/>
              </a:spcAft>
              <a:buSzPts val="2400"/>
              <a:buNone/>
            </a:pPr>
            <a:endParaRPr dirty="0"/>
          </a:p>
          <a:p>
            <a:pPr marL="0" lvl="0" indent="0" algn="ctr" rtl="0">
              <a:lnSpc>
                <a:spcPct val="100000"/>
              </a:lnSpc>
              <a:spcBef>
                <a:spcPts val="1000"/>
              </a:spcBef>
              <a:spcAft>
                <a:spcPts val="0"/>
              </a:spcAft>
              <a:buSzPts val="2400"/>
              <a:buNone/>
            </a:pPr>
            <a:r>
              <a:rPr lang="en-US" sz="1600" i="1" dirty="0"/>
              <a:t>Reference: Textbook Section 1.2 and 9.1-9.2</a:t>
            </a:r>
            <a:endParaRPr sz="1600" i="1" dirty="0"/>
          </a:p>
          <a:p>
            <a:pPr marL="0" lvl="0" indent="0" algn="ctr" rtl="0">
              <a:lnSpc>
                <a:spcPct val="100000"/>
              </a:lnSpc>
              <a:spcBef>
                <a:spcPts val="1000"/>
              </a:spcBef>
              <a:spcAft>
                <a:spcPts val="0"/>
              </a:spcAft>
              <a:buSzPts val="2400"/>
              <a:buNone/>
            </a:pPr>
            <a:endParaRPr sz="18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9A2A7F5A-44CE-4B20-4F11-1A928C11126D}"/>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BBFB6136-AB00-9A40-BEA9-D0E7C61738AB}"/>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4" name="TextBox 3">
            <a:extLst>
              <a:ext uri="{FF2B5EF4-FFF2-40B4-BE49-F238E27FC236}">
                <a16:creationId xmlns:a16="http://schemas.microsoft.com/office/drawing/2014/main" id="{9D1CFCC6-10A7-BC6B-796F-36F648AEB1BF}"/>
              </a:ext>
            </a:extLst>
          </p:cNvPr>
          <p:cNvSpPr txBox="1"/>
          <p:nvPr/>
        </p:nvSpPr>
        <p:spPr>
          <a:xfrm>
            <a:off x="628649" y="1406815"/>
            <a:ext cx="7792448" cy="2062103"/>
          </a:xfrm>
          <a:prstGeom prst="rect">
            <a:avLst/>
          </a:prstGeom>
          <a:noFill/>
        </p:spPr>
        <p:txBody>
          <a:bodyPr wrap="square">
            <a:spAutoFit/>
          </a:bodyPr>
          <a:lstStyle/>
          <a:p>
            <a:pPr marL="285750" indent="-285750">
              <a:buFont typeface="Wingdings" panose="05000000000000000000" pitchFamily="2" charset="2"/>
              <a:buChar char="Ø"/>
            </a:pPr>
            <a:r>
              <a:rPr lang="en-US" sz="1600" dirty="0"/>
              <a:t>Classification Level</a:t>
            </a:r>
          </a:p>
          <a:p>
            <a:pPr marL="285750" indent="-285750">
              <a:buFont typeface="Wingdings" panose="05000000000000000000" pitchFamily="2" charset="2"/>
              <a:buChar char="Ø"/>
            </a:pPr>
            <a:endParaRPr lang="en-US" sz="1600" dirty="0"/>
          </a:p>
          <a:p>
            <a:r>
              <a:rPr lang="en-US" sz="1600" dirty="0"/>
              <a:t>     </a:t>
            </a:r>
            <a:r>
              <a:rPr lang="en-US" sz="1600" i="1" dirty="0">
                <a:solidFill>
                  <a:schemeClr val="bg2">
                    <a:lumMod val="75000"/>
                    <a:lumOff val="25000"/>
                  </a:schemeClr>
                </a:solidFill>
              </a:rPr>
              <a:t>Total Order: Unclassified &lt; Confidential &lt; Secret &lt; Top Secret     </a:t>
            </a:r>
            <a:endParaRPr lang="en-US" sz="1600" dirty="0"/>
          </a:p>
          <a:p>
            <a:endParaRPr lang="en-US" sz="1600" dirty="0"/>
          </a:p>
          <a:p>
            <a:endParaRPr lang="en-US" sz="1600" dirty="0"/>
          </a:p>
          <a:p>
            <a:pPr marL="285750" indent="-285750">
              <a:buFont typeface="Wingdings" panose="05000000000000000000" pitchFamily="2" charset="2"/>
              <a:buChar char="Ø"/>
            </a:pPr>
            <a:r>
              <a:rPr lang="en-US" sz="1600" dirty="0"/>
              <a:t>Compartment</a:t>
            </a:r>
          </a:p>
          <a:p>
            <a:pPr marL="285750" indent="-285750">
              <a:buFont typeface="Wingdings" panose="05000000000000000000" pitchFamily="2" charset="2"/>
              <a:buChar char="Ø"/>
            </a:pPr>
            <a:endParaRPr lang="en-US" sz="1600" dirty="0"/>
          </a:p>
          <a:p>
            <a:r>
              <a:rPr lang="en-US" sz="1600" dirty="0"/>
              <a:t>     </a:t>
            </a:r>
            <a:r>
              <a:rPr lang="en-US" sz="1600" i="1" dirty="0">
                <a:solidFill>
                  <a:schemeClr val="bg2">
                    <a:lumMod val="75000"/>
                    <a:lumOff val="25000"/>
                  </a:schemeClr>
                </a:solidFill>
              </a:rPr>
              <a:t>Partial Order: &lt;Secret,{Appropriations}&gt; &lt;Secret,{Troop Strength}&gt;</a:t>
            </a:r>
            <a:endParaRPr lang="en-US" sz="1600" i="1" dirty="0">
              <a:solidFill>
                <a:srgbClr val="C00000"/>
              </a:solidFill>
            </a:endParaRPr>
          </a:p>
        </p:txBody>
      </p:sp>
      <p:cxnSp>
        <p:nvCxnSpPr>
          <p:cNvPr id="6" name="Straight Arrow Connector 5">
            <a:extLst>
              <a:ext uri="{FF2B5EF4-FFF2-40B4-BE49-F238E27FC236}">
                <a16:creationId xmlns:a16="http://schemas.microsoft.com/office/drawing/2014/main" id="{4E105F99-DF78-994A-C781-3E7204767264}"/>
              </a:ext>
            </a:extLst>
          </p:cNvPr>
          <p:cNvCxnSpPr/>
          <p:nvPr/>
        </p:nvCxnSpPr>
        <p:spPr>
          <a:xfrm>
            <a:off x="3025659" y="1263883"/>
            <a:ext cx="0" cy="57928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3883DD2E-398A-2050-B8F3-507F174439F8}"/>
              </a:ext>
            </a:extLst>
          </p:cNvPr>
          <p:cNvCxnSpPr>
            <a:cxnSpLocks/>
          </p:cNvCxnSpPr>
          <p:nvPr/>
        </p:nvCxnSpPr>
        <p:spPr>
          <a:xfrm>
            <a:off x="2474306" y="2819002"/>
            <a:ext cx="704551"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B283884-E797-02F8-EE33-8FF73410AD05}"/>
              </a:ext>
            </a:extLst>
          </p:cNvPr>
          <p:cNvSpPr txBox="1"/>
          <p:nvPr/>
        </p:nvSpPr>
        <p:spPr>
          <a:xfrm>
            <a:off x="4344596" y="3468918"/>
            <a:ext cx="4572000" cy="307777"/>
          </a:xfrm>
          <a:prstGeom prst="rect">
            <a:avLst/>
          </a:prstGeom>
          <a:noFill/>
        </p:spPr>
        <p:txBody>
          <a:bodyPr wrap="square">
            <a:spAutoFit/>
          </a:bodyPr>
          <a:lstStyle/>
          <a:p>
            <a:r>
              <a:rPr lang="en-US" sz="1400" i="1" dirty="0">
                <a:solidFill>
                  <a:srgbClr val="C00000"/>
                </a:solidFill>
              </a:rPr>
              <a:t>No C</a:t>
            </a:r>
            <a:r>
              <a:rPr lang="en-US" altLang="zh-CN" sz="1400" i="1" dirty="0">
                <a:solidFill>
                  <a:srgbClr val="C00000"/>
                </a:solidFill>
              </a:rPr>
              <a:t>omparability </a:t>
            </a:r>
            <a:endParaRPr lang="en-US" dirty="0"/>
          </a:p>
        </p:txBody>
      </p:sp>
    </p:spTree>
    <p:extLst>
      <p:ext uri="{BB962C8B-B14F-4D97-AF65-F5344CB8AC3E}">
        <p14:creationId xmlns:p14="http://schemas.microsoft.com/office/powerpoint/2010/main" val="1258804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FEFF115E-6F4B-44FA-E578-52618472D4AF}"/>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BD3A077E-6D02-64B2-8551-242AD517AE07}"/>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4" name="TextBox 3">
            <a:extLst>
              <a:ext uri="{FF2B5EF4-FFF2-40B4-BE49-F238E27FC236}">
                <a16:creationId xmlns:a16="http://schemas.microsoft.com/office/drawing/2014/main" id="{8B8A18A7-471F-644B-3E50-8085B119F881}"/>
              </a:ext>
            </a:extLst>
          </p:cNvPr>
          <p:cNvSpPr txBox="1"/>
          <p:nvPr/>
        </p:nvSpPr>
        <p:spPr>
          <a:xfrm>
            <a:off x="628650" y="1323521"/>
            <a:ext cx="7792448" cy="1620957"/>
          </a:xfrm>
          <a:prstGeom prst="rect">
            <a:avLst/>
          </a:prstGeom>
          <a:noFill/>
        </p:spPr>
        <p:txBody>
          <a:bodyPr wrap="square">
            <a:spAutoFit/>
          </a:bodyPr>
          <a:lstStyle/>
          <a:p>
            <a:pPr marL="285750" indent="-285750">
              <a:buFont typeface="Wingdings" panose="05000000000000000000" pitchFamily="2" charset="2"/>
              <a:buChar char="Ø"/>
            </a:pPr>
            <a:r>
              <a:rPr lang="en-US" sz="1600" dirty="0"/>
              <a:t>Total Order on a universe set, U</a:t>
            </a:r>
          </a:p>
          <a:p>
            <a:pPr marL="285750" indent="-285750">
              <a:buFont typeface="Wingdings" panose="05000000000000000000" pitchFamily="2" charset="2"/>
              <a:buChar char="Ø"/>
            </a:pPr>
            <a:endParaRPr lang="en-US" sz="1600" dirty="0"/>
          </a:p>
          <a:p>
            <a:pPr marL="571500" lvl="1" indent="-215900">
              <a:spcBef>
                <a:spcPts val="100"/>
              </a:spcBef>
              <a:buClr>
                <a:schemeClr val="dk2"/>
              </a:buClr>
              <a:buSzPts val="1600"/>
              <a:buFont typeface="Arial"/>
              <a:buChar char="–"/>
            </a:pPr>
            <a:r>
              <a:rPr lang="en-US" sz="1600" dirty="0">
                <a:solidFill>
                  <a:schemeClr val="dk2"/>
                </a:solidFill>
              </a:rPr>
              <a:t>Reflexivity:  x ≤ x, for all x ∈ U;</a:t>
            </a:r>
          </a:p>
          <a:p>
            <a:pPr marL="571500" lvl="1" indent="-215900">
              <a:spcBef>
                <a:spcPts val="100"/>
              </a:spcBef>
              <a:buClr>
                <a:schemeClr val="dk2"/>
              </a:buClr>
              <a:buSzPts val="1600"/>
              <a:buFont typeface="Arial"/>
              <a:buChar char="–"/>
            </a:pPr>
            <a:r>
              <a:rPr lang="en-US" sz="1600" dirty="0">
                <a:solidFill>
                  <a:schemeClr val="dk2"/>
                </a:solidFill>
              </a:rPr>
              <a:t>Anti-symmetry:  If x ≤ y and y ≤ x, then x=y;</a:t>
            </a:r>
          </a:p>
          <a:p>
            <a:pPr marL="571500" lvl="1" indent="-215900">
              <a:spcBef>
                <a:spcPts val="100"/>
              </a:spcBef>
              <a:buClr>
                <a:schemeClr val="dk2"/>
              </a:buClr>
              <a:buSzPts val="1600"/>
              <a:buFont typeface="Arial"/>
              <a:buChar char="–"/>
            </a:pPr>
            <a:r>
              <a:rPr lang="en-US" sz="1600" dirty="0">
                <a:solidFill>
                  <a:schemeClr val="dk2"/>
                </a:solidFill>
              </a:rPr>
              <a:t>Transitivity:  If x ≤ y and y ≤ z, then x ≤ z;</a:t>
            </a:r>
          </a:p>
          <a:p>
            <a:pPr marL="571500" lvl="1" indent="-215900">
              <a:spcBef>
                <a:spcPts val="100"/>
              </a:spcBef>
              <a:buClr>
                <a:schemeClr val="dk2"/>
              </a:buClr>
              <a:buSzPts val="1600"/>
              <a:buFont typeface="Arial"/>
              <a:buChar char="–"/>
            </a:pPr>
            <a:r>
              <a:rPr lang="en-US" sz="1600" dirty="0">
                <a:solidFill>
                  <a:schemeClr val="dk2"/>
                </a:solidFill>
              </a:rPr>
              <a:t>Totality: If x, y ∈ U,  then x ≤ y or y ≤ x.</a:t>
            </a:r>
          </a:p>
        </p:txBody>
      </p:sp>
    </p:spTree>
    <p:extLst>
      <p:ext uri="{BB962C8B-B14F-4D97-AF65-F5344CB8AC3E}">
        <p14:creationId xmlns:p14="http://schemas.microsoft.com/office/powerpoint/2010/main" val="38733133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BFDE723A-0931-A58A-2A37-4B10DE64219F}"/>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D24DC280-0251-EAA3-CABF-AB23488572EB}"/>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pic>
        <p:nvPicPr>
          <p:cNvPr id="2" name="Picture 1" descr="Figure 2.5 from Access control policies and companies data transmission  management. (Gestion du contrôle de la diffusion des données d'entreprises  et politiques de contrôles d'accès) | Semantic Scholar">
            <a:extLst>
              <a:ext uri="{FF2B5EF4-FFF2-40B4-BE49-F238E27FC236}">
                <a16:creationId xmlns:a16="http://schemas.microsoft.com/office/drawing/2014/main" id="{945E5BB1-9BD3-0F39-1054-E5CD94A2068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75" r="22285" b="13670"/>
          <a:stretch>
            <a:fillRect/>
          </a:stretch>
        </p:blipFill>
        <p:spPr bwMode="auto">
          <a:xfrm>
            <a:off x="4196884" y="2180467"/>
            <a:ext cx="1394916" cy="17829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71285ACF-64A9-4D44-4A6E-4F7CE89C6E2A}"/>
                  </a:ext>
                </a:extLst>
              </p:cNvPr>
              <p:cNvSpPr txBox="1"/>
              <p:nvPr/>
            </p:nvSpPr>
            <p:spPr>
              <a:xfrm>
                <a:off x="2979984" y="2784379"/>
                <a:ext cx="870045"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0" i="1" smtClean="0">
                          <a:latin typeface="Cambria Math" panose="02040503050406030204" pitchFamily="18" charset="0"/>
                        </a:rPr>
                        <m:t>𝐿</m:t>
                      </m:r>
                      <m:d>
                        <m:dPr>
                          <m:ctrlPr>
                            <a:rPr lang="en-US" sz="1600" b="0" i="1" smtClean="0">
                              <a:latin typeface="Cambria Math" panose="02040503050406030204" pitchFamily="18" charset="0"/>
                            </a:rPr>
                          </m:ctrlPr>
                        </m:dPr>
                        <m:e>
                          <m:r>
                            <a:rPr lang="en-US" sz="1600" b="0" i="1" smtClean="0">
                              <a:latin typeface="Cambria Math" panose="02040503050406030204" pitchFamily="18" charset="0"/>
                            </a:rPr>
                            <m:t>𝑆</m:t>
                          </m:r>
                        </m:e>
                      </m:d>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𝑙</m:t>
                          </m:r>
                        </m:e>
                        <m:sub>
                          <m:r>
                            <a:rPr lang="en-US" sz="1600" b="0" i="1" smtClean="0">
                              <a:latin typeface="Cambria Math" panose="02040503050406030204" pitchFamily="18" charset="0"/>
                            </a:rPr>
                            <m:t>𝑠</m:t>
                          </m:r>
                        </m:sub>
                      </m:sSub>
                    </m:oMath>
                  </m:oMathPara>
                </a14:m>
                <a:endParaRPr lang="en-US" sz="1600" dirty="0"/>
              </a:p>
            </p:txBody>
          </p:sp>
        </mc:Choice>
        <mc:Fallback xmlns="">
          <p:sp>
            <p:nvSpPr>
              <p:cNvPr id="3" name="TextBox 2">
                <a:extLst>
                  <a:ext uri="{FF2B5EF4-FFF2-40B4-BE49-F238E27FC236}">
                    <a16:creationId xmlns:a16="http://schemas.microsoft.com/office/drawing/2014/main" id="{71285ACF-64A9-4D44-4A6E-4F7CE89C6E2A}"/>
                  </a:ext>
                </a:extLst>
              </p:cNvPr>
              <p:cNvSpPr txBox="1">
                <a:spLocks noRot="1" noChangeAspect="1" noMove="1" noResize="1" noEditPoints="1" noAdjustHandles="1" noChangeArrowheads="1" noChangeShapeType="1" noTextEdit="1"/>
              </p:cNvSpPr>
              <p:nvPr/>
            </p:nvSpPr>
            <p:spPr>
              <a:xfrm>
                <a:off x="2979984" y="2784379"/>
                <a:ext cx="870045" cy="246221"/>
              </a:xfrm>
              <a:prstGeom prst="rect">
                <a:avLst/>
              </a:prstGeom>
              <a:blipFill>
                <a:blip r:embed="rId4"/>
                <a:stretch>
                  <a:fillRect l="-4895" b="-12500"/>
                </a:stretch>
              </a:blipFill>
            </p:spPr>
            <p:txBody>
              <a:bodyPr/>
              <a:lstStyle/>
              <a:p>
                <a:r>
                  <a:rPr lang="en-US">
                    <a:noFill/>
                  </a:rPr>
                  <a:t> </a:t>
                </a:r>
              </a:p>
            </p:txBody>
          </p:sp>
        </mc:Fallback>
      </mc:AlternateContent>
      <p:pic>
        <p:nvPicPr>
          <p:cNvPr id="5" name="Picture 2" descr="American Presidents Clipart-colorful round icon with president andrew  johnson">
            <a:extLst>
              <a:ext uri="{FF2B5EF4-FFF2-40B4-BE49-F238E27FC236}">
                <a16:creationId xmlns:a16="http://schemas.microsoft.com/office/drawing/2014/main" id="{4D0FF2D6-9E72-AB6D-5E73-532A267B602A}"/>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191" t="12007" r="12980" b="23583"/>
          <a:stretch>
            <a:fillRect/>
          </a:stretch>
        </p:blipFill>
        <p:spPr bwMode="auto">
          <a:xfrm>
            <a:off x="3135931" y="2264658"/>
            <a:ext cx="302172" cy="2643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Cartoon military general pointing illustration | Premium AI-generated vector">
            <a:extLst>
              <a:ext uri="{FF2B5EF4-FFF2-40B4-BE49-F238E27FC236}">
                <a16:creationId xmlns:a16="http://schemas.microsoft.com/office/drawing/2014/main" id="{EC07C07E-2961-79B6-1E30-8394B68778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658" r="22379"/>
          <a:stretch>
            <a:fillRect/>
          </a:stretch>
        </p:blipFill>
        <p:spPr bwMode="auto">
          <a:xfrm>
            <a:off x="3534388" y="2255780"/>
            <a:ext cx="315642" cy="264300"/>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Arrow Connector 9">
            <a:extLst>
              <a:ext uri="{FF2B5EF4-FFF2-40B4-BE49-F238E27FC236}">
                <a16:creationId xmlns:a16="http://schemas.microsoft.com/office/drawing/2014/main" id="{543CA4E6-EEE3-441A-5956-D4929D90A670}"/>
              </a:ext>
            </a:extLst>
          </p:cNvPr>
          <p:cNvCxnSpPr/>
          <p:nvPr/>
        </p:nvCxnSpPr>
        <p:spPr>
          <a:xfrm flipV="1">
            <a:off x="3287017" y="2580422"/>
            <a:ext cx="0" cy="19507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2" name="Straight Arrow Connector 11">
            <a:extLst>
              <a:ext uri="{FF2B5EF4-FFF2-40B4-BE49-F238E27FC236}">
                <a16:creationId xmlns:a16="http://schemas.microsoft.com/office/drawing/2014/main" id="{ECB0F00D-05A9-2EE2-4650-CADE7EAC7C25}"/>
              </a:ext>
            </a:extLst>
          </p:cNvPr>
          <p:cNvCxnSpPr/>
          <p:nvPr/>
        </p:nvCxnSpPr>
        <p:spPr>
          <a:xfrm flipV="1">
            <a:off x="3287017" y="2528958"/>
            <a:ext cx="361029" cy="24654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4" name="Straight Arrow Connector 13">
            <a:extLst>
              <a:ext uri="{FF2B5EF4-FFF2-40B4-BE49-F238E27FC236}">
                <a16:creationId xmlns:a16="http://schemas.microsoft.com/office/drawing/2014/main" id="{6DA3A68C-111D-1A9E-003B-505568750E19}"/>
              </a:ext>
            </a:extLst>
          </p:cNvPr>
          <p:cNvCxnSpPr>
            <a:stCxn id="3" idx="3"/>
          </p:cNvCxnSpPr>
          <p:nvPr/>
        </p:nvCxnSpPr>
        <p:spPr>
          <a:xfrm flipV="1">
            <a:off x="3850029" y="2537836"/>
            <a:ext cx="269449" cy="369654"/>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6" name="Straight Arrow Connector 15">
            <a:extLst>
              <a:ext uri="{FF2B5EF4-FFF2-40B4-BE49-F238E27FC236}">
                <a16:creationId xmlns:a16="http://schemas.microsoft.com/office/drawing/2014/main" id="{5287BF50-B4DE-E406-2A97-5CCE2E22B753}"/>
              </a:ext>
            </a:extLst>
          </p:cNvPr>
          <p:cNvCxnSpPr>
            <a:stCxn id="3" idx="3"/>
          </p:cNvCxnSpPr>
          <p:nvPr/>
        </p:nvCxnSpPr>
        <p:spPr>
          <a:xfrm flipV="1">
            <a:off x="3850029" y="2892101"/>
            <a:ext cx="269449" cy="15389"/>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18" name="Straight Arrow Connector 17">
            <a:extLst>
              <a:ext uri="{FF2B5EF4-FFF2-40B4-BE49-F238E27FC236}">
                <a16:creationId xmlns:a16="http://schemas.microsoft.com/office/drawing/2014/main" id="{881B3A6F-925B-F417-8FCD-456D3FDC7E2E}"/>
              </a:ext>
            </a:extLst>
          </p:cNvPr>
          <p:cNvCxnSpPr>
            <a:stCxn id="3" idx="3"/>
          </p:cNvCxnSpPr>
          <p:nvPr/>
        </p:nvCxnSpPr>
        <p:spPr>
          <a:xfrm>
            <a:off x="3850029" y="2907490"/>
            <a:ext cx="269449" cy="41428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0" name="Straight Arrow Connector 19">
            <a:extLst>
              <a:ext uri="{FF2B5EF4-FFF2-40B4-BE49-F238E27FC236}">
                <a16:creationId xmlns:a16="http://schemas.microsoft.com/office/drawing/2014/main" id="{08A8336F-BF01-C163-AF63-C59959FB9A51}"/>
              </a:ext>
            </a:extLst>
          </p:cNvPr>
          <p:cNvCxnSpPr>
            <a:stCxn id="3" idx="3"/>
          </p:cNvCxnSpPr>
          <p:nvPr/>
        </p:nvCxnSpPr>
        <p:spPr>
          <a:xfrm>
            <a:off x="3850029" y="2907490"/>
            <a:ext cx="269449" cy="76855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FDA3B324-52ED-7214-F776-6D318CF5ABDB}"/>
                  </a:ext>
                </a:extLst>
              </p:cNvPr>
              <p:cNvSpPr txBox="1"/>
              <p:nvPr/>
            </p:nvSpPr>
            <p:spPr>
              <a:xfrm>
                <a:off x="5949317" y="2784379"/>
                <a:ext cx="802527" cy="21544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d>
                        <m:dPr>
                          <m:ctrlPr>
                            <a:rPr lang="en-US" b="0" i="1" smtClean="0">
                              <a:latin typeface="Cambria Math" panose="02040503050406030204" pitchFamily="18" charset="0"/>
                            </a:rPr>
                          </m:ctrlPr>
                        </m:dPr>
                        <m:e>
                          <m:r>
                            <a:rPr lang="en-US" b="0" i="1" smtClean="0">
                              <a:latin typeface="Cambria Math" panose="02040503050406030204" pitchFamily="18" charset="0"/>
                            </a:rPr>
                            <m:t>𝑂</m:t>
                          </m:r>
                        </m:e>
                      </m:d>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𝑙</m:t>
                          </m:r>
                        </m:e>
                        <m:sub>
                          <m:r>
                            <a:rPr lang="en-US" b="0" i="1" smtClean="0">
                              <a:latin typeface="Cambria Math" panose="02040503050406030204" pitchFamily="18" charset="0"/>
                            </a:rPr>
                            <m:t>𝑜</m:t>
                          </m:r>
                        </m:sub>
                      </m:sSub>
                    </m:oMath>
                  </m:oMathPara>
                </a14:m>
                <a:endParaRPr lang="en-US" dirty="0"/>
              </a:p>
            </p:txBody>
          </p:sp>
        </mc:Choice>
        <mc:Fallback xmlns="">
          <p:sp>
            <p:nvSpPr>
              <p:cNvPr id="21" name="TextBox 20">
                <a:extLst>
                  <a:ext uri="{FF2B5EF4-FFF2-40B4-BE49-F238E27FC236}">
                    <a16:creationId xmlns:a16="http://schemas.microsoft.com/office/drawing/2014/main" id="{FDA3B324-52ED-7214-F776-6D318CF5ABDB}"/>
                  </a:ext>
                </a:extLst>
              </p:cNvPr>
              <p:cNvSpPr txBox="1">
                <a:spLocks noRot="1" noChangeAspect="1" noMove="1" noResize="1" noEditPoints="1" noAdjustHandles="1" noChangeArrowheads="1" noChangeShapeType="1" noTextEdit="1"/>
              </p:cNvSpPr>
              <p:nvPr/>
            </p:nvSpPr>
            <p:spPr>
              <a:xfrm>
                <a:off x="5949317" y="2784379"/>
                <a:ext cx="802527" cy="215444"/>
              </a:xfrm>
              <a:prstGeom prst="rect">
                <a:avLst/>
              </a:prstGeom>
              <a:blipFill>
                <a:blip r:embed="rId7"/>
                <a:stretch>
                  <a:fillRect l="-3788" b="-1142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618652DA-DF4D-C3FD-07B9-BC8CE981DA95}"/>
                  </a:ext>
                </a:extLst>
              </p:cNvPr>
              <p:cNvSpPr txBox="1"/>
              <p:nvPr/>
            </p:nvSpPr>
            <p:spPr>
              <a:xfrm>
                <a:off x="123956" y="1351511"/>
                <a:ext cx="2856028"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14:m>
                  <m:oMath xmlns:m="http://schemas.openxmlformats.org/officeDocument/2006/math">
                    <m:r>
                      <a:rPr lang="en-US" sz="1600" b="0" i="1" smtClean="0">
                        <a:latin typeface="Cambria Math" panose="02040503050406030204" pitchFamily="18" charset="0"/>
                      </a:rPr>
                      <m:t>𝑆</m:t>
                    </m:r>
                  </m:oMath>
                </a14:m>
                <a:r>
                  <a:rPr lang="en-US" sz="1600" i="1" dirty="0">
                    <a:latin typeface="Cambria Math" panose="02040503050406030204" pitchFamily="18" charset="0"/>
                  </a:rPr>
                  <a:t>:</a:t>
                </a:r>
                <a:r>
                  <a:rPr lang="en-US" sz="1600" dirty="0">
                    <a:latin typeface="Cambria Math" panose="02040503050406030204" pitchFamily="18" charset="0"/>
                  </a:rPr>
                  <a:t> </a:t>
                </a:r>
                <a:r>
                  <a:rPr lang="en-US" sz="1600" i="1" dirty="0">
                    <a:cs typeface="Arial" panose="020B0604020202020204" pitchFamily="34" charset="0"/>
                  </a:rPr>
                  <a:t>Subject</a:t>
                </a:r>
              </a:p>
              <a:p>
                <a14:m>
                  <m:oMath xmlns:m="http://schemas.openxmlformats.org/officeDocument/2006/math">
                    <m:r>
                      <a:rPr lang="en-US" sz="1600" b="0" i="1" smtClean="0">
                        <a:latin typeface="Cambria Math" panose="02040503050406030204" pitchFamily="18" charset="0"/>
                        <a:cs typeface="Arial" panose="020B0604020202020204" pitchFamily="34" charset="0"/>
                      </a:rPr>
                      <m:t>𝑂</m:t>
                    </m:r>
                  </m:oMath>
                </a14:m>
                <a:r>
                  <a:rPr lang="en-US" sz="1600" i="1" dirty="0">
                    <a:latin typeface="Arial" panose="020B0604020202020204" pitchFamily="34" charset="0"/>
                    <a:cs typeface="Arial" panose="020B0604020202020204" pitchFamily="34" charset="0"/>
                  </a:rPr>
                  <a:t>: </a:t>
                </a:r>
                <a:r>
                  <a:rPr lang="en-US" sz="1600" i="1" dirty="0">
                    <a:cs typeface="Arial" panose="020B0604020202020204" pitchFamily="34" charset="0"/>
                  </a:rPr>
                  <a:t>Object</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𝑙</m:t>
                        </m:r>
                      </m:e>
                      <m:sub>
                        <m:r>
                          <a:rPr lang="en-US" sz="1600" i="1">
                            <a:latin typeface="Cambria Math" panose="02040503050406030204" pitchFamily="18" charset="0"/>
                          </a:rPr>
                          <m:t>𝑠</m:t>
                        </m:r>
                      </m:sub>
                    </m:sSub>
                    <m:r>
                      <a:rPr lang="en-US" sz="1600" i="1">
                        <a:latin typeface="Cambria Math" panose="02040503050406030204" pitchFamily="18" charset="0"/>
                      </a:rPr>
                      <m:t> </m:t>
                    </m:r>
                  </m:oMath>
                </a14:m>
                <a:r>
                  <a:rPr lang="en-US" sz="1600" i="1" dirty="0">
                    <a:solidFill>
                      <a:schemeClr val="dk1"/>
                    </a:solidFill>
                  </a:rPr>
                  <a:t>: Security Clearance</a:t>
                </a:r>
              </a:p>
              <a:p>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𝑙</m:t>
                        </m:r>
                      </m:e>
                      <m:sub>
                        <m:r>
                          <a:rPr lang="en-US" sz="1600" i="1">
                            <a:latin typeface="Cambria Math" panose="02040503050406030204" pitchFamily="18" charset="0"/>
                          </a:rPr>
                          <m:t>𝑜</m:t>
                        </m:r>
                      </m:sub>
                    </m:sSub>
                  </m:oMath>
                </a14:m>
                <a:r>
                  <a:rPr lang="en-US" sz="1600" dirty="0"/>
                  <a:t>: </a:t>
                </a:r>
                <a:r>
                  <a:rPr lang="en-US" sz="1600" i="1" dirty="0"/>
                  <a:t>Security classification</a:t>
                </a:r>
              </a:p>
            </p:txBody>
          </p:sp>
        </mc:Choice>
        <mc:Fallback xmlns="">
          <p:sp>
            <p:nvSpPr>
              <p:cNvPr id="23" name="TextBox 22">
                <a:extLst>
                  <a:ext uri="{FF2B5EF4-FFF2-40B4-BE49-F238E27FC236}">
                    <a16:creationId xmlns:a16="http://schemas.microsoft.com/office/drawing/2014/main" id="{618652DA-DF4D-C3FD-07B9-BC8CE981DA95}"/>
                  </a:ext>
                </a:extLst>
              </p:cNvPr>
              <p:cNvSpPr txBox="1">
                <a:spLocks noRot="1" noChangeAspect="1" noMove="1" noResize="1" noEditPoints="1" noAdjustHandles="1" noChangeArrowheads="1" noChangeShapeType="1" noTextEdit="1"/>
              </p:cNvSpPr>
              <p:nvPr/>
            </p:nvSpPr>
            <p:spPr>
              <a:xfrm>
                <a:off x="123956" y="1351511"/>
                <a:ext cx="2856028" cy="1077218"/>
              </a:xfrm>
              <a:prstGeom prst="rect">
                <a:avLst/>
              </a:prstGeom>
              <a:blipFill>
                <a:blip r:embed="rId8"/>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570552CD-38D5-8105-F8F1-AC22C7F75F1F}"/>
              </a:ext>
            </a:extLst>
          </p:cNvPr>
          <p:cNvCxnSpPr/>
          <p:nvPr/>
        </p:nvCxnSpPr>
        <p:spPr>
          <a:xfrm flipV="1">
            <a:off x="6196979" y="2590984"/>
            <a:ext cx="0" cy="195079"/>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8" name="Straight Arrow Connector 7">
            <a:extLst>
              <a:ext uri="{FF2B5EF4-FFF2-40B4-BE49-F238E27FC236}">
                <a16:creationId xmlns:a16="http://schemas.microsoft.com/office/drawing/2014/main" id="{29FE491A-3114-558A-3CFF-F85648983CE6}"/>
              </a:ext>
            </a:extLst>
          </p:cNvPr>
          <p:cNvCxnSpPr/>
          <p:nvPr/>
        </p:nvCxnSpPr>
        <p:spPr>
          <a:xfrm flipV="1">
            <a:off x="6196979" y="2533391"/>
            <a:ext cx="361029" cy="246543"/>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sp>
        <p:nvSpPr>
          <p:cNvPr id="11" name="TextBox 10">
            <a:extLst>
              <a:ext uri="{FF2B5EF4-FFF2-40B4-BE49-F238E27FC236}">
                <a16:creationId xmlns:a16="http://schemas.microsoft.com/office/drawing/2014/main" id="{384FFBCC-0BF7-6D7B-E003-9DAC8068754D}"/>
              </a:ext>
            </a:extLst>
          </p:cNvPr>
          <p:cNvSpPr txBox="1"/>
          <p:nvPr/>
        </p:nvSpPr>
        <p:spPr>
          <a:xfrm>
            <a:off x="5591801" y="2242919"/>
            <a:ext cx="3428243" cy="307777"/>
          </a:xfrm>
          <a:prstGeom prst="rect">
            <a:avLst/>
          </a:prstGeom>
          <a:noFill/>
        </p:spPr>
        <p:txBody>
          <a:bodyPr wrap="square">
            <a:spAutoFit/>
          </a:bodyPr>
          <a:lstStyle/>
          <a:p>
            <a:r>
              <a:rPr lang="en-US" dirty="0"/>
              <a:t>Nuclear Assets, Counter-attack Plans… </a:t>
            </a:r>
          </a:p>
        </p:txBody>
      </p:sp>
      <p:cxnSp>
        <p:nvCxnSpPr>
          <p:cNvPr id="19" name="Straight Arrow Connector 18">
            <a:extLst>
              <a:ext uri="{FF2B5EF4-FFF2-40B4-BE49-F238E27FC236}">
                <a16:creationId xmlns:a16="http://schemas.microsoft.com/office/drawing/2014/main" id="{E62DC6A0-DD0C-1EBF-D38E-CB4F43FA2073}"/>
              </a:ext>
            </a:extLst>
          </p:cNvPr>
          <p:cNvCxnSpPr>
            <a:cxnSpLocks/>
            <a:stCxn id="21" idx="1"/>
          </p:cNvCxnSpPr>
          <p:nvPr/>
        </p:nvCxnSpPr>
        <p:spPr>
          <a:xfrm flipH="1" flipV="1">
            <a:off x="5591800" y="2528958"/>
            <a:ext cx="357517" cy="363143"/>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4" name="Straight Arrow Connector 23">
            <a:extLst>
              <a:ext uri="{FF2B5EF4-FFF2-40B4-BE49-F238E27FC236}">
                <a16:creationId xmlns:a16="http://schemas.microsoft.com/office/drawing/2014/main" id="{5FDED6D8-A16E-9263-65CC-46292CFA64DB}"/>
              </a:ext>
            </a:extLst>
          </p:cNvPr>
          <p:cNvCxnSpPr>
            <a:cxnSpLocks/>
            <a:stCxn id="21" idx="1"/>
          </p:cNvCxnSpPr>
          <p:nvPr/>
        </p:nvCxnSpPr>
        <p:spPr>
          <a:xfrm flipH="1">
            <a:off x="5591800" y="2892101"/>
            <a:ext cx="357517" cy="1538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6" name="Straight Arrow Connector 25">
            <a:extLst>
              <a:ext uri="{FF2B5EF4-FFF2-40B4-BE49-F238E27FC236}">
                <a16:creationId xmlns:a16="http://schemas.microsoft.com/office/drawing/2014/main" id="{3A67D3B9-C755-6759-22CE-DDA522F978CF}"/>
              </a:ext>
            </a:extLst>
          </p:cNvPr>
          <p:cNvCxnSpPr>
            <a:cxnSpLocks/>
            <a:stCxn id="21" idx="1"/>
          </p:cNvCxnSpPr>
          <p:nvPr/>
        </p:nvCxnSpPr>
        <p:spPr>
          <a:xfrm flipH="1">
            <a:off x="5632315" y="2892101"/>
            <a:ext cx="317002" cy="35693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9" name="Straight Arrow Connector 28">
            <a:extLst>
              <a:ext uri="{FF2B5EF4-FFF2-40B4-BE49-F238E27FC236}">
                <a16:creationId xmlns:a16="http://schemas.microsoft.com/office/drawing/2014/main" id="{8462DB0E-0B9A-714E-D53A-07A2DF5A05B9}"/>
              </a:ext>
            </a:extLst>
          </p:cNvPr>
          <p:cNvCxnSpPr>
            <a:cxnSpLocks/>
            <a:stCxn id="21" idx="1"/>
          </p:cNvCxnSpPr>
          <p:nvPr/>
        </p:nvCxnSpPr>
        <p:spPr>
          <a:xfrm flipH="1">
            <a:off x="5724728" y="2892101"/>
            <a:ext cx="224589" cy="783947"/>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936262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93E9616C-997D-7E45-50C1-EBEB206C6B5E}"/>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E46682A9-0C69-9EA2-6CE5-546824C1FBE9}"/>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F49C4C2-D866-17E2-FDCD-6B6E9293715B}"/>
                  </a:ext>
                </a:extLst>
              </p:cNvPr>
              <p:cNvSpPr txBox="1"/>
              <p:nvPr/>
            </p:nvSpPr>
            <p:spPr>
              <a:xfrm>
                <a:off x="684603" y="1716056"/>
                <a:ext cx="8234388" cy="16004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i="1" u="sng" dirty="0">
                    <a:solidFill>
                      <a:schemeClr val="tx1"/>
                    </a:solidFill>
                  </a:rPr>
                  <a:t>Simple Security Condition</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𝑆</m:t>
                    </m:r>
                  </m:oMath>
                </a14:m>
                <a:r>
                  <a:rPr lang="en-US" dirty="0">
                    <a:solidFill>
                      <a:schemeClr val="tx1"/>
                    </a:solidFill>
                  </a:rPr>
                  <a:t> can read </a:t>
                </a:r>
                <a14:m>
                  <m:oMath xmlns:m="http://schemas.openxmlformats.org/officeDocument/2006/math">
                    <m:r>
                      <a:rPr lang="en-US" b="0" i="1" smtClean="0">
                        <a:solidFill>
                          <a:schemeClr val="tx1"/>
                        </a:solidFill>
                        <a:latin typeface="Cambria Math" panose="02040503050406030204" pitchFamily="18" charset="0"/>
                      </a:rPr>
                      <m:t>𝑂</m:t>
                    </m:r>
                  </m:oMath>
                </a14:m>
                <a:r>
                  <a:rPr lang="en-US" dirty="0">
                    <a:solidFill>
                      <a:schemeClr val="tx1"/>
                    </a:solidFill>
                  </a:rPr>
                  <a:t> if and only if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m:t>
                        </m:r>
                      </m:e>
                      <m:sub>
                        <m:r>
                          <a:rPr lang="en-US" i="1">
                            <a:solidFill>
                              <a:schemeClr val="tx1"/>
                            </a:solidFill>
                            <a:latin typeface="Cambria Math" panose="02040503050406030204" pitchFamily="18" charset="0"/>
                          </a:rPr>
                          <m:t>𝑜</m:t>
                        </m:r>
                      </m:sub>
                    </m:sSub>
                    <m:r>
                      <a:rPr lang="en-US" i="1">
                        <a:solidFill>
                          <a:schemeClr val="tx1"/>
                        </a:solidFill>
                        <a:latin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m:t>
                        </m:r>
                      </m:e>
                      <m:sub>
                        <m:r>
                          <a:rPr lang="en-US" b="0" i="1" smtClean="0">
                            <a:solidFill>
                              <a:schemeClr val="tx1"/>
                            </a:solidFill>
                            <a:latin typeface="Cambria Math" panose="02040503050406030204" pitchFamily="18" charset="0"/>
                          </a:rPr>
                          <m:t>𝑠</m:t>
                        </m:r>
                      </m:sub>
                    </m:sSub>
                  </m:oMath>
                </a14:m>
                <a:endParaRPr lang="en-US" dirty="0">
                  <a:solidFill>
                    <a:schemeClr val="tx1"/>
                  </a:solidFill>
                </a:endParaRPr>
              </a:p>
              <a:p>
                <a:pPr marL="285750" indent="-285750">
                  <a:lnSpc>
                    <a:spcPct val="150000"/>
                  </a:lnSpc>
                  <a:buFont typeface="Arial" panose="020B0604020202020204" pitchFamily="34" charset="0"/>
                  <a:buChar char="•"/>
                </a:pPr>
                <a:r>
                  <a:rPr lang="en-US" i="1" u="sng" dirty="0">
                    <a:solidFill>
                      <a:schemeClr val="tx1"/>
                    </a:solidFill>
                  </a:rPr>
                  <a:t>*-Property (Star Property)</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𝑆</m:t>
                    </m:r>
                  </m:oMath>
                </a14:m>
                <a:r>
                  <a:rPr lang="en-US" dirty="0">
                    <a:solidFill>
                      <a:schemeClr val="tx1"/>
                    </a:solidFill>
                  </a:rPr>
                  <a:t> can write </a:t>
                </a:r>
                <a14:m>
                  <m:oMath xmlns:m="http://schemas.openxmlformats.org/officeDocument/2006/math">
                    <m:r>
                      <a:rPr lang="en-US" i="1">
                        <a:solidFill>
                          <a:schemeClr val="tx1"/>
                        </a:solidFill>
                        <a:latin typeface="Cambria Math" panose="02040503050406030204" pitchFamily="18" charset="0"/>
                      </a:rPr>
                      <m:t>𝑂</m:t>
                    </m:r>
                  </m:oMath>
                </a14:m>
                <a:r>
                  <a:rPr lang="en-US" dirty="0">
                    <a:solidFill>
                      <a:schemeClr val="tx1"/>
                    </a:solidFill>
                  </a:rPr>
                  <a:t> if and only if </a:t>
                </a:r>
                <a14:m>
                  <m:oMath xmlns:m="http://schemas.openxmlformats.org/officeDocument/2006/math">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m:t>
                        </m:r>
                      </m:e>
                      <m:sub>
                        <m:r>
                          <a:rPr lang="en-US" b="0" i="1" smtClean="0">
                            <a:solidFill>
                              <a:schemeClr val="tx1"/>
                            </a:solidFill>
                            <a:latin typeface="Cambria Math" panose="02040503050406030204" pitchFamily="18" charset="0"/>
                          </a:rPr>
                          <m:t>𝑠</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𝑙</m:t>
                        </m:r>
                      </m:e>
                      <m:sub>
                        <m:r>
                          <a:rPr lang="en-US" b="0" i="1" smtClean="0">
                            <a:solidFill>
                              <a:schemeClr val="tx1"/>
                            </a:solidFill>
                            <a:latin typeface="Cambria Math" panose="02040503050406030204" pitchFamily="18" charset="0"/>
                          </a:rPr>
                          <m:t>𝑜</m:t>
                        </m:r>
                      </m:sub>
                    </m:sSub>
                  </m:oMath>
                </a14:m>
                <a:endParaRPr lang="en-US" dirty="0">
                  <a:solidFill>
                    <a:schemeClr val="tx1"/>
                  </a:solidFill>
                </a:endParaRPr>
              </a:p>
              <a:p>
                <a:pPr marL="285750" indent="-285750">
                  <a:lnSpc>
                    <a:spcPct val="150000"/>
                  </a:lnSpc>
                  <a:buFont typeface="Arial" panose="020B0604020202020204" pitchFamily="34" charset="0"/>
                  <a:buChar char="•"/>
                </a:pPr>
                <a:r>
                  <a:rPr lang="en-US" i="1" u="sng" dirty="0">
                    <a:solidFill>
                      <a:schemeClr val="tx1"/>
                    </a:solidFill>
                  </a:rPr>
                  <a:t>Basic Security Theorem</a:t>
                </a:r>
                <a:r>
                  <a:rPr lang="en-US" i="1" dirty="0">
                    <a:solidFill>
                      <a:schemeClr val="tx1"/>
                    </a:solidFill>
                  </a:rPr>
                  <a:t>:  </a:t>
                </a:r>
                <a:r>
                  <a:rPr lang="en-US" dirty="0">
                    <a:solidFill>
                      <a:schemeClr val="tx1"/>
                    </a:solidFill>
                  </a:rPr>
                  <a:t>If a system is started in a secure state, and every allowable transition satisfies the simple security property and the *-property, then every reachable state is also secure.</a:t>
                </a:r>
              </a:p>
              <a:p>
                <a:pPr marL="285750" indent="-285750">
                  <a:buFont typeface="Arial" panose="020B0604020202020204" pitchFamily="34" charset="0"/>
                  <a:buChar char="•"/>
                </a:pPr>
                <a:endParaRPr lang="en-US" dirty="0"/>
              </a:p>
            </p:txBody>
          </p:sp>
        </mc:Choice>
        <mc:Fallback xmlns="">
          <p:sp>
            <p:nvSpPr>
              <p:cNvPr id="4" name="TextBox 3">
                <a:extLst>
                  <a:ext uri="{FF2B5EF4-FFF2-40B4-BE49-F238E27FC236}">
                    <a16:creationId xmlns:a16="http://schemas.microsoft.com/office/drawing/2014/main" id="{BF49C4C2-D866-17E2-FDCD-6B6E9293715B}"/>
                  </a:ext>
                </a:extLst>
              </p:cNvPr>
              <p:cNvSpPr txBox="1">
                <a:spLocks noRot="1" noChangeAspect="1" noMove="1" noResize="1" noEditPoints="1" noAdjustHandles="1" noChangeArrowheads="1" noChangeShapeType="1" noTextEdit="1"/>
              </p:cNvSpPr>
              <p:nvPr/>
            </p:nvSpPr>
            <p:spPr>
              <a:xfrm>
                <a:off x="684603" y="1716056"/>
                <a:ext cx="8234388" cy="1600438"/>
              </a:xfrm>
              <a:prstGeom prst="rect">
                <a:avLst/>
              </a:prstGeom>
              <a:blipFill>
                <a:blip r:embed="rId3"/>
                <a:stretch>
                  <a:fillRect l="-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5CA01CBB-EB7C-845A-A355-4C6C3C74E501}"/>
              </a:ext>
            </a:extLst>
          </p:cNvPr>
          <p:cNvSpPr txBox="1"/>
          <p:nvPr/>
        </p:nvSpPr>
        <p:spPr>
          <a:xfrm>
            <a:off x="635120" y="1235932"/>
            <a:ext cx="3995004" cy="307777"/>
          </a:xfrm>
          <a:prstGeom prst="rect">
            <a:avLst/>
          </a:prstGeom>
          <a:noFill/>
        </p:spPr>
        <p:txBody>
          <a:bodyPr wrap="none" rtlCol="0">
            <a:spAutoFit/>
          </a:bodyPr>
          <a:lstStyle/>
          <a:p>
            <a:r>
              <a:rPr lang="en-US" dirty="0"/>
              <a:t>Only consider the </a:t>
            </a:r>
            <a:r>
              <a:rPr lang="en-US" b="1" dirty="0"/>
              <a:t>Total Order </a:t>
            </a:r>
            <a:r>
              <a:rPr lang="en-US" dirty="0"/>
              <a:t>relation, we have</a:t>
            </a:r>
          </a:p>
        </p:txBody>
      </p:sp>
    </p:spTree>
    <p:extLst>
      <p:ext uri="{BB962C8B-B14F-4D97-AF65-F5344CB8AC3E}">
        <p14:creationId xmlns:p14="http://schemas.microsoft.com/office/powerpoint/2010/main" val="1524043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6C4A9A73-0E6C-6C6B-6065-C607FC9911A4}"/>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2B2A1D1F-7EEC-C997-6291-2FF050C31DD6}"/>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4" name="TextBox 3">
            <a:extLst>
              <a:ext uri="{FF2B5EF4-FFF2-40B4-BE49-F238E27FC236}">
                <a16:creationId xmlns:a16="http://schemas.microsoft.com/office/drawing/2014/main" id="{88E35582-E0E8-8251-7CD3-765DDC028C1A}"/>
              </a:ext>
            </a:extLst>
          </p:cNvPr>
          <p:cNvSpPr txBox="1"/>
          <p:nvPr/>
        </p:nvSpPr>
        <p:spPr>
          <a:xfrm>
            <a:off x="628650" y="1323521"/>
            <a:ext cx="7792448" cy="1620957"/>
          </a:xfrm>
          <a:prstGeom prst="rect">
            <a:avLst/>
          </a:prstGeom>
          <a:noFill/>
        </p:spPr>
        <p:txBody>
          <a:bodyPr wrap="square">
            <a:spAutoFit/>
          </a:bodyPr>
          <a:lstStyle/>
          <a:p>
            <a:pPr marL="285750" indent="-285750">
              <a:buFont typeface="Wingdings" panose="05000000000000000000" pitchFamily="2" charset="2"/>
              <a:buChar char="Ø"/>
            </a:pPr>
            <a:r>
              <a:rPr lang="en-US" sz="1600" dirty="0"/>
              <a:t>Partial Order on a universe set, U</a:t>
            </a:r>
          </a:p>
          <a:p>
            <a:pPr marL="285750" indent="-285750">
              <a:buFont typeface="Wingdings" panose="05000000000000000000" pitchFamily="2" charset="2"/>
              <a:buChar char="Ø"/>
            </a:pPr>
            <a:endParaRPr lang="en-US" sz="1600" dirty="0"/>
          </a:p>
          <a:p>
            <a:pPr marL="571500" lvl="1" indent="-215900">
              <a:spcBef>
                <a:spcPts val="100"/>
              </a:spcBef>
              <a:buClr>
                <a:schemeClr val="dk2"/>
              </a:buClr>
              <a:buSzPts val="1600"/>
              <a:buFont typeface="Arial"/>
              <a:buChar char="–"/>
            </a:pPr>
            <a:r>
              <a:rPr lang="en-US" sz="1600" dirty="0">
                <a:solidFill>
                  <a:schemeClr val="dk2"/>
                </a:solidFill>
              </a:rPr>
              <a:t>Reflexivity:  x ≤ x, for all x ∈ U;</a:t>
            </a:r>
          </a:p>
          <a:p>
            <a:pPr marL="571500" lvl="1" indent="-215900">
              <a:spcBef>
                <a:spcPts val="100"/>
              </a:spcBef>
              <a:buClr>
                <a:schemeClr val="dk2"/>
              </a:buClr>
              <a:buSzPts val="1600"/>
              <a:buFont typeface="Arial"/>
              <a:buChar char="–"/>
            </a:pPr>
            <a:r>
              <a:rPr lang="en-US" sz="1600" dirty="0">
                <a:solidFill>
                  <a:schemeClr val="dk2"/>
                </a:solidFill>
              </a:rPr>
              <a:t>Anti-symmetry:  If x ≤ y and y ≤ x, then x=y;</a:t>
            </a:r>
          </a:p>
          <a:p>
            <a:pPr marL="571500" lvl="1" indent="-215900">
              <a:spcBef>
                <a:spcPts val="100"/>
              </a:spcBef>
              <a:buClr>
                <a:schemeClr val="dk2"/>
              </a:buClr>
              <a:buSzPts val="1600"/>
              <a:buFont typeface="Arial"/>
              <a:buChar char="–"/>
            </a:pPr>
            <a:r>
              <a:rPr lang="en-US" sz="1600" dirty="0">
                <a:solidFill>
                  <a:schemeClr val="dk2"/>
                </a:solidFill>
              </a:rPr>
              <a:t>Transitivity:  If x ≤ y and y ≤ z, then x ≤ z;</a:t>
            </a:r>
          </a:p>
          <a:p>
            <a:pPr marL="571500" lvl="1" indent="-215900">
              <a:spcBef>
                <a:spcPts val="100"/>
              </a:spcBef>
              <a:buClr>
                <a:schemeClr val="dk2"/>
              </a:buClr>
              <a:buSzPts val="1600"/>
              <a:buFont typeface="Arial"/>
              <a:buChar char="–"/>
            </a:pPr>
            <a:r>
              <a:rPr lang="en-US" sz="1600" strike="sngStrike" dirty="0">
                <a:solidFill>
                  <a:schemeClr val="dk2"/>
                </a:solidFill>
              </a:rPr>
              <a:t>Totality: If x, y ∈ U,  then x ≤ y or y ≤ x.</a:t>
            </a:r>
          </a:p>
        </p:txBody>
      </p:sp>
    </p:spTree>
    <p:extLst>
      <p:ext uri="{BB962C8B-B14F-4D97-AF65-F5344CB8AC3E}">
        <p14:creationId xmlns:p14="http://schemas.microsoft.com/office/powerpoint/2010/main" val="898293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DED373D-1115-D6FB-8C27-C06EA19B5B0D}"/>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CED778D6-C387-1304-91F0-6F22739A123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4" name="TextBox 3">
            <a:extLst>
              <a:ext uri="{FF2B5EF4-FFF2-40B4-BE49-F238E27FC236}">
                <a16:creationId xmlns:a16="http://schemas.microsoft.com/office/drawing/2014/main" id="{5A769E5D-6CA0-E3BB-4B12-19E4AD661447}"/>
              </a:ext>
            </a:extLst>
          </p:cNvPr>
          <p:cNvSpPr txBox="1"/>
          <p:nvPr/>
        </p:nvSpPr>
        <p:spPr>
          <a:xfrm>
            <a:off x="628650" y="1323521"/>
            <a:ext cx="7792448" cy="338554"/>
          </a:xfrm>
          <a:prstGeom prst="rect">
            <a:avLst/>
          </a:prstGeom>
          <a:noFill/>
        </p:spPr>
        <p:txBody>
          <a:bodyPr wrap="square">
            <a:spAutoFit/>
          </a:bodyPr>
          <a:lstStyle/>
          <a:p>
            <a:pPr marL="285750" indent="-285750">
              <a:buFont typeface="Wingdings" panose="05000000000000000000" pitchFamily="2" charset="2"/>
              <a:buChar char="Ø"/>
            </a:pPr>
            <a:r>
              <a:rPr lang="en-US" sz="1600" dirty="0"/>
              <a:t>Consider the compartment, all compartments can form a lattice</a:t>
            </a:r>
            <a:endParaRPr lang="en-US" sz="1600" strike="sngStrike" dirty="0">
              <a:solidFill>
                <a:schemeClr val="dk2"/>
              </a:solidFill>
            </a:endParaRPr>
          </a:p>
        </p:txBody>
      </p:sp>
      <p:sp>
        <p:nvSpPr>
          <p:cNvPr id="2" name="Google Shape;298;p47">
            <a:extLst>
              <a:ext uri="{FF2B5EF4-FFF2-40B4-BE49-F238E27FC236}">
                <a16:creationId xmlns:a16="http://schemas.microsoft.com/office/drawing/2014/main" id="{148AF013-3692-D6B3-6082-6DB512BE251E}"/>
              </a:ext>
            </a:extLst>
          </p:cNvPr>
          <p:cNvSpPr txBox="1"/>
          <p:nvPr/>
        </p:nvSpPr>
        <p:spPr>
          <a:xfrm>
            <a:off x="3491971" y="1703190"/>
            <a:ext cx="17625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{NUC,EUR,US}</a:t>
            </a:r>
            <a:endParaRPr sz="1200" b="0" i="0" u="none" strike="noStrike" cap="none" dirty="0">
              <a:solidFill>
                <a:srgbClr val="000000"/>
              </a:solidFill>
              <a:latin typeface="Arial"/>
              <a:ea typeface="Arial"/>
              <a:cs typeface="Arial"/>
              <a:sym typeface="Arial"/>
            </a:endParaRPr>
          </a:p>
        </p:txBody>
      </p:sp>
      <p:sp>
        <p:nvSpPr>
          <p:cNvPr id="3" name="Google Shape;300;p47">
            <a:extLst>
              <a:ext uri="{FF2B5EF4-FFF2-40B4-BE49-F238E27FC236}">
                <a16:creationId xmlns:a16="http://schemas.microsoft.com/office/drawing/2014/main" id="{4A744621-210F-578D-0536-8486A3319916}"/>
              </a:ext>
            </a:extLst>
          </p:cNvPr>
          <p:cNvSpPr txBox="1"/>
          <p:nvPr/>
        </p:nvSpPr>
        <p:spPr>
          <a:xfrm>
            <a:off x="3833546" y="2435347"/>
            <a:ext cx="12018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NUC</a:t>
            </a:r>
            <a:r>
              <a:rPr lang="en-US" sz="1400" b="0" i="0" u="none" strike="noStrike" cap="none" dirty="0">
                <a:solidFill>
                  <a:schemeClr val="dk1"/>
                </a:solidFill>
                <a:latin typeface="Arial"/>
                <a:ea typeface="Arial"/>
                <a:cs typeface="Arial"/>
                <a:sym typeface="Arial"/>
              </a:rPr>
              <a:t>,US}</a:t>
            </a:r>
            <a:endParaRPr sz="1200" b="0" i="0" u="none" strike="noStrike" cap="none" dirty="0">
              <a:solidFill>
                <a:srgbClr val="000000"/>
              </a:solidFill>
              <a:latin typeface="Arial"/>
              <a:ea typeface="Arial"/>
              <a:cs typeface="Arial"/>
              <a:sym typeface="Arial"/>
            </a:endParaRPr>
          </a:p>
        </p:txBody>
      </p:sp>
      <p:sp>
        <p:nvSpPr>
          <p:cNvPr id="5" name="Google Shape;301;p47">
            <a:extLst>
              <a:ext uri="{FF2B5EF4-FFF2-40B4-BE49-F238E27FC236}">
                <a16:creationId xmlns:a16="http://schemas.microsoft.com/office/drawing/2014/main" id="{C7651F8D-9801-5545-3AC7-876A540FB750}"/>
              </a:ext>
            </a:extLst>
          </p:cNvPr>
          <p:cNvSpPr txBox="1"/>
          <p:nvPr/>
        </p:nvSpPr>
        <p:spPr>
          <a:xfrm>
            <a:off x="5012971" y="2435347"/>
            <a:ext cx="12018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EUR,US</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 name="Google Shape;302;p47">
            <a:extLst>
              <a:ext uri="{FF2B5EF4-FFF2-40B4-BE49-F238E27FC236}">
                <a16:creationId xmlns:a16="http://schemas.microsoft.com/office/drawing/2014/main" id="{24495354-9B2A-99C4-DF95-D3EEC5144B5D}"/>
              </a:ext>
            </a:extLst>
          </p:cNvPr>
          <p:cNvSpPr txBox="1"/>
          <p:nvPr/>
        </p:nvSpPr>
        <p:spPr>
          <a:xfrm>
            <a:off x="2921896" y="3270228"/>
            <a:ext cx="8298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NUC</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7" name="Google Shape;303;p47">
            <a:extLst>
              <a:ext uri="{FF2B5EF4-FFF2-40B4-BE49-F238E27FC236}">
                <a16:creationId xmlns:a16="http://schemas.microsoft.com/office/drawing/2014/main" id="{997272EA-F08A-C03F-6F34-FD52E5D74321}"/>
              </a:ext>
            </a:extLst>
          </p:cNvPr>
          <p:cNvSpPr txBox="1"/>
          <p:nvPr/>
        </p:nvSpPr>
        <p:spPr>
          <a:xfrm>
            <a:off x="3982496" y="3279753"/>
            <a:ext cx="9039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EUR</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8" name="Google Shape;304;p47">
            <a:extLst>
              <a:ext uri="{FF2B5EF4-FFF2-40B4-BE49-F238E27FC236}">
                <a16:creationId xmlns:a16="http://schemas.microsoft.com/office/drawing/2014/main" id="{6E14EEEF-DDBD-5AA3-65DE-0F30C069153F}"/>
              </a:ext>
            </a:extLst>
          </p:cNvPr>
          <p:cNvSpPr txBox="1"/>
          <p:nvPr/>
        </p:nvSpPr>
        <p:spPr>
          <a:xfrm>
            <a:off x="5117196" y="3291967"/>
            <a:ext cx="7476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US</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9" name="Google Shape;305;p47">
            <a:extLst>
              <a:ext uri="{FF2B5EF4-FFF2-40B4-BE49-F238E27FC236}">
                <a16:creationId xmlns:a16="http://schemas.microsoft.com/office/drawing/2014/main" id="{31193970-0F45-D3D5-AF49-68AFFF6CF726}"/>
              </a:ext>
            </a:extLst>
          </p:cNvPr>
          <p:cNvSpPr txBox="1"/>
          <p:nvPr/>
        </p:nvSpPr>
        <p:spPr>
          <a:xfrm>
            <a:off x="4218033" y="4183964"/>
            <a:ext cx="4407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cxnSp>
        <p:nvCxnSpPr>
          <p:cNvPr id="10" name="Google Shape;306;p47">
            <a:extLst>
              <a:ext uri="{FF2B5EF4-FFF2-40B4-BE49-F238E27FC236}">
                <a16:creationId xmlns:a16="http://schemas.microsoft.com/office/drawing/2014/main" id="{11B43F8A-4A88-BACA-E5D4-0139A087C0B2}"/>
              </a:ext>
            </a:extLst>
          </p:cNvPr>
          <p:cNvCxnSpPr/>
          <p:nvPr/>
        </p:nvCxnSpPr>
        <p:spPr>
          <a:xfrm flipH="1">
            <a:off x="3301633" y="1955778"/>
            <a:ext cx="1071600" cy="489300"/>
          </a:xfrm>
          <a:prstGeom prst="straightConnector1">
            <a:avLst/>
          </a:prstGeom>
          <a:noFill/>
          <a:ln w="9525" cap="flat" cmpd="sng">
            <a:solidFill>
              <a:schemeClr val="dk1"/>
            </a:solidFill>
            <a:prstDash val="solid"/>
            <a:miter lim="800000"/>
            <a:headEnd type="none" w="sm" len="sm"/>
            <a:tailEnd type="none" w="sm" len="sm"/>
          </a:ln>
        </p:spPr>
      </p:cxnSp>
      <p:cxnSp>
        <p:nvCxnSpPr>
          <p:cNvPr id="11" name="Google Shape;307;p47">
            <a:extLst>
              <a:ext uri="{FF2B5EF4-FFF2-40B4-BE49-F238E27FC236}">
                <a16:creationId xmlns:a16="http://schemas.microsoft.com/office/drawing/2014/main" id="{349EF43E-6A1E-EF8D-98B0-F3307A0B84B0}"/>
              </a:ext>
            </a:extLst>
          </p:cNvPr>
          <p:cNvCxnSpPr/>
          <p:nvPr/>
        </p:nvCxnSpPr>
        <p:spPr>
          <a:xfrm>
            <a:off x="4373233" y="1955778"/>
            <a:ext cx="0" cy="480000"/>
          </a:xfrm>
          <a:prstGeom prst="straightConnector1">
            <a:avLst/>
          </a:prstGeom>
          <a:noFill/>
          <a:ln w="9525" cap="flat" cmpd="sng">
            <a:solidFill>
              <a:schemeClr val="dk1"/>
            </a:solidFill>
            <a:prstDash val="solid"/>
            <a:miter lim="800000"/>
            <a:headEnd type="none" w="sm" len="sm"/>
            <a:tailEnd type="none" w="sm" len="sm"/>
          </a:ln>
        </p:spPr>
      </p:cxnSp>
      <p:cxnSp>
        <p:nvCxnSpPr>
          <p:cNvPr id="12" name="Google Shape;308;p47">
            <a:extLst>
              <a:ext uri="{FF2B5EF4-FFF2-40B4-BE49-F238E27FC236}">
                <a16:creationId xmlns:a16="http://schemas.microsoft.com/office/drawing/2014/main" id="{59C50862-9614-0092-C248-41401883910B}"/>
              </a:ext>
            </a:extLst>
          </p:cNvPr>
          <p:cNvCxnSpPr/>
          <p:nvPr/>
        </p:nvCxnSpPr>
        <p:spPr>
          <a:xfrm>
            <a:off x="4373233" y="1955778"/>
            <a:ext cx="1109700" cy="470400"/>
          </a:xfrm>
          <a:prstGeom prst="straightConnector1">
            <a:avLst/>
          </a:prstGeom>
          <a:noFill/>
          <a:ln w="9525" cap="flat" cmpd="sng">
            <a:solidFill>
              <a:schemeClr val="dk1"/>
            </a:solidFill>
            <a:prstDash val="solid"/>
            <a:miter lim="800000"/>
            <a:headEnd type="none" w="sm" len="sm"/>
            <a:tailEnd type="none" w="sm" len="sm"/>
          </a:ln>
        </p:spPr>
      </p:cxnSp>
      <p:cxnSp>
        <p:nvCxnSpPr>
          <p:cNvPr id="13" name="Google Shape;309;p47">
            <a:extLst>
              <a:ext uri="{FF2B5EF4-FFF2-40B4-BE49-F238E27FC236}">
                <a16:creationId xmlns:a16="http://schemas.microsoft.com/office/drawing/2014/main" id="{A1BB4900-3AA3-A4DD-B6C4-FFA2446700F1}"/>
              </a:ext>
            </a:extLst>
          </p:cNvPr>
          <p:cNvCxnSpPr/>
          <p:nvPr/>
        </p:nvCxnSpPr>
        <p:spPr>
          <a:xfrm>
            <a:off x="3261983" y="2699918"/>
            <a:ext cx="0" cy="578700"/>
          </a:xfrm>
          <a:prstGeom prst="straightConnector1">
            <a:avLst/>
          </a:prstGeom>
          <a:noFill/>
          <a:ln w="9525" cap="flat" cmpd="sng">
            <a:solidFill>
              <a:schemeClr val="dk1"/>
            </a:solidFill>
            <a:prstDash val="solid"/>
            <a:miter lim="800000"/>
            <a:headEnd type="none" w="sm" len="sm"/>
            <a:tailEnd type="none" w="sm" len="sm"/>
          </a:ln>
        </p:spPr>
      </p:cxnSp>
      <p:cxnSp>
        <p:nvCxnSpPr>
          <p:cNvPr id="14" name="Google Shape;310;p47">
            <a:extLst>
              <a:ext uri="{FF2B5EF4-FFF2-40B4-BE49-F238E27FC236}">
                <a16:creationId xmlns:a16="http://schemas.microsoft.com/office/drawing/2014/main" id="{41E5760C-27DB-F1B8-A110-1C08B9ACD924}"/>
              </a:ext>
            </a:extLst>
          </p:cNvPr>
          <p:cNvCxnSpPr/>
          <p:nvPr/>
        </p:nvCxnSpPr>
        <p:spPr>
          <a:xfrm flipH="1">
            <a:off x="3262033" y="2718968"/>
            <a:ext cx="1111200" cy="559500"/>
          </a:xfrm>
          <a:prstGeom prst="straightConnector1">
            <a:avLst/>
          </a:prstGeom>
          <a:noFill/>
          <a:ln w="9525" cap="flat" cmpd="sng">
            <a:solidFill>
              <a:schemeClr val="dk1"/>
            </a:solidFill>
            <a:prstDash val="solid"/>
            <a:miter lim="800000"/>
            <a:headEnd type="none" w="sm" len="sm"/>
            <a:tailEnd type="none" w="sm" len="sm"/>
          </a:ln>
        </p:spPr>
      </p:cxnSp>
      <p:cxnSp>
        <p:nvCxnSpPr>
          <p:cNvPr id="15" name="Google Shape;311;p47">
            <a:extLst>
              <a:ext uri="{FF2B5EF4-FFF2-40B4-BE49-F238E27FC236}">
                <a16:creationId xmlns:a16="http://schemas.microsoft.com/office/drawing/2014/main" id="{D1F6C651-5FD7-2E4F-86DB-A6A67DBBC9A7}"/>
              </a:ext>
            </a:extLst>
          </p:cNvPr>
          <p:cNvCxnSpPr>
            <a:cxnSpLocks/>
            <a:endCxn id="8" idx="0"/>
          </p:cNvCxnSpPr>
          <p:nvPr/>
        </p:nvCxnSpPr>
        <p:spPr>
          <a:xfrm>
            <a:off x="4360533" y="2718968"/>
            <a:ext cx="1130463" cy="572999"/>
          </a:xfrm>
          <a:prstGeom prst="straightConnector1">
            <a:avLst/>
          </a:prstGeom>
          <a:noFill/>
          <a:ln w="9525" cap="flat" cmpd="sng">
            <a:solidFill>
              <a:schemeClr val="dk1"/>
            </a:solidFill>
            <a:prstDash val="solid"/>
            <a:miter lim="800000"/>
            <a:headEnd type="none" w="sm" len="sm"/>
            <a:tailEnd type="none" w="sm" len="sm"/>
          </a:ln>
        </p:spPr>
      </p:cxnSp>
      <p:cxnSp>
        <p:nvCxnSpPr>
          <p:cNvPr id="16" name="Google Shape;312;p47">
            <a:extLst>
              <a:ext uri="{FF2B5EF4-FFF2-40B4-BE49-F238E27FC236}">
                <a16:creationId xmlns:a16="http://schemas.microsoft.com/office/drawing/2014/main" id="{4E8FC146-CA9D-0840-09B0-17D693D8C1E6}"/>
              </a:ext>
            </a:extLst>
          </p:cNvPr>
          <p:cNvCxnSpPr/>
          <p:nvPr/>
        </p:nvCxnSpPr>
        <p:spPr>
          <a:xfrm flipH="1">
            <a:off x="4425571" y="2699918"/>
            <a:ext cx="1136700" cy="567900"/>
          </a:xfrm>
          <a:prstGeom prst="straightConnector1">
            <a:avLst/>
          </a:prstGeom>
          <a:noFill/>
          <a:ln w="9525" cap="flat" cmpd="sng">
            <a:solidFill>
              <a:schemeClr val="dk1"/>
            </a:solidFill>
            <a:prstDash val="solid"/>
            <a:miter lim="800000"/>
            <a:headEnd type="none" w="sm" len="sm"/>
            <a:tailEnd type="none" w="sm" len="sm"/>
          </a:ln>
        </p:spPr>
      </p:cxnSp>
      <p:cxnSp>
        <p:nvCxnSpPr>
          <p:cNvPr id="17" name="Google Shape;313;p47">
            <a:extLst>
              <a:ext uri="{FF2B5EF4-FFF2-40B4-BE49-F238E27FC236}">
                <a16:creationId xmlns:a16="http://schemas.microsoft.com/office/drawing/2014/main" id="{BD5088D1-B57B-2D29-D650-07B2FC3A4DD2}"/>
              </a:ext>
            </a:extLst>
          </p:cNvPr>
          <p:cNvCxnSpPr/>
          <p:nvPr/>
        </p:nvCxnSpPr>
        <p:spPr>
          <a:xfrm>
            <a:off x="3236583" y="2699918"/>
            <a:ext cx="1201800" cy="567900"/>
          </a:xfrm>
          <a:prstGeom prst="straightConnector1">
            <a:avLst/>
          </a:prstGeom>
          <a:noFill/>
          <a:ln w="9525" cap="flat" cmpd="sng">
            <a:solidFill>
              <a:schemeClr val="dk1"/>
            </a:solidFill>
            <a:prstDash val="solid"/>
            <a:miter lim="800000"/>
            <a:headEnd type="none" w="sm" len="sm"/>
            <a:tailEnd type="none" w="sm" len="sm"/>
          </a:ln>
        </p:spPr>
      </p:cxnSp>
      <p:cxnSp>
        <p:nvCxnSpPr>
          <p:cNvPr id="18" name="Google Shape;314;p47">
            <a:extLst>
              <a:ext uri="{FF2B5EF4-FFF2-40B4-BE49-F238E27FC236}">
                <a16:creationId xmlns:a16="http://schemas.microsoft.com/office/drawing/2014/main" id="{F5DB0D8F-7D15-7947-096D-51E174EE47C1}"/>
              </a:ext>
            </a:extLst>
          </p:cNvPr>
          <p:cNvCxnSpPr>
            <a:cxnSpLocks/>
            <a:endCxn id="8" idx="0"/>
          </p:cNvCxnSpPr>
          <p:nvPr/>
        </p:nvCxnSpPr>
        <p:spPr>
          <a:xfrm flipH="1">
            <a:off x="5490996" y="2690393"/>
            <a:ext cx="56987" cy="601574"/>
          </a:xfrm>
          <a:prstGeom prst="straightConnector1">
            <a:avLst/>
          </a:prstGeom>
          <a:noFill/>
          <a:ln w="9525" cap="flat" cmpd="sng">
            <a:solidFill>
              <a:schemeClr val="dk1"/>
            </a:solidFill>
            <a:prstDash val="solid"/>
            <a:miter lim="800000"/>
            <a:headEnd type="none" w="sm" len="sm"/>
            <a:tailEnd type="none" w="sm" len="sm"/>
          </a:ln>
        </p:spPr>
      </p:cxnSp>
      <p:cxnSp>
        <p:nvCxnSpPr>
          <p:cNvPr id="19" name="Google Shape;315;p47">
            <a:extLst>
              <a:ext uri="{FF2B5EF4-FFF2-40B4-BE49-F238E27FC236}">
                <a16:creationId xmlns:a16="http://schemas.microsoft.com/office/drawing/2014/main" id="{6960AB97-61A9-4BC9-1360-83015DC994E6}"/>
              </a:ext>
            </a:extLst>
          </p:cNvPr>
          <p:cNvCxnSpPr>
            <a:cxnSpLocks/>
            <a:endCxn id="9" idx="0"/>
          </p:cNvCxnSpPr>
          <p:nvPr/>
        </p:nvCxnSpPr>
        <p:spPr>
          <a:xfrm>
            <a:off x="3341358" y="3522640"/>
            <a:ext cx="1097025" cy="661324"/>
          </a:xfrm>
          <a:prstGeom prst="straightConnector1">
            <a:avLst/>
          </a:prstGeom>
          <a:noFill/>
          <a:ln w="9525" cap="flat" cmpd="sng">
            <a:solidFill>
              <a:schemeClr val="dk1"/>
            </a:solidFill>
            <a:prstDash val="solid"/>
            <a:miter lim="800000"/>
            <a:headEnd type="none" w="sm" len="sm"/>
            <a:tailEnd type="none" w="sm" len="sm"/>
          </a:ln>
        </p:spPr>
      </p:cxnSp>
      <p:cxnSp>
        <p:nvCxnSpPr>
          <p:cNvPr id="20" name="Google Shape;316;p47">
            <a:extLst>
              <a:ext uri="{FF2B5EF4-FFF2-40B4-BE49-F238E27FC236}">
                <a16:creationId xmlns:a16="http://schemas.microsoft.com/office/drawing/2014/main" id="{1468B3E5-665F-2531-B914-F8CC59992729}"/>
              </a:ext>
            </a:extLst>
          </p:cNvPr>
          <p:cNvCxnSpPr>
            <a:cxnSpLocks/>
            <a:stCxn id="9" idx="0"/>
            <a:endCxn id="7" idx="2"/>
          </p:cNvCxnSpPr>
          <p:nvPr/>
        </p:nvCxnSpPr>
        <p:spPr>
          <a:xfrm flipH="1" flipV="1">
            <a:off x="4434446" y="3532353"/>
            <a:ext cx="3937" cy="651611"/>
          </a:xfrm>
          <a:prstGeom prst="straightConnector1">
            <a:avLst/>
          </a:prstGeom>
          <a:noFill/>
          <a:ln w="9525" cap="flat" cmpd="sng">
            <a:solidFill>
              <a:schemeClr val="dk1"/>
            </a:solidFill>
            <a:prstDash val="solid"/>
            <a:miter lim="800000"/>
            <a:headEnd type="none" w="sm" len="sm"/>
            <a:tailEnd type="none" w="sm" len="sm"/>
          </a:ln>
        </p:spPr>
      </p:cxnSp>
      <p:cxnSp>
        <p:nvCxnSpPr>
          <p:cNvPr id="21" name="Google Shape;317;p47">
            <a:extLst>
              <a:ext uri="{FF2B5EF4-FFF2-40B4-BE49-F238E27FC236}">
                <a16:creationId xmlns:a16="http://schemas.microsoft.com/office/drawing/2014/main" id="{43208A0A-914C-49D8-D1FD-5D456AFBAB6C}"/>
              </a:ext>
            </a:extLst>
          </p:cNvPr>
          <p:cNvCxnSpPr>
            <a:cxnSpLocks/>
            <a:stCxn id="9" idx="0"/>
          </p:cNvCxnSpPr>
          <p:nvPr/>
        </p:nvCxnSpPr>
        <p:spPr>
          <a:xfrm flipV="1">
            <a:off x="4438383" y="3538861"/>
            <a:ext cx="1073717" cy="645103"/>
          </a:xfrm>
          <a:prstGeom prst="straightConnector1">
            <a:avLst/>
          </a:prstGeom>
          <a:noFill/>
          <a:ln w="9525" cap="flat" cmpd="sng">
            <a:solidFill>
              <a:schemeClr val="dk1"/>
            </a:solidFill>
            <a:prstDash val="solid"/>
            <a:miter lim="800000"/>
            <a:headEnd type="none" w="sm" len="sm"/>
            <a:tailEnd type="none" w="sm" len="sm"/>
          </a:ln>
        </p:spPr>
      </p:cxnSp>
      <p:sp>
        <p:nvSpPr>
          <p:cNvPr id="22" name="Google Shape;299;p47">
            <a:extLst>
              <a:ext uri="{FF2B5EF4-FFF2-40B4-BE49-F238E27FC236}">
                <a16:creationId xmlns:a16="http://schemas.microsoft.com/office/drawing/2014/main" id="{99980643-73CD-FD97-C372-DAA793F37D4D}"/>
              </a:ext>
            </a:extLst>
          </p:cNvPr>
          <p:cNvSpPr txBox="1"/>
          <p:nvPr/>
        </p:nvSpPr>
        <p:spPr>
          <a:xfrm>
            <a:off x="2531602" y="2435347"/>
            <a:ext cx="14010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{NUC,EUR}</a:t>
            </a:r>
            <a:endParaRPr sz="12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155721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B4F7BCB3-E426-FDE1-02E9-B045DB72CD10}"/>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7FDA20F1-9080-E045-335A-2CC051E59F9A}"/>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4" name="TextBox 3">
            <a:extLst>
              <a:ext uri="{FF2B5EF4-FFF2-40B4-BE49-F238E27FC236}">
                <a16:creationId xmlns:a16="http://schemas.microsoft.com/office/drawing/2014/main" id="{F978339E-9536-1162-5C5B-1AD6228AFABE}"/>
              </a:ext>
            </a:extLst>
          </p:cNvPr>
          <p:cNvSpPr txBox="1"/>
          <p:nvPr/>
        </p:nvSpPr>
        <p:spPr>
          <a:xfrm>
            <a:off x="628650" y="1323521"/>
            <a:ext cx="7792448" cy="338554"/>
          </a:xfrm>
          <a:prstGeom prst="rect">
            <a:avLst/>
          </a:prstGeom>
          <a:noFill/>
        </p:spPr>
        <p:txBody>
          <a:bodyPr wrap="square">
            <a:spAutoFit/>
          </a:bodyPr>
          <a:lstStyle/>
          <a:p>
            <a:pPr marL="285750" indent="-285750">
              <a:buFont typeface="Wingdings" panose="05000000000000000000" pitchFamily="2" charset="2"/>
              <a:buChar char="Ø"/>
            </a:pPr>
            <a:r>
              <a:rPr lang="en-US" sz="1600" dirty="0"/>
              <a:t>Security level and compartment form a </a:t>
            </a:r>
            <a:r>
              <a:rPr lang="en-US" sz="1600" i="1" dirty="0"/>
              <a:t>security level</a:t>
            </a:r>
            <a:r>
              <a:rPr lang="en-US" sz="1600" dirty="0"/>
              <a:t>.</a:t>
            </a:r>
            <a:endParaRPr lang="en-US" sz="1600" strike="sngStrike" dirty="0">
              <a:solidFill>
                <a:schemeClr val="dk2"/>
              </a:solidFill>
            </a:endParaRPr>
          </a:p>
        </p:txBody>
      </p:sp>
      <p:sp>
        <p:nvSpPr>
          <p:cNvPr id="2" name="Google Shape;298;p47">
            <a:extLst>
              <a:ext uri="{FF2B5EF4-FFF2-40B4-BE49-F238E27FC236}">
                <a16:creationId xmlns:a16="http://schemas.microsoft.com/office/drawing/2014/main" id="{C0E99EA8-3A34-CF04-3676-D3632E72D5C1}"/>
              </a:ext>
            </a:extLst>
          </p:cNvPr>
          <p:cNvSpPr txBox="1"/>
          <p:nvPr/>
        </p:nvSpPr>
        <p:spPr>
          <a:xfrm>
            <a:off x="1347031" y="1703190"/>
            <a:ext cx="17625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{NUC,EUR,US}</a:t>
            </a:r>
            <a:endParaRPr sz="1200" b="0" i="0" u="none" strike="noStrike" cap="none" dirty="0">
              <a:solidFill>
                <a:srgbClr val="000000"/>
              </a:solidFill>
              <a:latin typeface="Arial"/>
              <a:ea typeface="Arial"/>
              <a:cs typeface="Arial"/>
              <a:sym typeface="Arial"/>
            </a:endParaRPr>
          </a:p>
        </p:txBody>
      </p:sp>
      <p:sp>
        <p:nvSpPr>
          <p:cNvPr id="3" name="Google Shape;300;p47">
            <a:extLst>
              <a:ext uri="{FF2B5EF4-FFF2-40B4-BE49-F238E27FC236}">
                <a16:creationId xmlns:a16="http://schemas.microsoft.com/office/drawing/2014/main" id="{853C3F69-BB2A-8610-68EC-5CB1ABBC8CE2}"/>
              </a:ext>
            </a:extLst>
          </p:cNvPr>
          <p:cNvSpPr txBox="1"/>
          <p:nvPr/>
        </p:nvSpPr>
        <p:spPr>
          <a:xfrm>
            <a:off x="1688606" y="2435347"/>
            <a:ext cx="12018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NUC</a:t>
            </a:r>
            <a:r>
              <a:rPr lang="en-US" sz="1400" b="0" i="0" u="none" strike="noStrike" cap="none" dirty="0">
                <a:solidFill>
                  <a:schemeClr val="dk1"/>
                </a:solidFill>
                <a:latin typeface="Arial"/>
                <a:ea typeface="Arial"/>
                <a:cs typeface="Arial"/>
                <a:sym typeface="Arial"/>
              </a:rPr>
              <a:t>,US}</a:t>
            </a:r>
            <a:endParaRPr sz="1200" b="0" i="0" u="none" strike="noStrike" cap="none" dirty="0">
              <a:solidFill>
                <a:srgbClr val="000000"/>
              </a:solidFill>
              <a:latin typeface="Arial"/>
              <a:ea typeface="Arial"/>
              <a:cs typeface="Arial"/>
              <a:sym typeface="Arial"/>
            </a:endParaRPr>
          </a:p>
        </p:txBody>
      </p:sp>
      <p:sp>
        <p:nvSpPr>
          <p:cNvPr id="5" name="Google Shape;301;p47">
            <a:extLst>
              <a:ext uri="{FF2B5EF4-FFF2-40B4-BE49-F238E27FC236}">
                <a16:creationId xmlns:a16="http://schemas.microsoft.com/office/drawing/2014/main" id="{359E305F-D025-BDE0-BDF7-F8BF7E1E7C76}"/>
              </a:ext>
            </a:extLst>
          </p:cNvPr>
          <p:cNvSpPr txBox="1"/>
          <p:nvPr/>
        </p:nvSpPr>
        <p:spPr>
          <a:xfrm>
            <a:off x="2868031" y="2435347"/>
            <a:ext cx="12018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EUR,US</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6" name="Google Shape;302;p47">
            <a:extLst>
              <a:ext uri="{FF2B5EF4-FFF2-40B4-BE49-F238E27FC236}">
                <a16:creationId xmlns:a16="http://schemas.microsoft.com/office/drawing/2014/main" id="{94DC91FE-17BF-5CEB-225F-F81A96F68600}"/>
              </a:ext>
            </a:extLst>
          </p:cNvPr>
          <p:cNvSpPr txBox="1"/>
          <p:nvPr/>
        </p:nvSpPr>
        <p:spPr>
          <a:xfrm>
            <a:off x="776956" y="3270228"/>
            <a:ext cx="8298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NUC</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7" name="Google Shape;303;p47">
            <a:extLst>
              <a:ext uri="{FF2B5EF4-FFF2-40B4-BE49-F238E27FC236}">
                <a16:creationId xmlns:a16="http://schemas.microsoft.com/office/drawing/2014/main" id="{682F5FC3-DE31-4E68-6861-2B8D4A2403CC}"/>
              </a:ext>
            </a:extLst>
          </p:cNvPr>
          <p:cNvSpPr txBox="1"/>
          <p:nvPr/>
        </p:nvSpPr>
        <p:spPr>
          <a:xfrm>
            <a:off x="1837556" y="3279753"/>
            <a:ext cx="9039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EUR</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8" name="Google Shape;304;p47">
            <a:extLst>
              <a:ext uri="{FF2B5EF4-FFF2-40B4-BE49-F238E27FC236}">
                <a16:creationId xmlns:a16="http://schemas.microsoft.com/office/drawing/2014/main" id="{C52892DD-8A44-252B-9D7B-236B9370F9D8}"/>
              </a:ext>
            </a:extLst>
          </p:cNvPr>
          <p:cNvSpPr txBox="1"/>
          <p:nvPr/>
        </p:nvSpPr>
        <p:spPr>
          <a:xfrm>
            <a:off x="2972256" y="3291967"/>
            <a:ext cx="7476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a:t>
            </a:r>
            <a:r>
              <a:rPr lang="en-US" dirty="0">
                <a:solidFill>
                  <a:schemeClr val="dk1"/>
                </a:solidFill>
              </a:rPr>
              <a:t>US</a:t>
            </a:r>
            <a:r>
              <a:rPr lang="en-US" sz="1400" b="0" i="0" u="none" strike="noStrike" cap="none" dirty="0">
                <a:solidFill>
                  <a:schemeClr val="dk1"/>
                </a:solidFill>
                <a:latin typeface="Arial"/>
                <a:ea typeface="Arial"/>
                <a:cs typeface="Arial"/>
                <a:sym typeface="Arial"/>
              </a:rPr>
              <a:t>}</a:t>
            </a:r>
            <a:endParaRPr sz="1200" b="0" i="0" u="none" strike="noStrike" cap="none" dirty="0">
              <a:solidFill>
                <a:srgbClr val="000000"/>
              </a:solidFill>
              <a:latin typeface="Arial"/>
              <a:ea typeface="Arial"/>
              <a:cs typeface="Arial"/>
              <a:sym typeface="Arial"/>
            </a:endParaRPr>
          </a:p>
        </p:txBody>
      </p:sp>
      <p:sp>
        <p:nvSpPr>
          <p:cNvPr id="9" name="Google Shape;305;p47">
            <a:extLst>
              <a:ext uri="{FF2B5EF4-FFF2-40B4-BE49-F238E27FC236}">
                <a16:creationId xmlns:a16="http://schemas.microsoft.com/office/drawing/2014/main" id="{D458FDBD-CC3A-4348-397C-14AB90081FA6}"/>
              </a:ext>
            </a:extLst>
          </p:cNvPr>
          <p:cNvSpPr txBox="1"/>
          <p:nvPr/>
        </p:nvSpPr>
        <p:spPr>
          <a:xfrm>
            <a:off x="2073093" y="4183964"/>
            <a:ext cx="4407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 }</a:t>
            </a:r>
            <a:endParaRPr sz="1200" b="0" i="0" u="none" strike="noStrike" cap="none" dirty="0">
              <a:solidFill>
                <a:srgbClr val="000000"/>
              </a:solidFill>
              <a:latin typeface="Arial"/>
              <a:ea typeface="Arial"/>
              <a:cs typeface="Arial"/>
              <a:sym typeface="Arial"/>
            </a:endParaRPr>
          </a:p>
        </p:txBody>
      </p:sp>
      <p:cxnSp>
        <p:nvCxnSpPr>
          <p:cNvPr id="10" name="Google Shape;306;p47">
            <a:extLst>
              <a:ext uri="{FF2B5EF4-FFF2-40B4-BE49-F238E27FC236}">
                <a16:creationId xmlns:a16="http://schemas.microsoft.com/office/drawing/2014/main" id="{1A0C7CC1-36F0-2206-2B43-5E7E5D0BBA64}"/>
              </a:ext>
            </a:extLst>
          </p:cNvPr>
          <p:cNvCxnSpPr/>
          <p:nvPr/>
        </p:nvCxnSpPr>
        <p:spPr>
          <a:xfrm flipH="1">
            <a:off x="1156693" y="1955778"/>
            <a:ext cx="1071600" cy="489300"/>
          </a:xfrm>
          <a:prstGeom prst="straightConnector1">
            <a:avLst/>
          </a:prstGeom>
          <a:noFill/>
          <a:ln w="9525" cap="flat" cmpd="sng">
            <a:solidFill>
              <a:schemeClr val="dk1"/>
            </a:solidFill>
            <a:prstDash val="solid"/>
            <a:miter lim="800000"/>
            <a:headEnd type="none" w="sm" len="sm"/>
            <a:tailEnd type="none" w="sm" len="sm"/>
          </a:ln>
        </p:spPr>
      </p:cxnSp>
      <p:cxnSp>
        <p:nvCxnSpPr>
          <p:cNvPr id="11" name="Google Shape;307;p47">
            <a:extLst>
              <a:ext uri="{FF2B5EF4-FFF2-40B4-BE49-F238E27FC236}">
                <a16:creationId xmlns:a16="http://schemas.microsoft.com/office/drawing/2014/main" id="{3A7376D5-3A0E-B950-33A9-3D02055F4B56}"/>
              </a:ext>
            </a:extLst>
          </p:cNvPr>
          <p:cNvCxnSpPr/>
          <p:nvPr/>
        </p:nvCxnSpPr>
        <p:spPr>
          <a:xfrm>
            <a:off x="2228293" y="1955778"/>
            <a:ext cx="0" cy="480000"/>
          </a:xfrm>
          <a:prstGeom prst="straightConnector1">
            <a:avLst/>
          </a:prstGeom>
          <a:noFill/>
          <a:ln w="9525" cap="flat" cmpd="sng">
            <a:solidFill>
              <a:schemeClr val="dk1"/>
            </a:solidFill>
            <a:prstDash val="solid"/>
            <a:miter lim="800000"/>
            <a:headEnd type="none" w="sm" len="sm"/>
            <a:tailEnd type="none" w="sm" len="sm"/>
          </a:ln>
        </p:spPr>
      </p:cxnSp>
      <p:cxnSp>
        <p:nvCxnSpPr>
          <p:cNvPr id="12" name="Google Shape;308;p47">
            <a:extLst>
              <a:ext uri="{FF2B5EF4-FFF2-40B4-BE49-F238E27FC236}">
                <a16:creationId xmlns:a16="http://schemas.microsoft.com/office/drawing/2014/main" id="{19DE2FDF-ADCA-ED26-6EC8-38EF575E21CE}"/>
              </a:ext>
            </a:extLst>
          </p:cNvPr>
          <p:cNvCxnSpPr/>
          <p:nvPr/>
        </p:nvCxnSpPr>
        <p:spPr>
          <a:xfrm>
            <a:off x="2228293" y="1955778"/>
            <a:ext cx="1109700" cy="470400"/>
          </a:xfrm>
          <a:prstGeom prst="straightConnector1">
            <a:avLst/>
          </a:prstGeom>
          <a:noFill/>
          <a:ln w="9525" cap="flat" cmpd="sng">
            <a:solidFill>
              <a:schemeClr val="dk1"/>
            </a:solidFill>
            <a:prstDash val="solid"/>
            <a:miter lim="800000"/>
            <a:headEnd type="none" w="sm" len="sm"/>
            <a:tailEnd type="none" w="sm" len="sm"/>
          </a:ln>
        </p:spPr>
      </p:cxnSp>
      <p:cxnSp>
        <p:nvCxnSpPr>
          <p:cNvPr id="13" name="Google Shape;309;p47">
            <a:extLst>
              <a:ext uri="{FF2B5EF4-FFF2-40B4-BE49-F238E27FC236}">
                <a16:creationId xmlns:a16="http://schemas.microsoft.com/office/drawing/2014/main" id="{B4147244-A189-7FAF-4A63-9C37D1EFF902}"/>
              </a:ext>
            </a:extLst>
          </p:cNvPr>
          <p:cNvCxnSpPr/>
          <p:nvPr/>
        </p:nvCxnSpPr>
        <p:spPr>
          <a:xfrm>
            <a:off x="1117043" y="2699918"/>
            <a:ext cx="0" cy="578700"/>
          </a:xfrm>
          <a:prstGeom prst="straightConnector1">
            <a:avLst/>
          </a:prstGeom>
          <a:noFill/>
          <a:ln w="9525" cap="flat" cmpd="sng">
            <a:solidFill>
              <a:schemeClr val="dk1"/>
            </a:solidFill>
            <a:prstDash val="solid"/>
            <a:miter lim="800000"/>
            <a:headEnd type="none" w="sm" len="sm"/>
            <a:tailEnd type="none" w="sm" len="sm"/>
          </a:ln>
        </p:spPr>
      </p:cxnSp>
      <p:cxnSp>
        <p:nvCxnSpPr>
          <p:cNvPr id="14" name="Google Shape;310;p47">
            <a:extLst>
              <a:ext uri="{FF2B5EF4-FFF2-40B4-BE49-F238E27FC236}">
                <a16:creationId xmlns:a16="http://schemas.microsoft.com/office/drawing/2014/main" id="{40130382-5399-FBE1-C23E-18CCF197FD9F}"/>
              </a:ext>
            </a:extLst>
          </p:cNvPr>
          <p:cNvCxnSpPr/>
          <p:nvPr/>
        </p:nvCxnSpPr>
        <p:spPr>
          <a:xfrm flipH="1">
            <a:off x="1117093" y="2718968"/>
            <a:ext cx="1111200" cy="559500"/>
          </a:xfrm>
          <a:prstGeom prst="straightConnector1">
            <a:avLst/>
          </a:prstGeom>
          <a:noFill/>
          <a:ln w="9525" cap="flat" cmpd="sng">
            <a:solidFill>
              <a:schemeClr val="dk1"/>
            </a:solidFill>
            <a:prstDash val="solid"/>
            <a:miter lim="800000"/>
            <a:headEnd type="none" w="sm" len="sm"/>
            <a:tailEnd type="none" w="sm" len="sm"/>
          </a:ln>
        </p:spPr>
      </p:cxnSp>
      <p:cxnSp>
        <p:nvCxnSpPr>
          <p:cNvPr id="15" name="Google Shape;311;p47">
            <a:extLst>
              <a:ext uri="{FF2B5EF4-FFF2-40B4-BE49-F238E27FC236}">
                <a16:creationId xmlns:a16="http://schemas.microsoft.com/office/drawing/2014/main" id="{7746190D-734A-0D6E-2761-9ACDF35C17EB}"/>
              </a:ext>
            </a:extLst>
          </p:cNvPr>
          <p:cNvCxnSpPr>
            <a:cxnSpLocks/>
            <a:endCxn id="8" idx="0"/>
          </p:cNvCxnSpPr>
          <p:nvPr/>
        </p:nvCxnSpPr>
        <p:spPr>
          <a:xfrm>
            <a:off x="2215593" y="2718968"/>
            <a:ext cx="1130463" cy="572999"/>
          </a:xfrm>
          <a:prstGeom prst="straightConnector1">
            <a:avLst/>
          </a:prstGeom>
          <a:noFill/>
          <a:ln w="9525" cap="flat" cmpd="sng">
            <a:solidFill>
              <a:schemeClr val="dk1"/>
            </a:solidFill>
            <a:prstDash val="solid"/>
            <a:miter lim="800000"/>
            <a:headEnd type="none" w="sm" len="sm"/>
            <a:tailEnd type="none" w="sm" len="sm"/>
          </a:ln>
        </p:spPr>
      </p:cxnSp>
      <p:cxnSp>
        <p:nvCxnSpPr>
          <p:cNvPr id="16" name="Google Shape;312;p47">
            <a:extLst>
              <a:ext uri="{FF2B5EF4-FFF2-40B4-BE49-F238E27FC236}">
                <a16:creationId xmlns:a16="http://schemas.microsoft.com/office/drawing/2014/main" id="{2219C051-E03C-B26C-2089-0B92BA59D3DC}"/>
              </a:ext>
            </a:extLst>
          </p:cNvPr>
          <p:cNvCxnSpPr/>
          <p:nvPr/>
        </p:nvCxnSpPr>
        <p:spPr>
          <a:xfrm flipH="1">
            <a:off x="2280631" y="2699918"/>
            <a:ext cx="1136700" cy="567900"/>
          </a:xfrm>
          <a:prstGeom prst="straightConnector1">
            <a:avLst/>
          </a:prstGeom>
          <a:noFill/>
          <a:ln w="9525" cap="flat" cmpd="sng">
            <a:solidFill>
              <a:schemeClr val="dk1"/>
            </a:solidFill>
            <a:prstDash val="solid"/>
            <a:miter lim="800000"/>
            <a:headEnd type="none" w="sm" len="sm"/>
            <a:tailEnd type="none" w="sm" len="sm"/>
          </a:ln>
        </p:spPr>
      </p:cxnSp>
      <p:cxnSp>
        <p:nvCxnSpPr>
          <p:cNvPr id="17" name="Google Shape;313;p47">
            <a:extLst>
              <a:ext uri="{FF2B5EF4-FFF2-40B4-BE49-F238E27FC236}">
                <a16:creationId xmlns:a16="http://schemas.microsoft.com/office/drawing/2014/main" id="{FFB895D4-7DB6-BB8F-2FFD-D2A99D04D6B1}"/>
              </a:ext>
            </a:extLst>
          </p:cNvPr>
          <p:cNvCxnSpPr/>
          <p:nvPr/>
        </p:nvCxnSpPr>
        <p:spPr>
          <a:xfrm>
            <a:off x="1091643" y="2699918"/>
            <a:ext cx="1201800" cy="567900"/>
          </a:xfrm>
          <a:prstGeom prst="straightConnector1">
            <a:avLst/>
          </a:prstGeom>
          <a:noFill/>
          <a:ln w="9525" cap="flat" cmpd="sng">
            <a:solidFill>
              <a:schemeClr val="dk1"/>
            </a:solidFill>
            <a:prstDash val="solid"/>
            <a:miter lim="800000"/>
            <a:headEnd type="none" w="sm" len="sm"/>
            <a:tailEnd type="none" w="sm" len="sm"/>
          </a:ln>
        </p:spPr>
      </p:cxnSp>
      <p:cxnSp>
        <p:nvCxnSpPr>
          <p:cNvPr id="18" name="Google Shape;314;p47">
            <a:extLst>
              <a:ext uri="{FF2B5EF4-FFF2-40B4-BE49-F238E27FC236}">
                <a16:creationId xmlns:a16="http://schemas.microsoft.com/office/drawing/2014/main" id="{B867589B-418C-CE13-A72B-272F27662A81}"/>
              </a:ext>
            </a:extLst>
          </p:cNvPr>
          <p:cNvCxnSpPr>
            <a:cxnSpLocks/>
            <a:endCxn id="8" idx="0"/>
          </p:cNvCxnSpPr>
          <p:nvPr/>
        </p:nvCxnSpPr>
        <p:spPr>
          <a:xfrm flipH="1">
            <a:off x="3346056" y="2690393"/>
            <a:ext cx="56987" cy="601574"/>
          </a:xfrm>
          <a:prstGeom prst="straightConnector1">
            <a:avLst/>
          </a:prstGeom>
          <a:noFill/>
          <a:ln w="9525" cap="flat" cmpd="sng">
            <a:solidFill>
              <a:schemeClr val="dk1"/>
            </a:solidFill>
            <a:prstDash val="solid"/>
            <a:miter lim="800000"/>
            <a:headEnd type="none" w="sm" len="sm"/>
            <a:tailEnd type="none" w="sm" len="sm"/>
          </a:ln>
        </p:spPr>
      </p:cxnSp>
      <p:cxnSp>
        <p:nvCxnSpPr>
          <p:cNvPr id="19" name="Google Shape;315;p47">
            <a:extLst>
              <a:ext uri="{FF2B5EF4-FFF2-40B4-BE49-F238E27FC236}">
                <a16:creationId xmlns:a16="http://schemas.microsoft.com/office/drawing/2014/main" id="{F574EC76-458C-8BDE-C7B6-ABE601074484}"/>
              </a:ext>
            </a:extLst>
          </p:cNvPr>
          <p:cNvCxnSpPr>
            <a:cxnSpLocks/>
            <a:endCxn id="9" idx="0"/>
          </p:cNvCxnSpPr>
          <p:nvPr/>
        </p:nvCxnSpPr>
        <p:spPr>
          <a:xfrm>
            <a:off x="1196418" y="3522640"/>
            <a:ext cx="1097025" cy="661324"/>
          </a:xfrm>
          <a:prstGeom prst="straightConnector1">
            <a:avLst/>
          </a:prstGeom>
          <a:noFill/>
          <a:ln w="9525" cap="flat" cmpd="sng">
            <a:solidFill>
              <a:schemeClr val="dk1"/>
            </a:solidFill>
            <a:prstDash val="solid"/>
            <a:miter lim="800000"/>
            <a:headEnd type="none" w="sm" len="sm"/>
            <a:tailEnd type="none" w="sm" len="sm"/>
          </a:ln>
        </p:spPr>
      </p:cxnSp>
      <p:cxnSp>
        <p:nvCxnSpPr>
          <p:cNvPr id="20" name="Google Shape;316;p47">
            <a:extLst>
              <a:ext uri="{FF2B5EF4-FFF2-40B4-BE49-F238E27FC236}">
                <a16:creationId xmlns:a16="http://schemas.microsoft.com/office/drawing/2014/main" id="{5AAAAF35-B4EC-FCDE-FDA2-62DFDDF9CE0F}"/>
              </a:ext>
            </a:extLst>
          </p:cNvPr>
          <p:cNvCxnSpPr>
            <a:cxnSpLocks/>
            <a:stCxn id="9" idx="0"/>
            <a:endCxn id="7" idx="2"/>
          </p:cNvCxnSpPr>
          <p:nvPr/>
        </p:nvCxnSpPr>
        <p:spPr>
          <a:xfrm flipH="1" flipV="1">
            <a:off x="2289506" y="3532353"/>
            <a:ext cx="3937" cy="651611"/>
          </a:xfrm>
          <a:prstGeom prst="straightConnector1">
            <a:avLst/>
          </a:prstGeom>
          <a:noFill/>
          <a:ln w="9525" cap="flat" cmpd="sng">
            <a:solidFill>
              <a:schemeClr val="dk1"/>
            </a:solidFill>
            <a:prstDash val="solid"/>
            <a:miter lim="800000"/>
            <a:headEnd type="none" w="sm" len="sm"/>
            <a:tailEnd type="none" w="sm" len="sm"/>
          </a:ln>
        </p:spPr>
      </p:cxnSp>
      <p:cxnSp>
        <p:nvCxnSpPr>
          <p:cNvPr id="21" name="Google Shape;317;p47">
            <a:extLst>
              <a:ext uri="{FF2B5EF4-FFF2-40B4-BE49-F238E27FC236}">
                <a16:creationId xmlns:a16="http://schemas.microsoft.com/office/drawing/2014/main" id="{914A5DB0-8F1F-5FD8-E579-16BB13E8476F}"/>
              </a:ext>
            </a:extLst>
          </p:cNvPr>
          <p:cNvCxnSpPr>
            <a:cxnSpLocks/>
            <a:stCxn id="9" idx="0"/>
          </p:cNvCxnSpPr>
          <p:nvPr/>
        </p:nvCxnSpPr>
        <p:spPr>
          <a:xfrm flipV="1">
            <a:off x="2293443" y="3538861"/>
            <a:ext cx="1073717" cy="645103"/>
          </a:xfrm>
          <a:prstGeom prst="straightConnector1">
            <a:avLst/>
          </a:prstGeom>
          <a:noFill/>
          <a:ln w="9525" cap="flat" cmpd="sng">
            <a:solidFill>
              <a:schemeClr val="dk1"/>
            </a:solidFill>
            <a:prstDash val="solid"/>
            <a:miter lim="800000"/>
            <a:headEnd type="none" w="sm" len="sm"/>
            <a:tailEnd type="none" w="sm" len="sm"/>
          </a:ln>
        </p:spPr>
      </p:cxnSp>
      <p:sp>
        <p:nvSpPr>
          <p:cNvPr id="22" name="Google Shape;299;p47">
            <a:extLst>
              <a:ext uri="{FF2B5EF4-FFF2-40B4-BE49-F238E27FC236}">
                <a16:creationId xmlns:a16="http://schemas.microsoft.com/office/drawing/2014/main" id="{9E4A56EF-04A2-F60C-4C57-4DF6AFE77ED3}"/>
              </a:ext>
            </a:extLst>
          </p:cNvPr>
          <p:cNvSpPr txBox="1"/>
          <p:nvPr/>
        </p:nvSpPr>
        <p:spPr>
          <a:xfrm>
            <a:off x="386662" y="2435347"/>
            <a:ext cx="1401000" cy="2526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600"/>
              <a:buFont typeface="Arial"/>
              <a:buNone/>
            </a:pPr>
            <a:r>
              <a:rPr lang="en-US" sz="1400" b="0" i="0" u="none" strike="noStrike" cap="none" dirty="0">
                <a:solidFill>
                  <a:schemeClr val="dk1"/>
                </a:solidFill>
                <a:latin typeface="Arial"/>
                <a:ea typeface="Arial"/>
                <a:cs typeface="Arial"/>
                <a:sym typeface="Arial"/>
              </a:rPr>
              <a:t>{NUC,EUR}</a:t>
            </a:r>
            <a:endParaRPr sz="1200" b="0" i="0" u="none" strike="noStrike" cap="none" dirty="0">
              <a:solidFill>
                <a:srgbClr val="000000"/>
              </a:solidFill>
              <a:latin typeface="Arial"/>
              <a:ea typeface="Arial"/>
              <a:cs typeface="Arial"/>
              <a:sym typeface="Arial"/>
            </a:endParaRPr>
          </a:p>
        </p:txBody>
      </p:sp>
      <p:sp>
        <p:nvSpPr>
          <p:cNvPr id="23" name="TextBox 22">
            <a:extLst>
              <a:ext uri="{FF2B5EF4-FFF2-40B4-BE49-F238E27FC236}">
                <a16:creationId xmlns:a16="http://schemas.microsoft.com/office/drawing/2014/main" id="{EB0621A7-86D9-A32A-FD2C-DF8D2E3F1A36}"/>
              </a:ext>
            </a:extLst>
          </p:cNvPr>
          <p:cNvSpPr txBox="1"/>
          <p:nvPr/>
        </p:nvSpPr>
        <p:spPr>
          <a:xfrm>
            <a:off x="4182112" y="2410470"/>
            <a:ext cx="4333238" cy="954107"/>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Examples:</a:t>
            </a:r>
          </a:p>
          <a:p>
            <a:pPr marL="285750" indent="-285750">
              <a:buFont typeface="Arial" panose="020B0604020202020204" pitchFamily="34" charset="0"/>
              <a:buChar char="•"/>
            </a:pPr>
            <a:r>
              <a:rPr lang="en-US" dirty="0"/>
              <a:t>William </a:t>
            </a:r>
            <a:r>
              <a:rPr lang="en-US" b="1" dirty="0"/>
              <a:t>cleared</a:t>
            </a:r>
            <a:r>
              <a:rPr lang="en-US" dirty="0"/>
              <a:t> into </a:t>
            </a:r>
            <a:r>
              <a:rPr lang="en-US" i="1" dirty="0"/>
              <a:t>&lt;Secret, {EUR}&gt;</a:t>
            </a:r>
          </a:p>
          <a:p>
            <a:pPr marL="285750" indent="-285750">
              <a:buFont typeface="Arial" panose="020B0604020202020204" pitchFamily="34" charset="0"/>
              <a:buChar char="•"/>
            </a:pPr>
            <a:r>
              <a:rPr lang="en-US" dirty="0"/>
              <a:t>George </a:t>
            </a:r>
            <a:r>
              <a:rPr lang="en-US" b="1" dirty="0"/>
              <a:t>cleared</a:t>
            </a:r>
            <a:r>
              <a:rPr lang="en-US" dirty="0"/>
              <a:t> into </a:t>
            </a:r>
            <a:r>
              <a:rPr lang="en-US" i="1" dirty="0"/>
              <a:t>&lt;Top Secret, {NUC, US}&gt;</a:t>
            </a:r>
          </a:p>
          <a:p>
            <a:pPr marL="285750" indent="-285750">
              <a:buFont typeface="Arial" panose="020B0604020202020204" pitchFamily="34" charset="0"/>
              <a:buChar char="•"/>
            </a:pPr>
            <a:r>
              <a:rPr lang="en-US" dirty="0">
                <a:solidFill>
                  <a:schemeClr val="tx1"/>
                </a:solidFill>
              </a:rPr>
              <a:t>A document </a:t>
            </a:r>
            <a:r>
              <a:rPr lang="en-US" b="1" dirty="0">
                <a:solidFill>
                  <a:schemeClr val="tx1"/>
                </a:solidFill>
              </a:rPr>
              <a:t>classified</a:t>
            </a:r>
            <a:r>
              <a:rPr lang="en-US" dirty="0">
                <a:solidFill>
                  <a:schemeClr val="tx1"/>
                </a:solidFill>
              </a:rPr>
              <a:t> as </a:t>
            </a:r>
            <a:r>
              <a:rPr lang="en-US" i="1" dirty="0">
                <a:solidFill>
                  <a:schemeClr val="tx1"/>
                </a:solidFill>
              </a:rPr>
              <a:t>&lt;Confidential, {EUR}&gt;</a:t>
            </a:r>
          </a:p>
        </p:txBody>
      </p:sp>
    </p:spTree>
    <p:extLst>
      <p:ext uri="{BB962C8B-B14F-4D97-AF65-F5344CB8AC3E}">
        <p14:creationId xmlns:p14="http://schemas.microsoft.com/office/powerpoint/2010/main" val="3520910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F7CF6416-1F44-FEE1-D905-7D8D9263EC90}"/>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EE174702-8303-DA7F-E5C2-F8B1678BA23A}"/>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973A07D9-A059-EB17-6769-5D18C88C5EF1}"/>
                  </a:ext>
                </a:extLst>
              </p:cNvPr>
              <p:cNvSpPr txBox="1"/>
              <p:nvPr/>
            </p:nvSpPr>
            <p:spPr>
              <a:xfrm>
                <a:off x="628650" y="1323521"/>
                <a:ext cx="7792448" cy="584775"/>
              </a:xfrm>
              <a:prstGeom prst="rect">
                <a:avLst/>
              </a:prstGeom>
              <a:noFill/>
            </p:spPr>
            <p:txBody>
              <a:bodyPr wrap="square">
                <a:spAutoFit/>
              </a:bodyPr>
              <a:lstStyle/>
              <a:p>
                <a:pPr marL="285750" indent="-285750">
                  <a:buFont typeface="Wingdings" panose="05000000000000000000" pitchFamily="2" charset="2"/>
                  <a:buChar char="Ø"/>
                </a:pPr>
                <a:r>
                  <a:rPr lang="en-US" sz="1600" i="1" u="sng" dirty="0"/>
                  <a:t>Definition of Dominates</a:t>
                </a:r>
                <a:r>
                  <a:rPr lang="en-US" sz="1600" i="1" dirty="0"/>
                  <a:t>: </a:t>
                </a:r>
                <a:r>
                  <a:rPr lang="en-US" sz="1600" dirty="0">
                    <a:solidFill>
                      <a:schemeClr val="dk2"/>
                    </a:solidFill>
                  </a:rPr>
                  <a:t>The security level (</a:t>
                </a:r>
                <a14:m>
                  <m:oMath xmlns:m="http://schemas.openxmlformats.org/officeDocument/2006/math">
                    <m:r>
                      <a:rPr lang="en-US" sz="1600" b="0" i="1" smtClean="0">
                        <a:solidFill>
                          <a:schemeClr val="dk2"/>
                        </a:solidFill>
                        <a:latin typeface="Cambria Math" panose="02040503050406030204" pitchFamily="18" charset="0"/>
                      </a:rPr>
                      <m:t>𝐿</m:t>
                    </m:r>
                  </m:oMath>
                </a14:m>
                <a:r>
                  <a:rPr lang="en-US" sz="1600" dirty="0">
                    <a:solidFill>
                      <a:schemeClr val="dk2"/>
                    </a:solidFill>
                  </a:rPr>
                  <a:t>, </a:t>
                </a:r>
                <a14:m>
                  <m:oMath xmlns:m="http://schemas.openxmlformats.org/officeDocument/2006/math">
                    <m:r>
                      <a:rPr lang="en-US" sz="1600" b="0" i="1" smtClean="0">
                        <a:solidFill>
                          <a:schemeClr val="dk2"/>
                        </a:solidFill>
                        <a:latin typeface="Cambria Math" panose="02040503050406030204" pitchFamily="18" charset="0"/>
                      </a:rPr>
                      <m:t>𝐶</m:t>
                    </m:r>
                  </m:oMath>
                </a14:m>
                <a:r>
                  <a:rPr lang="en-US" sz="1600" dirty="0">
                    <a:solidFill>
                      <a:schemeClr val="dk2"/>
                    </a:solidFill>
                  </a:rPr>
                  <a:t>) dominates the security level (</a:t>
                </a:r>
                <a14:m>
                  <m:oMath xmlns:m="http://schemas.openxmlformats.org/officeDocument/2006/math">
                    <m:r>
                      <a:rPr lang="en-US" sz="1600" b="0" i="1" smtClean="0">
                        <a:solidFill>
                          <a:schemeClr val="dk2"/>
                        </a:solidFill>
                        <a:latin typeface="Cambria Math" panose="02040503050406030204" pitchFamily="18" charset="0"/>
                      </a:rPr>
                      <m:t>𝐿</m:t>
                    </m:r>
                    <m:r>
                      <a:rPr lang="en-US" sz="1600" b="0" i="1" smtClean="0">
                        <a:solidFill>
                          <a:schemeClr val="dk2"/>
                        </a:solidFill>
                        <a:latin typeface="Cambria Math" panose="02040503050406030204" pitchFamily="18" charset="0"/>
                      </a:rPr>
                      <m:t>′</m:t>
                    </m:r>
                  </m:oMath>
                </a14:m>
                <a:r>
                  <a:rPr lang="en-US" sz="1600" dirty="0">
                    <a:solidFill>
                      <a:schemeClr val="dk2"/>
                    </a:solidFill>
                  </a:rPr>
                  <a:t>,</a:t>
                </a:r>
                <a14:m>
                  <m:oMath xmlns:m="http://schemas.openxmlformats.org/officeDocument/2006/math">
                    <m:r>
                      <a:rPr lang="en-US" sz="1600" i="1" dirty="0">
                        <a:solidFill>
                          <a:schemeClr val="dk2"/>
                        </a:solidFill>
                        <a:latin typeface="Cambria Math" panose="02040503050406030204" pitchFamily="18" charset="0"/>
                      </a:rPr>
                      <m:t>𝐶</m:t>
                    </m:r>
                    <m:r>
                      <a:rPr lang="en-US" sz="1600" b="0" i="1" dirty="0" smtClean="0">
                        <a:solidFill>
                          <a:schemeClr val="dk2"/>
                        </a:solidFill>
                        <a:latin typeface="Cambria Math" panose="02040503050406030204" pitchFamily="18" charset="0"/>
                      </a:rPr>
                      <m:t>′</m:t>
                    </m:r>
                  </m:oMath>
                </a14:m>
                <a:r>
                  <a:rPr lang="en-US" sz="1600" dirty="0">
                    <a:solidFill>
                      <a:schemeClr val="dk2"/>
                    </a:solidFill>
                  </a:rPr>
                  <a:t>) if and only if </a:t>
                </a:r>
                <a14:m>
                  <m:oMath xmlns:m="http://schemas.openxmlformats.org/officeDocument/2006/math">
                    <m:sSup>
                      <m:sSupPr>
                        <m:ctrlPr>
                          <a:rPr lang="en-US" sz="1600" b="0" i="1" smtClean="0">
                            <a:solidFill>
                              <a:schemeClr val="dk2"/>
                            </a:solidFill>
                            <a:latin typeface="Cambria Math" panose="02040503050406030204" pitchFamily="18" charset="0"/>
                          </a:rPr>
                        </m:ctrlPr>
                      </m:sSupPr>
                      <m:e>
                        <m:r>
                          <a:rPr lang="en-US" sz="1600" b="0" i="1" smtClean="0">
                            <a:solidFill>
                              <a:schemeClr val="dk2"/>
                            </a:solidFill>
                            <a:latin typeface="Cambria Math" panose="02040503050406030204" pitchFamily="18" charset="0"/>
                          </a:rPr>
                          <m:t>𝐿</m:t>
                        </m:r>
                      </m:e>
                      <m:sup>
                        <m:r>
                          <a:rPr lang="en-US" sz="1600" b="0" i="1" smtClean="0">
                            <a:solidFill>
                              <a:schemeClr val="dk2"/>
                            </a:solidFill>
                            <a:latin typeface="Cambria Math" panose="02040503050406030204" pitchFamily="18" charset="0"/>
                          </a:rPr>
                          <m:t>′</m:t>
                        </m:r>
                      </m:sup>
                    </m:sSup>
                    <m:r>
                      <a:rPr lang="en-US" sz="1600" b="0" i="1" smtClean="0">
                        <a:solidFill>
                          <a:schemeClr val="dk2"/>
                        </a:solidFill>
                        <a:latin typeface="Cambria Math" panose="02040503050406030204" pitchFamily="18" charset="0"/>
                        <a:ea typeface="Cambria Math" panose="02040503050406030204" pitchFamily="18" charset="0"/>
                      </a:rPr>
                      <m:t>≤</m:t>
                    </m:r>
                    <m:r>
                      <a:rPr lang="en-US" sz="1600" b="0" i="1" smtClean="0">
                        <a:solidFill>
                          <a:schemeClr val="dk2"/>
                        </a:solidFill>
                        <a:latin typeface="Cambria Math" panose="02040503050406030204" pitchFamily="18" charset="0"/>
                      </a:rPr>
                      <m:t>𝐿</m:t>
                    </m:r>
                  </m:oMath>
                </a14:m>
                <a:r>
                  <a:rPr lang="en-US" sz="1600" dirty="0">
                    <a:solidFill>
                      <a:schemeClr val="dk2"/>
                    </a:solidFill>
                  </a:rPr>
                  <a:t> and </a:t>
                </a:r>
                <a14:m>
                  <m:oMath xmlns:m="http://schemas.openxmlformats.org/officeDocument/2006/math">
                    <m:r>
                      <a:rPr lang="en-US" sz="1600" b="0" i="1" smtClean="0">
                        <a:solidFill>
                          <a:schemeClr val="dk2"/>
                        </a:solidFill>
                        <a:latin typeface="Cambria Math" panose="02040503050406030204" pitchFamily="18" charset="0"/>
                      </a:rPr>
                      <m:t>𝐶</m:t>
                    </m:r>
                    <m:r>
                      <a:rPr lang="en-US" sz="1600" b="0" i="1" smtClean="0">
                        <a:solidFill>
                          <a:schemeClr val="dk2"/>
                        </a:solidFill>
                        <a:latin typeface="Cambria Math" panose="02040503050406030204" pitchFamily="18" charset="0"/>
                      </a:rPr>
                      <m:t>′⊆</m:t>
                    </m:r>
                    <m:r>
                      <a:rPr lang="en-US" sz="1600" b="0" i="1" smtClean="0">
                        <a:solidFill>
                          <a:schemeClr val="dk2"/>
                        </a:solidFill>
                        <a:latin typeface="Cambria Math" panose="02040503050406030204" pitchFamily="18" charset="0"/>
                      </a:rPr>
                      <m:t>𝐶</m:t>
                    </m:r>
                  </m:oMath>
                </a14:m>
                <a:r>
                  <a:rPr lang="en-US" sz="1600" dirty="0">
                    <a:solidFill>
                      <a:schemeClr val="dk2"/>
                    </a:solidFill>
                  </a:rPr>
                  <a:t>. </a:t>
                </a:r>
              </a:p>
            </p:txBody>
          </p:sp>
        </mc:Choice>
        <mc:Fallback xmlns="">
          <p:sp>
            <p:nvSpPr>
              <p:cNvPr id="4" name="TextBox 3">
                <a:extLst>
                  <a:ext uri="{FF2B5EF4-FFF2-40B4-BE49-F238E27FC236}">
                    <a16:creationId xmlns:a16="http://schemas.microsoft.com/office/drawing/2014/main" id="{973A07D9-A059-EB17-6769-5D18C88C5EF1}"/>
                  </a:ext>
                </a:extLst>
              </p:cNvPr>
              <p:cNvSpPr txBox="1">
                <a:spLocks noRot="1" noChangeAspect="1" noMove="1" noResize="1" noEditPoints="1" noAdjustHandles="1" noChangeArrowheads="1" noChangeShapeType="1" noTextEdit="1"/>
              </p:cNvSpPr>
              <p:nvPr/>
            </p:nvSpPr>
            <p:spPr>
              <a:xfrm>
                <a:off x="628650" y="1323521"/>
                <a:ext cx="7792448" cy="584775"/>
              </a:xfrm>
              <a:prstGeom prst="rect">
                <a:avLst/>
              </a:prstGeom>
              <a:blipFill>
                <a:blip r:embed="rId3"/>
                <a:stretch>
                  <a:fillRect l="-313" t="-3125" b="-12500"/>
                </a:stretch>
              </a:blipFill>
            </p:spPr>
            <p:txBody>
              <a:bodyPr/>
              <a:lstStyle/>
              <a:p>
                <a:r>
                  <a:rPr lang="en-US">
                    <a:noFill/>
                  </a:rPr>
                  <a:t> </a:t>
                </a:r>
              </a:p>
            </p:txBody>
          </p:sp>
        </mc:Fallback>
      </mc:AlternateContent>
      <p:grpSp>
        <p:nvGrpSpPr>
          <p:cNvPr id="5" name="Group 4">
            <a:extLst>
              <a:ext uri="{FF2B5EF4-FFF2-40B4-BE49-F238E27FC236}">
                <a16:creationId xmlns:a16="http://schemas.microsoft.com/office/drawing/2014/main" id="{914240EE-95F1-B172-F877-6553E75D8051}"/>
              </a:ext>
            </a:extLst>
          </p:cNvPr>
          <p:cNvGrpSpPr/>
          <p:nvPr/>
        </p:nvGrpSpPr>
        <p:grpSpPr>
          <a:xfrm>
            <a:off x="2286000" y="2139342"/>
            <a:ext cx="4572000" cy="471662"/>
            <a:chOff x="2286000" y="2344596"/>
            <a:chExt cx="4572000" cy="471662"/>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D79D2737-0A0A-FD4C-542F-83F200D31BE9}"/>
                    </a:ext>
                  </a:extLst>
                </p:cNvPr>
                <p:cNvSpPr txBox="1"/>
                <p:nvPr/>
              </p:nvSpPr>
              <p:spPr>
                <a:xfrm>
                  <a:off x="2286000" y="2426539"/>
                  <a:ext cx="4572000" cy="307777"/>
                </a:xfrm>
                <a:prstGeom prst="rect">
                  <a:avLst/>
                </a:prstGeom>
                <a:noFill/>
              </p:spPr>
              <p:txBody>
                <a:bodyPr wrap="square">
                  <a:spAutoFit/>
                </a:bodyPr>
                <a:lstStyle/>
                <a:p>
                  <a:r>
                    <a:rPr lang="en-US" sz="1400" dirty="0">
                      <a:solidFill>
                        <a:schemeClr val="dk2"/>
                      </a:solidFill>
                    </a:rPr>
                    <a:t>(</a:t>
                  </a:r>
                  <a14:m>
                    <m:oMath xmlns:m="http://schemas.openxmlformats.org/officeDocument/2006/math">
                      <m:r>
                        <a:rPr lang="en-US" sz="1400" b="0" i="1" smtClean="0">
                          <a:solidFill>
                            <a:schemeClr val="dk2"/>
                          </a:solidFill>
                          <a:latin typeface="Cambria Math" panose="02040503050406030204" pitchFamily="18" charset="0"/>
                        </a:rPr>
                        <m:t>𝐿</m:t>
                      </m:r>
                    </m:oMath>
                  </a14:m>
                  <a:r>
                    <a:rPr lang="en-US" sz="1400" dirty="0">
                      <a:solidFill>
                        <a:schemeClr val="dk2"/>
                      </a:solidFill>
                    </a:rPr>
                    <a:t>, </a:t>
                  </a:r>
                  <a14:m>
                    <m:oMath xmlns:m="http://schemas.openxmlformats.org/officeDocument/2006/math">
                      <m:r>
                        <a:rPr lang="en-US" sz="1400" b="0" i="1" smtClean="0">
                          <a:solidFill>
                            <a:schemeClr val="dk2"/>
                          </a:solidFill>
                          <a:latin typeface="Cambria Math" panose="02040503050406030204" pitchFamily="18" charset="0"/>
                        </a:rPr>
                        <m:t>𝐶</m:t>
                      </m:r>
                    </m:oMath>
                  </a14:m>
                  <a:r>
                    <a:rPr lang="en-US" sz="1400" dirty="0">
                      <a:solidFill>
                        <a:schemeClr val="dk2"/>
                      </a:solidFill>
                    </a:rPr>
                    <a:t>) </a:t>
                  </a:r>
                  <a14:m>
                    <m:oMath xmlns:m="http://schemas.openxmlformats.org/officeDocument/2006/math">
                      <m:r>
                        <a:rPr lang="en-US" sz="1400" b="0" i="1" smtClean="0">
                          <a:solidFill>
                            <a:schemeClr val="dk2"/>
                          </a:solidFill>
                          <a:latin typeface="Cambria Math" panose="02040503050406030204" pitchFamily="18" charset="0"/>
                        </a:rPr>
                        <m:t>𝑑𝑜𝑚</m:t>
                      </m:r>
                    </m:oMath>
                  </a14:m>
                  <a:r>
                    <a:rPr lang="en-US" dirty="0">
                      <a:solidFill>
                        <a:schemeClr val="dk2"/>
                      </a:solidFill>
                    </a:rPr>
                    <a:t> (</a:t>
                  </a:r>
                  <a14:m>
                    <m:oMath xmlns:m="http://schemas.openxmlformats.org/officeDocument/2006/math">
                      <m:r>
                        <a:rPr lang="en-US" i="1">
                          <a:solidFill>
                            <a:schemeClr val="dk2"/>
                          </a:solidFill>
                          <a:latin typeface="Cambria Math" panose="02040503050406030204" pitchFamily="18" charset="0"/>
                        </a:rPr>
                        <m:t>𝐿</m:t>
                      </m:r>
                      <m:r>
                        <a:rPr lang="en-US" i="1">
                          <a:solidFill>
                            <a:schemeClr val="dk2"/>
                          </a:solidFill>
                          <a:latin typeface="Cambria Math" panose="02040503050406030204" pitchFamily="18" charset="0"/>
                        </a:rPr>
                        <m:t>′</m:t>
                      </m:r>
                    </m:oMath>
                  </a14:m>
                  <a:r>
                    <a:rPr lang="en-US" dirty="0">
                      <a:solidFill>
                        <a:schemeClr val="dk2"/>
                      </a:solidFill>
                    </a:rPr>
                    <a:t>,</a:t>
                  </a:r>
                  <a14:m>
                    <m:oMath xmlns:m="http://schemas.openxmlformats.org/officeDocument/2006/math">
                      <m:r>
                        <a:rPr lang="en-US" i="1" dirty="0">
                          <a:solidFill>
                            <a:schemeClr val="dk2"/>
                          </a:solidFill>
                          <a:latin typeface="Cambria Math" panose="02040503050406030204" pitchFamily="18" charset="0"/>
                        </a:rPr>
                        <m:t>𝐶</m:t>
                      </m:r>
                      <m:r>
                        <a:rPr lang="en-US" i="1" dirty="0">
                          <a:solidFill>
                            <a:schemeClr val="dk2"/>
                          </a:solidFill>
                          <a:latin typeface="Cambria Math" panose="02040503050406030204" pitchFamily="18" charset="0"/>
                        </a:rPr>
                        <m:t>′</m:t>
                      </m:r>
                    </m:oMath>
                  </a14:m>
                  <a:r>
                    <a:rPr lang="en-US" dirty="0">
                      <a:solidFill>
                        <a:schemeClr val="dk2"/>
                      </a:solidFill>
                    </a:rPr>
                    <a:t>)                 (</a:t>
                  </a:r>
                  <a14:m>
                    <m:oMath xmlns:m="http://schemas.openxmlformats.org/officeDocument/2006/math">
                      <m:r>
                        <a:rPr lang="en-US" i="1">
                          <a:solidFill>
                            <a:schemeClr val="dk2"/>
                          </a:solidFill>
                          <a:latin typeface="Cambria Math" panose="02040503050406030204" pitchFamily="18" charset="0"/>
                        </a:rPr>
                        <m:t>𝐿</m:t>
                      </m:r>
                    </m:oMath>
                  </a14:m>
                  <a:r>
                    <a:rPr lang="en-US" dirty="0">
                      <a:solidFill>
                        <a:schemeClr val="dk2"/>
                      </a:solidFill>
                    </a:rPr>
                    <a:t>, </a:t>
                  </a:r>
                  <a14:m>
                    <m:oMath xmlns:m="http://schemas.openxmlformats.org/officeDocument/2006/math">
                      <m:r>
                        <a:rPr lang="en-US" i="1">
                          <a:solidFill>
                            <a:schemeClr val="dk2"/>
                          </a:solidFill>
                          <a:latin typeface="Cambria Math" panose="02040503050406030204" pitchFamily="18" charset="0"/>
                        </a:rPr>
                        <m:t>𝐶</m:t>
                      </m:r>
                    </m:oMath>
                  </a14:m>
                  <a:r>
                    <a:rPr lang="en-US" dirty="0">
                      <a:solidFill>
                        <a:schemeClr val="dk2"/>
                      </a:solidFill>
                    </a:rPr>
                    <a:t>) </a:t>
                  </a:r>
                  <a14:m>
                    <m:oMath xmlns:m="http://schemas.openxmlformats.org/officeDocument/2006/math">
                      <m:r>
                        <a:rPr lang="en-US" i="1" smtClean="0">
                          <a:solidFill>
                            <a:schemeClr val="dk2"/>
                          </a:solidFill>
                          <a:latin typeface="Cambria Math" panose="02040503050406030204" pitchFamily="18" charset="0"/>
                          <a:ea typeface="Cambria Math" panose="02040503050406030204" pitchFamily="18" charset="0"/>
                        </a:rPr>
                        <m:t>¬</m:t>
                      </m:r>
                      <m:r>
                        <a:rPr lang="en-US" i="1">
                          <a:solidFill>
                            <a:schemeClr val="dk2"/>
                          </a:solidFill>
                          <a:latin typeface="Cambria Math" panose="02040503050406030204" pitchFamily="18" charset="0"/>
                        </a:rPr>
                        <m:t>𝑑𝑜𝑚</m:t>
                      </m:r>
                    </m:oMath>
                  </a14:m>
                  <a:r>
                    <a:rPr lang="en-US" dirty="0">
                      <a:solidFill>
                        <a:schemeClr val="dk2"/>
                      </a:solidFill>
                    </a:rPr>
                    <a:t> (</a:t>
                  </a:r>
                  <a14:m>
                    <m:oMath xmlns:m="http://schemas.openxmlformats.org/officeDocument/2006/math">
                      <m:r>
                        <a:rPr lang="en-US" i="1">
                          <a:solidFill>
                            <a:schemeClr val="dk2"/>
                          </a:solidFill>
                          <a:latin typeface="Cambria Math" panose="02040503050406030204" pitchFamily="18" charset="0"/>
                        </a:rPr>
                        <m:t>𝐿</m:t>
                      </m:r>
                      <m:r>
                        <a:rPr lang="en-US" i="1">
                          <a:solidFill>
                            <a:schemeClr val="dk2"/>
                          </a:solidFill>
                          <a:latin typeface="Cambria Math" panose="02040503050406030204" pitchFamily="18" charset="0"/>
                        </a:rPr>
                        <m:t>′</m:t>
                      </m:r>
                    </m:oMath>
                  </a14:m>
                  <a:r>
                    <a:rPr lang="en-US" dirty="0">
                      <a:solidFill>
                        <a:schemeClr val="dk2"/>
                      </a:solidFill>
                    </a:rPr>
                    <a:t>,</a:t>
                  </a:r>
                  <a14:m>
                    <m:oMath xmlns:m="http://schemas.openxmlformats.org/officeDocument/2006/math">
                      <m:r>
                        <a:rPr lang="en-US" i="1" dirty="0">
                          <a:solidFill>
                            <a:schemeClr val="dk2"/>
                          </a:solidFill>
                          <a:latin typeface="Cambria Math" panose="02040503050406030204" pitchFamily="18" charset="0"/>
                        </a:rPr>
                        <m:t>𝐶</m:t>
                      </m:r>
                      <m:r>
                        <a:rPr lang="en-US" i="1" dirty="0">
                          <a:solidFill>
                            <a:schemeClr val="dk2"/>
                          </a:solidFill>
                          <a:latin typeface="Cambria Math" panose="02040503050406030204" pitchFamily="18" charset="0"/>
                        </a:rPr>
                        <m:t>′</m:t>
                      </m:r>
                    </m:oMath>
                  </a14:m>
                  <a:r>
                    <a:rPr lang="en-US" dirty="0">
                      <a:solidFill>
                        <a:schemeClr val="dk2"/>
                      </a:solidFill>
                    </a:rPr>
                    <a:t>) </a:t>
                  </a:r>
                  <a:r>
                    <a:rPr lang="en-US" sz="1400" dirty="0">
                      <a:solidFill>
                        <a:schemeClr val="dk2"/>
                      </a:solidFill>
                    </a:rPr>
                    <a:t> </a:t>
                  </a:r>
                  <a:endParaRPr lang="en-US" dirty="0"/>
                </a:p>
              </p:txBody>
            </p:sp>
          </mc:Choice>
          <mc:Fallback xmlns="">
            <p:sp>
              <p:nvSpPr>
                <p:cNvPr id="3" name="TextBox 2">
                  <a:extLst>
                    <a:ext uri="{FF2B5EF4-FFF2-40B4-BE49-F238E27FC236}">
                      <a16:creationId xmlns:a16="http://schemas.microsoft.com/office/drawing/2014/main" id="{D79D2737-0A0A-FD4C-542F-83F200D31BE9}"/>
                    </a:ext>
                  </a:extLst>
                </p:cNvPr>
                <p:cNvSpPr txBox="1">
                  <a:spLocks noRot="1" noChangeAspect="1" noMove="1" noResize="1" noEditPoints="1" noAdjustHandles="1" noChangeArrowheads="1" noChangeShapeType="1" noTextEdit="1"/>
                </p:cNvSpPr>
                <p:nvPr/>
              </p:nvSpPr>
              <p:spPr>
                <a:xfrm>
                  <a:off x="2286000" y="2426539"/>
                  <a:ext cx="4572000" cy="307777"/>
                </a:xfrm>
                <a:prstGeom prst="rect">
                  <a:avLst/>
                </a:prstGeom>
                <a:blipFill>
                  <a:blip r:embed="rId4"/>
                  <a:stretch>
                    <a:fillRect l="-400" t="-1961" b="-19608"/>
                  </a:stretch>
                </a:blipFill>
              </p:spPr>
              <p:txBody>
                <a:bodyPr/>
                <a:lstStyle/>
                <a:p>
                  <a:r>
                    <a:rPr lang="en-US">
                      <a:noFill/>
                    </a:rPr>
                    <a:t> </a:t>
                  </a:r>
                </a:p>
              </p:txBody>
            </p:sp>
          </mc:Fallback>
        </mc:AlternateContent>
        <p:pic>
          <p:nvPicPr>
            <p:cNvPr id="6148" name="Picture 4" descr="Arrow, business, opposite, seperate, sign icon - Download on Iconfinder">
              <a:extLst>
                <a:ext uri="{FF2B5EF4-FFF2-40B4-BE49-F238E27FC236}">
                  <a16:creationId xmlns:a16="http://schemas.microsoft.com/office/drawing/2014/main" id="{B8C9375D-2BE5-806D-D333-0B5DF66452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9266" y="2344596"/>
              <a:ext cx="471662" cy="471662"/>
            </a:xfrm>
            <a:prstGeom prst="rect">
              <a:avLst/>
            </a:prstGeom>
            <a:noFill/>
            <a:extLst>
              <a:ext uri="{909E8E84-426E-40DD-AFC4-6F175D3DCCD1}">
                <a14:hiddenFill xmlns:a14="http://schemas.microsoft.com/office/drawing/2010/main">
                  <a:solidFill>
                    <a:srgbClr val="FFFFFF"/>
                  </a:solidFill>
                </a14:hiddenFill>
              </a:ext>
            </a:extLst>
          </p:spPr>
        </p:pic>
      </p:grpSp>
      <p:sp>
        <p:nvSpPr>
          <p:cNvPr id="6" name="TextBox 5">
            <a:extLst>
              <a:ext uri="{FF2B5EF4-FFF2-40B4-BE49-F238E27FC236}">
                <a16:creationId xmlns:a16="http://schemas.microsoft.com/office/drawing/2014/main" id="{C6B25842-38C0-BE03-A3BE-F995D9025FF3}"/>
              </a:ext>
            </a:extLst>
          </p:cNvPr>
          <p:cNvSpPr txBox="1"/>
          <p:nvPr/>
        </p:nvSpPr>
        <p:spPr>
          <a:xfrm>
            <a:off x="188183" y="2798298"/>
            <a:ext cx="3946914" cy="1169551"/>
          </a:xfrm>
          <a:prstGeom prst="rect">
            <a:avLst/>
          </a:prstGeom>
        </p:spPr>
        <p:style>
          <a:lnRef idx="1">
            <a:schemeClr val="accent3"/>
          </a:lnRef>
          <a:fillRef idx="2">
            <a:schemeClr val="accent3"/>
          </a:fillRef>
          <a:effectRef idx="1">
            <a:schemeClr val="accent3"/>
          </a:effectRef>
          <a:fontRef idx="minor">
            <a:schemeClr val="dk1"/>
          </a:fontRef>
        </p:style>
        <p:txBody>
          <a:bodyPr wrap="none" rtlCol="0">
            <a:spAutoFit/>
          </a:bodyPr>
          <a:lstStyle/>
          <a:p>
            <a:r>
              <a:rPr lang="en-US" dirty="0"/>
              <a:t>Examples:</a:t>
            </a:r>
          </a:p>
          <a:p>
            <a:pPr marL="285750" indent="-285750">
              <a:buFont typeface="Arial" panose="020B0604020202020204" pitchFamily="34" charset="0"/>
              <a:buChar char="•"/>
            </a:pPr>
            <a:r>
              <a:rPr lang="en-US" dirty="0"/>
              <a:t>George </a:t>
            </a:r>
            <a:r>
              <a:rPr lang="en-US" b="1" dirty="0"/>
              <a:t>cleared</a:t>
            </a:r>
            <a:r>
              <a:rPr lang="en-US" dirty="0"/>
              <a:t> into </a:t>
            </a:r>
            <a:r>
              <a:rPr lang="en-US" i="1" dirty="0"/>
              <a:t>&lt;Secret, {NUC, EUR}&gt;</a:t>
            </a:r>
          </a:p>
          <a:p>
            <a:pPr marL="285750" indent="-285750">
              <a:buFont typeface="Arial" panose="020B0604020202020204" pitchFamily="34" charset="0"/>
              <a:buChar char="•"/>
            </a:pPr>
            <a:r>
              <a:rPr lang="en-US" dirty="0" err="1">
                <a:solidFill>
                  <a:schemeClr val="tx1"/>
                </a:solidFill>
              </a:rPr>
              <a:t>D</a:t>
            </a:r>
            <a:r>
              <a:rPr lang="en-US" altLang="zh-CN" dirty="0" err="1">
                <a:solidFill>
                  <a:schemeClr val="tx1"/>
                </a:solidFill>
              </a:rPr>
              <a:t>ocA</a:t>
            </a:r>
            <a:r>
              <a:rPr lang="en-US" dirty="0">
                <a:solidFill>
                  <a:schemeClr val="tx1"/>
                </a:solidFill>
              </a:rPr>
              <a:t> </a:t>
            </a:r>
            <a:r>
              <a:rPr lang="en-US" b="1" dirty="0">
                <a:solidFill>
                  <a:schemeClr val="tx1"/>
                </a:solidFill>
              </a:rPr>
              <a:t>classified</a:t>
            </a:r>
            <a:r>
              <a:rPr lang="en-US" dirty="0">
                <a:solidFill>
                  <a:schemeClr val="tx1"/>
                </a:solidFill>
              </a:rPr>
              <a:t> as </a:t>
            </a:r>
            <a:r>
              <a:rPr lang="en-US" i="1" dirty="0">
                <a:solidFill>
                  <a:schemeClr val="tx1"/>
                </a:solidFill>
              </a:rPr>
              <a:t>&lt;Confidential, {NUC}&gt;</a:t>
            </a:r>
          </a:p>
          <a:p>
            <a:pPr marL="285750" indent="-285750">
              <a:buFont typeface="Arial" panose="020B0604020202020204" pitchFamily="34" charset="0"/>
              <a:buChar char="•"/>
            </a:pPr>
            <a:r>
              <a:rPr lang="en-US" dirty="0" err="1">
                <a:solidFill>
                  <a:schemeClr val="tx1"/>
                </a:solidFill>
              </a:rPr>
              <a:t>D</a:t>
            </a:r>
            <a:r>
              <a:rPr lang="en-US" altLang="zh-CN" dirty="0" err="1">
                <a:solidFill>
                  <a:schemeClr val="tx1"/>
                </a:solidFill>
              </a:rPr>
              <a:t>ocB</a:t>
            </a:r>
            <a:r>
              <a:rPr lang="en-US" dirty="0">
                <a:solidFill>
                  <a:schemeClr val="tx1"/>
                </a:solidFill>
              </a:rPr>
              <a:t> </a:t>
            </a:r>
            <a:r>
              <a:rPr lang="en-US" b="1" dirty="0">
                <a:solidFill>
                  <a:schemeClr val="tx1"/>
                </a:solidFill>
              </a:rPr>
              <a:t>classified</a:t>
            </a:r>
            <a:r>
              <a:rPr lang="en-US" dirty="0">
                <a:solidFill>
                  <a:schemeClr val="tx1"/>
                </a:solidFill>
              </a:rPr>
              <a:t> as </a:t>
            </a:r>
            <a:r>
              <a:rPr lang="en-US" i="1" dirty="0">
                <a:solidFill>
                  <a:schemeClr val="tx1"/>
                </a:solidFill>
              </a:rPr>
              <a:t>&lt;Secret, {EUR,US}&gt;</a:t>
            </a:r>
          </a:p>
          <a:p>
            <a:pPr marL="285750" indent="-285750">
              <a:buFont typeface="Arial" panose="020B0604020202020204" pitchFamily="34" charset="0"/>
              <a:buChar char="•"/>
            </a:pPr>
            <a:r>
              <a:rPr lang="en-US" dirty="0" err="1">
                <a:solidFill>
                  <a:schemeClr val="tx1"/>
                </a:solidFill>
              </a:rPr>
              <a:t>D</a:t>
            </a:r>
            <a:r>
              <a:rPr lang="en-US" altLang="zh-CN" dirty="0" err="1">
                <a:solidFill>
                  <a:schemeClr val="tx1"/>
                </a:solidFill>
              </a:rPr>
              <a:t>ocC</a:t>
            </a:r>
            <a:r>
              <a:rPr lang="en-US" dirty="0">
                <a:solidFill>
                  <a:schemeClr val="tx1"/>
                </a:solidFill>
              </a:rPr>
              <a:t> </a:t>
            </a:r>
            <a:r>
              <a:rPr lang="en-US" b="1" dirty="0">
                <a:solidFill>
                  <a:schemeClr val="tx1"/>
                </a:solidFill>
              </a:rPr>
              <a:t>classified</a:t>
            </a:r>
            <a:r>
              <a:rPr lang="en-US" dirty="0">
                <a:solidFill>
                  <a:schemeClr val="tx1"/>
                </a:solidFill>
              </a:rPr>
              <a:t> as </a:t>
            </a:r>
            <a:r>
              <a:rPr lang="en-US" i="1" dirty="0">
                <a:solidFill>
                  <a:schemeClr val="tx1"/>
                </a:solidFill>
              </a:rPr>
              <a:t>&lt;Secret, {EUR}&gt;</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6F6065F-3D3D-96EA-9537-8D5C38FAFE04}"/>
                  </a:ext>
                </a:extLst>
              </p:cNvPr>
              <p:cNvSpPr txBox="1"/>
              <p:nvPr/>
            </p:nvSpPr>
            <p:spPr>
              <a:xfrm>
                <a:off x="4272787" y="2798298"/>
                <a:ext cx="4572000" cy="1169551"/>
              </a:xfrm>
              <a:prstGeom prst="rect">
                <a:avLst/>
              </a:prstGeom>
            </p:spPr>
            <p:style>
              <a:lnRef idx="2">
                <a:schemeClr val="accent3"/>
              </a:lnRef>
              <a:fillRef idx="1">
                <a:schemeClr val="lt1"/>
              </a:fillRef>
              <a:effectRef idx="0">
                <a:schemeClr val="accent3"/>
              </a:effectRef>
              <a:fontRef idx="minor">
                <a:schemeClr val="dk1"/>
              </a:fontRef>
            </p:style>
            <p:txBody>
              <a:bodyPr wrap="square">
                <a:spAutoFit/>
              </a:bodyPr>
              <a:lstStyle/>
              <a:p>
                <a:pPr marL="285750" indent="-285750">
                  <a:buFont typeface="Arial" panose="020B0604020202020204" pitchFamily="34" charset="0"/>
                  <a:buChar char="•"/>
                </a:pPr>
                <a:r>
                  <a:rPr lang="en-US" b="1" dirty="0">
                    <a:solidFill>
                      <a:schemeClr val="bg2">
                        <a:lumMod val="75000"/>
                        <a:lumOff val="25000"/>
                      </a:schemeClr>
                    </a:solidFill>
                  </a:rPr>
                  <a:t>George </a:t>
                </a:r>
                <a14:m>
                  <m:oMath xmlns:m="http://schemas.openxmlformats.org/officeDocument/2006/math">
                    <m:r>
                      <a:rPr lang="en-US" b="1" i="1">
                        <a:solidFill>
                          <a:schemeClr val="bg2">
                            <a:lumMod val="75000"/>
                            <a:lumOff val="25000"/>
                          </a:schemeClr>
                        </a:solidFill>
                        <a:latin typeface="Cambria Math" panose="02040503050406030204" pitchFamily="18" charset="0"/>
                      </a:rPr>
                      <m:t>𝒅𝒐𝒎</m:t>
                    </m:r>
                  </m:oMath>
                </a14:m>
                <a:r>
                  <a:rPr lang="en-US" b="1" dirty="0">
                    <a:solidFill>
                      <a:schemeClr val="bg2">
                        <a:lumMod val="75000"/>
                        <a:lumOff val="25000"/>
                      </a:schemeClr>
                    </a:solidFill>
                  </a:rPr>
                  <a:t> </a:t>
                </a:r>
                <a:r>
                  <a:rPr lang="en-US" b="1" dirty="0" err="1">
                    <a:solidFill>
                      <a:schemeClr val="bg2">
                        <a:lumMod val="75000"/>
                        <a:lumOff val="25000"/>
                      </a:schemeClr>
                    </a:solidFill>
                  </a:rPr>
                  <a:t>DocA</a:t>
                </a:r>
                <a:r>
                  <a:rPr lang="en-US" b="1" dirty="0">
                    <a:solidFill>
                      <a:schemeClr val="bg2">
                        <a:lumMod val="75000"/>
                        <a:lumOff val="25000"/>
                      </a:schemeClr>
                    </a:solidFill>
                  </a:rPr>
                  <a:t> </a:t>
                </a:r>
                <a:r>
                  <a:rPr lang="en-US" dirty="0"/>
                  <a:t>as </a:t>
                </a:r>
                <a:r>
                  <a:rPr lang="en-US" i="1" dirty="0">
                    <a:solidFill>
                      <a:schemeClr val="tx1"/>
                    </a:solidFill>
                  </a:rPr>
                  <a:t>Confidential </a:t>
                </a:r>
                <a14:m>
                  <m:oMath xmlns:m="http://schemas.openxmlformats.org/officeDocument/2006/math">
                    <m:r>
                      <a:rPr lang="en-US" i="1" smtClean="0">
                        <a:solidFill>
                          <a:schemeClr val="tx1"/>
                        </a:solidFill>
                        <a:latin typeface="Cambria Math" panose="02040503050406030204" pitchFamily="18" charset="0"/>
                        <a:ea typeface="Cambria Math" panose="02040503050406030204" pitchFamily="18" charset="0"/>
                      </a:rPr>
                      <m:t>≤</m:t>
                    </m:r>
                  </m:oMath>
                </a14:m>
                <a:r>
                  <a:rPr lang="en-US" dirty="0"/>
                  <a:t> </a:t>
                </a:r>
                <a:r>
                  <a:rPr lang="en-US" i="1" dirty="0"/>
                  <a:t>Secret and </a:t>
                </a:r>
                <a:r>
                  <a:rPr lang="en-US" i="1" dirty="0">
                    <a:solidFill>
                      <a:schemeClr val="tx1"/>
                    </a:solidFill>
                  </a:rPr>
                  <a:t>{NUC} </a:t>
                </a:r>
                <a14:m>
                  <m:oMath xmlns:m="http://schemas.openxmlformats.org/officeDocument/2006/math">
                    <m:r>
                      <a:rPr lang="en-US" i="1">
                        <a:solidFill>
                          <a:schemeClr val="dk2"/>
                        </a:solidFill>
                        <a:latin typeface="Cambria Math" panose="02040503050406030204" pitchFamily="18" charset="0"/>
                      </a:rPr>
                      <m:t>⊆</m:t>
                    </m:r>
                  </m:oMath>
                </a14:m>
                <a:r>
                  <a:rPr lang="en-US" i="1" dirty="0">
                    <a:solidFill>
                      <a:schemeClr val="tx1"/>
                    </a:solidFill>
                  </a:rPr>
                  <a:t> </a:t>
                </a:r>
                <a:r>
                  <a:rPr lang="en-US" i="1" dirty="0"/>
                  <a:t>{NUC, EUR}</a:t>
                </a:r>
              </a:p>
              <a:p>
                <a:pPr marL="285750" indent="-285750">
                  <a:buFont typeface="Arial" panose="020B0604020202020204" pitchFamily="34" charset="0"/>
                  <a:buChar char="•"/>
                </a:pPr>
                <a:r>
                  <a:rPr lang="en-US" b="1" dirty="0">
                    <a:solidFill>
                      <a:schemeClr val="bg2">
                        <a:lumMod val="75000"/>
                        <a:lumOff val="25000"/>
                      </a:schemeClr>
                    </a:solidFill>
                  </a:rPr>
                  <a:t>George ¬𝑑𝑜𝑚 </a:t>
                </a:r>
                <a:r>
                  <a:rPr lang="en-US" b="1" dirty="0" err="1">
                    <a:solidFill>
                      <a:schemeClr val="bg2">
                        <a:lumMod val="75000"/>
                        <a:lumOff val="25000"/>
                      </a:schemeClr>
                    </a:solidFill>
                  </a:rPr>
                  <a:t>DocB</a:t>
                </a:r>
                <a:r>
                  <a:rPr lang="en-US" b="1" dirty="0">
                    <a:solidFill>
                      <a:schemeClr val="bg2">
                        <a:lumMod val="75000"/>
                        <a:lumOff val="25000"/>
                      </a:schemeClr>
                    </a:solidFill>
                  </a:rPr>
                  <a:t> </a:t>
                </a:r>
                <a:r>
                  <a:rPr lang="en-US" dirty="0">
                    <a:solidFill>
                      <a:schemeClr val="tx1"/>
                    </a:solidFill>
                  </a:rPr>
                  <a:t>as</a:t>
                </a:r>
                <a:r>
                  <a:rPr lang="en-US" b="1" dirty="0">
                    <a:solidFill>
                      <a:schemeClr val="bg2">
                        <a:lumMod val="75000"/>
                        <a:lumOff val="25000"/>
                      </a:schemeClr>
                    </a:solidFill>
                  </a:rPr>
                  <a:t> </a:t>
                </a:r>
                <a:r>
                  <a:rPr lang="en-US" i="1" dirty="0">
                    <a:solidFill>
                      <a:schemeClr val="tx1"/>
                    </a:solidFill>
                  </a:rPr>
                  <a:t>{EUR,US} </a:t>
                </a:r>
                <a14:m>
                  <m:oMath xmlns:m="http://schemas.openxmlformats.org/officeDocument/2006/math">
                    <m:r>
                      <a:rPr lang="en-US" i="1" smtClean="0">
                        <a:solidFill>
                          <a:schemeClr val="tx1"/>
                        </a:solidFill>
                        <a:latin typeface="Cambria Math" panose="02040503050406030204" pitchFamily="18" charset="0"/>
                      </a:rPr>
                      <m:t>⊈</m:t>
                    </m:r>
                  </m:oMath>
                </a14:m>
                <a:r>
                  <a:rPr lang="en-US" dirty="0"/>
                  <a:t> </a:t>
                </a:r>
                <a:r>
                  <a:rPr lang="en-US" i="1" dirty="0"/>
                  <a:t>{NUC, EUR}</a:t>
                </a:r>
              </a:p>
              <a:p>
                <a:pPr marL="285750" indent="-285750">
                  <a:buFont typeface="Arial" panose="020B0604020202020204" pitchFamily="34" charset="0"/>
                  <a:buChar char="•"/>
                </a:pPr>
                <a:r>
                  <a:rPr lang="en-US" b="1" dirty="0">
                    <a:solidFill>
                      <a:schemeClr val="bg2">
                        <a:lumMod val="75000"/>
                        <a:lumOff val="25000"/>
                      </a:schemeClr>
                    </a:solidFill>
                  </a:rPr>
                  <a:t>George </a:t>
                </a:r>
                <a14:m>
                  <m:oMath xmlns:m="http://schemas.openxmlformats.org/officeDocument/2006/math">
                    <m:r>
                      <a:rPr lang="en-US" b="1" i="1">
                        <a:solidFill>
                          <a:schemeClr val="bg2">
                            <a:lumMod val="75000"/>
                            <a:lumOff val="25000"/>
                          </a:schemeClr>
                        </a:solidFill>
                        <a:latin typeface="Cambria Math" panose="02040503050406030204" pitchFamily="18" charset="0"/>
                      </a:rPr>
                      <m:t>𝒅𝒐𝒎</m:t>
                    </m:r>
                  </m:oMath>
                </a14:m>
                <a:r>
                  <a:rPr lang="en-US" b="1" dirty="0">
                    <a:solidFill>
                      <a:schemeClr val="bg2">
                        <a:lumMod val="75000"/>
                        <a:lumOff val="25000"/>
                      </a:schemeClr>
                    </a:solidFill>
                  </a:rPr>
                  <a:t> </a:t>
                </a:r>
                <a:r>
                  <a:rPr lang="en-US" b="1" dirty="0" err="1">
                    <a:solidFill>
                      <a:schemeClr val="bg2">
                        <a:lumMod val="75000"/>
                        <a:lumOff val="25000"/>
                      </a:schemeClr>
                    </a:solidFill>
                  </a:rPr>
                  <a:t>DocC</a:t>
                </a:r>
                <a:r>
                  <a:rPr lang="en-US" b="1" dirty="0">
                    <a:solidFill>
                      <a:schemeClr val="bg2">
                        <a:lumMod val="75000"/>
                        <a:lumOff val="25000"/>
                      </a:schemeClr>
                    </a:solidFill>
                  </a:rPr>
                  <a:t> </a:t>
                </a:r>
                <a:r>
                  <a:rPr lang="en-US" i="1" dirty="0">
                    <a:solidFill>
                      <a:schemeClr val="tx1"/>
                    </a:solidFill>
                  </a:rPr>
                  <a:t>as Secret </a:t>
                </a:r>
                <a14:m>
                  <m:oMath xmlns:m="http://schemas.openxmlformats.org/officeDocument/2006/math">
                    <m:r>
                      <a:rPr lang="en-US" i="1">
                        <a:solidFill>
                          <a:schemeClr val="tx1"/>
                        </a:solidFill>
                        <a:latin typeface="Cambria Math" panose="02040503050406030204" pitchFamily="18" charset="0"/>
                        <a:ea typeface="Cambria Math" panose="02040503050406030204" pitchFamily="18" charset="0"/>
                      </a:rPr>
                      <m:t>≤</m:t>
                    </m:r>
                  </m:oMath>
                </a14:m>
                <a:r>
                  <a:rPr lang="en-US" dirty="0"/>
                  <a:t> </a:t>
                </a:r>
                <a:r>
                  <a:rPr lang="en-US" i="1" dirty="0"/>
                  <a:t>Secret and </a:t>
                </a:r>
                <a:r>
                  <a:rPr lang="en-US" i="1" dirty="0">
                    <a:solidFill>
                      <a:schemeClr val="tx1"/>
                    </a:solidFill>
                  </a:rPr>
                  <a:t>{EUR} </a:t>
                </a:r>
                <a14:m>
                  <m:oMath xmlns:m="http://schemas.openxmlformats.org/officeDocument/2006/math">
                    <m:r>
                      <a:rPr lang="en-US" i="1">
                        <a:solidFill>
                          <a:schemeClr val="dk2"/>
                        </a:solidFill>
                        <a:latin typeface="Cambria Math" panose="02040503050406030204" pitchFamily="18" charset="0"/>
                      </a:rPr>
                      <m:t>⊆</m:t>
                    </m:r>
                  </m:oMath>
                </a14:m>
                <a:r>
                  <a:rPr lang="en-US" i="1" dirty="0">
                    <a:solidFill>
                      <a:schemeClr val="tx1"/>
                    </a:solidFill>
                  </a:rPr>
                  <a:t> </a:t>
                </a:r>
                <a:r>
                  <a:rPr lang="en-US" i="1" dirty="0"/>
                  <a:t>{NUC, EUR}</a:t>
                </a:r>
              </a:p>
            </p:txBody>
          </p:sp>
        </mc:Choice>
        <mc:Fallback xmlns="">
          <p:sp>
            <p:nvSpPr>
              <p:cNvPr id="8" name="TextBox 7">
                <a:extLst>
                  <a:ext uri="{FF2B5EF4-FFF2-40B4-BE49-F238E27FC236}">
                    <a16:creationId xmlns:a16="http://schemas.microsoft.com/office/drawing/2014/main" id="{F6F6065F-3D3D-96EA-9537-8D5C38FAFE04}"/>
                  </a:ext>
                </a:extLst>
              </p:cNvPr>
              <p:cNvSpPr txBox="1">
                <a:spLocks noRot="1" noChangeAspect="1" noMove="1" noResize="1" noEditPoints="1" noAdjustHandles="1" noChangeArrowheads="1" noChangeShapeType="1" noTextEdit="1"/>
              </p:cNvSpPr>
              <p:nvPr/>
            </p:nvSpPr>
            <p:spPr>
              <a:xfrm>
                <a:off x="4272787" y="2798298"/>
                <a:ext cx="4572000" cy="1169551"/>
              </a:xfrm>
              <a:prstGeom prst="rect">
                <a:avLst/>
              </a:prstGeom>
              <a:blipFill>
                <a:blip r:embed="rId6"/>
                <a:stretch>
                  <a:fillRect b="-3571"/>
                </a:stretch>
              </a:blipFill>
            </p:spPr>
            <p:txBody>
              <a:bodyPr/>
              <a:lstStyle/>
              <a:p>
                <a:r>
                  <a:rPr lang="en-US">
                    <a:noFill/>
                  </a:rPr>
                  <a:t> </a:t>
                </a:r>
              </a:p>
            </p:txBody>
          </p:sp>
        </mc:Fallback>
      </mc:AlternateContent>
    </p:spTree>
    <p:extLst>
      <p:ext uri="{BB962C8B-B14F-4D97-AF65-F5344CB8AC3E}">
        <p14:creationId xmlns:p14="http://schemas.microsoft.com/office/powerpoint/2010/main" val="364576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7FE867AA-2456-8CFB-B723-751D38878C4B}"/>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F57E3CAF-05F5-EDD4-A180-50AE9E7CE66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6983691-CAD2-BA88-541D-ADFBADA70A57}"/>
                  </a:ext>
                </a:extLst>
              </p:cNvPr>
              <p:cNvSpPr txBox="1"/>
              <p:nvPr/>
            </p:nvSpPr>
            <p:spPr>
              <a:xfrm>
                <a:off x="684603" y="1716056"/>
                <a:ext cx="8234388" cy="16004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i="1" u="sng" dirty="0">
                    <a:solidFill>
                      <a:schemeClr val="tx1"/>
                    </a:solidFill>
                  </a:rPr>
                  <a:t>Simple Security Condition</a:t>
                </a:r>
                <a:r>
                  <a:rPr lang="en-US" dirty="0">
                    <a:solidFill>
                      <a:schemeClr val="tx1"/>
                    </a:solidFill>
                  </a:rPr>
                  <a:t>: </a:t>
                </a:r>
                <a14:m>
                  <m:oMath xmlns:m="http://schemas.openxmlformats.org/officeDocument/2006/math">
                    <m:r>
                      <a:rPr lang="en-US" b="0" i="1" smtClean="0">
                        <a:solidFill>
                          <a:schemeClr val="tx1"/>
                        </a:solidFill>
                        <a:latin typeface="Cambria Math" panose="02040503050406030204" pitchFamily="18" charset="0"/>
                      </a:rPr>
                      <m:t>𝑆</m:t>
                    </m:r>
                  </m:oMath>
                </a14:m>
                <a:r>
                  <a:rPr lang="en-US" dirty="0">
                    <a:solidFill>
                      <a:schemeClr val="tx1"/>
                    </a:solidFill>
                  </a:rPr>
                  <a:t> can read </a:t>
                </a:r>
                <a14:m>
                  <m:oMath xmlns:m="http://schemas.openxmlformats.org/officeDocument/2006/math">
                    <m:r>
                      <a:rPr lang="en-US" b="0" i="1" smtClean="0">
                        <a:solidFill>
                          <a:schemeClr val="tx1"/>
                        </a:solidFill>
                        <a:latin typeface="Cambria Math" panose="02040503050406030204" pitchFamily="18" charset="0"/>
                      </a:rPr>
                      <m:t>𝑂</m:t>
                    </m:r>
                  </m:oMath>
                </a14:m>
                <a:r>
                  <a:rPr lang="en-US" dirty="0">
                    <a:solidFill>
                      <a:schemeClr val="tx1"/>
                    </a:solidFill>
                  </a:rPr>
                  <a:t> if and only if </a:t>
                </a:r>
                <a14:m>
                  <m:oMath xmlns:m="http://schemas.openxmlformats.org/officeDocument/2006/math">
                    <m:r>
                      <a:rPr lang="en-US" b="0" i="1" smtClean="0">
                        <a:solidFill>
                          <a:schemeClr val="tx1"/>
                        </a:solidFill>
                        <a:latin typeface="Cambria Math" panose="02040503050406030204" pitchFamily="18" charset="0"/>
                      </a:rPr>
                      <m:t>𝑆</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𝑑𝑜𝑚</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ea typeface="Cambria Math" panose="02040503050406030204" pitchFamily="18" charset="0"/>
                      </a:rPr>
                      <m:t>𝑂</m:t>
                    </m:r>
                  </m:oMath>
                </a14:m>
                <a:endParaRPr lang="en-US" dirty="0">
                  <a:solidFill>
                    <a:schemeClr val="tx1"/>
                  </a:solidFill>
                </a:endParaRPr>
              </a:p>
              <a:p>
                <a:pPr marL="285750" indent="-285750">
                  <a:lnSpc>
                    <a:spcPct val="150000"/>
                  </a:lnSpc>
                  <a:buFont typeface="Arial" panose="020B0604020202020204" pitchFamily="34" charset="0"/>
                  <a:buChar char="•"/>
                </a:pPr>
                <a:r>
                  <a:rPr lang="en-US" i="1" u="sng" dirty="0">
                    <a:solidFill>
                      <a:schemeClr val="tx1"/>
                    </a:solidFill>
                  </a:rPr>
                  <a:t>*-Property (Star Property)</a:t>
                </a:r>
                <a:r>
                  <a:rPr lang="en-US" dirty="0">
                    <a:solidFill>
                      <a:schemeClr val="tx1"/>
                    </a:solidFill>
                  </a:rPr>
                  <a:t>: </a:t>
                </a:r>
                <a14:m>
                  <m:oMath xmlns:m="http://schemas.openxmlformats.org/officeDocument/2006/math">
                    <m:r>
                      <a:rPr lang="en-US" i="1">
                        <a:solidFill>
                          <a:schemeClr val="tx1"/>
                        </a:solidFill>
                        <a:latin typeface="Cambria Math" panose="02040503050406030204" pitchFamily="18" charset="0"/>
                      </a:rPr>
                      <m:t>𝑆</m:t>
                    </m:r>
                  </m:oMath>
                </a14:m>
                <a:r>
                  <a:rPr lang="en-US" dirty="0">
                    <a:solidFill>
                      <a:schemeClr val="tx1"/>
                    </a:solidFill>
                  </a:rPr>
                  <a:t> can write </a:t>
                </a:r>
                <a14:m>
                  <m:oMath xmlns:m="http://schemas.openxmlformats.org/officeDocument/2006/math">
                    <m:r>
                      <a:rPr lang="en-US" i="1">
                        <a:solidFill>
                          <a:schemeClr val="tx1"/>
                        </a:solidFill>
                        <a:latin typeface="Cambria Math" panose="02040503050406030204" pitchFamily="18" charset="0"/>
                      </a:rPr>
                      <m:t>𝑂</m:t>
                    </m:r>
                  </m:oMath>
                </a14:m>
                <a:r>
                  <a:rPr lang="en-US" dirty="0">
                    <a:solidFill>
                      <a:schemeClr val="tx1"/>
                    </a:solidFill>
                  </a:rPr>
                  <a:t> if and only if </a:t>
                </a:r>
                <a14:m>
                  <m:oMath xmlns:m="http://schemas.openxmlformats.org/officeDocument/2006/math">
                    <m:r>
                      <a:rPr lang="en-US" b="0" i="1" smtClean="0">
                        <a:solidFill>
                          <a:schemeClr val="tx1"/>
                        </a:solidFill>
                        <a:latin typeface="Cambria Math" panose="02040503050406030204" pitchFamily="18" charset="0"/>
                      </a:rPr>
                      <m:t>𝑂</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𝑑𝑜𝑚</m:t>
                    </m:r>
                    <m:r>
                      <a:rPr lang="en-US" b="0" i="1" smtClean="0">
                        <a:solidFill>
                          <a:schemeClr val="tx1"/>
                        </a:solidFill>
                        <a:latin typeface="Cambria Math" panose="02040503050406030204" pitchFamily="18" charset="0"/>
                      </a:rPr>
                      <m:t> </m:t>
                    </m:r>
                    <m:r>
                      <a:rPr lang="en-US" b="0" i="1" smtClean="0">
                        <a:solidFill>
                          <a:schemeClr val="tx1"/>
                        </a:solidFill>
                        <a:latin typeface="Cambria Math" panose="02040503050406030204" pitchFamily="18" charset="0"/>
                      </a:rPr>
                      <m:t>𝑆</m:t>
                    </m:r>
                  </m:oMath>
                </a14:m>
                <a:endParaRPr lang="en-US" dirty="0">
                  <a:solidFill>
                    <a:schemeClr val="tx1"/>
                  </a:solidFill>
                </a:endParaRPr>
              </a:p>
              <a:p>
                <a:pPr marL="285750" indent="-285750">
                  <a:lnSpc>
                    <a:spcPct val="150000"/>
                  </a:lnSpc>
                  <a:buFont typeface="Arial" panose="020B0604020202020204" pitchFamily="34" charset="0"/>
                  <a:buChar char="•"/>
                </a:pPr>
                <a:r>
                  <a:rPr lang="en-US" i="1" u="sng" dirty="0">
                    <a:solidFill>
                      <a:schemeClr val="tx1"/>
                    </a:solidFill>
                  </a:rPr>
                  <a:t>Basic Security Theorem</a:t>
                </a:r>
                <a:r>
                  <a:rPr lang="en-US" i="1" dirty="0">
                    <a:solidFill>
                      <a:schemeClr val="tx1"/>
                    </a:solidFill>
                  </a:rPr>
                  <a:t>:  </a:t>
                </a:r>
                <a:r>
                  <a:rPr lang="en-US" dirty="0">
                    <a:solidFill>
                      <a:schemeClr val="tx1"/>
                    </a:solidFill>
                  </a:rPr>
                  <a:t>If a system is started in a secure state, and every allowable transition satisfies the simple security property and the *-property, then every reachable state is also secure.</a:t>
                </a:r>
              </a:p>
              <a:p>
                <a:pPr marL="285750" indent="-285750">
                  <a:buFont typeface="Arial" panose="020B0604020202020204" pitchFamily="34" charset="0"/>
                  <a:buChar char="•"/>
                </a:pPr>
                <a:endParaRPr lang="en-US" dirty="0"/>
              </a:p>
            </p:txBody>
          </p:sp>
        </mc:Choice>
        <mc:Fallback xmlns="">
          <p:sp>
            <p:nvSpPr>
              <p:cNvPr id="4" name="TextBox 3">
                <a:extLst>
                  <a:ext uri="{FF2B5EF4-FFF2-40B4-BE49-F238E27FC236}">
                    <a16:creationId xmlns:a16="http://schemas.microsoft.com/office/drawing/2014/main" id="{B6983691-CAD2-BA88-541D-ADFBADA70A57}"/>
                  </a:ext>
                </a:extLst>
              </p:cNvPr>
              <p:cNvSpPr txBox="1">
                <a:spLocks noRot="1" noChangeAspect="1" noMove="1" noResize="1" noEditPoints="1" noAdjustHandles="1" noChangeArrowheads="1" noChangeShapeType="1" noTextEdit="1"/>
              </p:cNvSpPr>
              <p:nvPr/>
            </p:nvSpPr>
            <p:spPr>
              <a:xfrm>
                <a:off x="684603" y="1716056"/>
                <a:ext cx="8234388" cy="1600438"/>
              </a:xfrm>
              <a:prstGeom prst="rect">
                <a:avLst/>
              </a:prstGeom>
              <a:blipFill>
                <a:blip r:embed="rId3"/>
                <a:stretch>
                  <a:fillRect l="-74"/>
                </a:stretch>
              </a:blipFill>
            </p:spPr>
            <p:txBody>
              <a:bodyPr/>
              <a:lstStyle/>
              <a:p>
                <a:r>
                  <a:rPr lang="en-US">
                    <a:noFill/>
                  </a:rPr>
                  <a:t> </a:t>
                </a:r>
              </a:p>
            </p:txBody>
          </p:sp>
        </mc:Fallback>
      </mc:AlternateContent>
      <p:sp>
        <p:nvSpPr>
          <p:cNvPr id="15" name="TextBox 14">
            <a:extLst>
              <a:ext uri="{FF2B5EF4-FFF2-40B4-BE49-F238E27FC236}">
                <a16:creationId xmlns:a16="http://schemas.microsoft.com/office/drawing/2014/main" id="{808D492C-4E6F-15FC-A5C8-8F9DADBBC075}"/>
              </a:ext>
            </a:extLst>
          </p:cNvPr>
          <p:cNvSpPr txBox="1"/>
          <p:nvPr/>
        </p:nvSpPr>
        <p:spPr>
          <a:xfrm>
            <a:off x="635120" y="1235932"/>
            <a:ext cx="3738524" cy="307777"/>
          </a:xfrm>
          <a:prstGeom prst="rect">
            <a:avLst/>
          </a:prstGeom>
          <a:noFill/>
        </p:spPr>
        <p:txBody>
          <a:bodyPr wrap="none" rtlCol="0">
            <a:spAutoFit/>
          </a:bodyPr>
          <a:lstStyle/>
          <a:p>
            <a:r>
              <a:rPr lang="en-US" dirty="0"/>
              <a:t>Consider the </a:t>
            </a:r>
            <a:r>
              <a:rPr lang="en-US" b="1" dirty="0"/>
              <a:t>Partial Order </a:t>
            </a:r>
            <a:r>
              <a:rPr lang="en-US" dirty="0"/>
              <a:t>relation, we have</a:t>
            </a:r>
          </a:p>
        </p:txBody>
      </p:sp>
    </p:spTree>
    <p:extLst>
      <p:ext uri="{BB962C8B-B14F-4D97-AF65-F5344CB8AC3E}">
        <p14:creationId xmlns:p14="http://schemas.microsoft.com/office/powerpoint/2010/main" val="3611219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0AA4CE15-983E-39AC-E785-4BCEDAF43754}"/>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713219EB-CC7E-D8B8-3ACF-307EA0AB0FD4}"/>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15" name="TextBox 14">
            <a:extLst>
              <a:ext uri="{FF2B5EF4-FFF2-40B4-BE49-F238E27FC236}">
                <a16:creationId xmlns:a16="http://schemas.microsoft.com/office/drawing/2014/main" id="{A0623757-E934-9E02-C823-509CCC2C2565}"/>
              </a:ext>
            </a:extLst>
          </p:cNvPr>
          <p:cNvSpPr txBox="1"/>
          <p:nvPr/>
        </p:nvSpPr>
        <p:spPr>
          <a:xfrm>
            <a:off x="628650" y="1111738"/>
            <a:ext cx="2173993" cy="307777"/>
          </a:xfrm>
          <a:prstGeom prst="rect">
            <a:avLst/>
          </a:prstGeom>
          <a:noFill/>
        </p:spPr>
        <p:txBody>
          <a:bodyPr wrap="none" rtlCol="0">
            <a:spAutoFit/>
          </a:bodyPr>
          <a:lstStyle/>
          <a:p>
            <a:r>
              <a:rPr lang="en" dirty="0"/>
              <a:t>Test Your Understanding</a:t>
            </a:r>
            <a:endParaRPr lang="en-US" dirty="0"/>
          </a:p>
        </p:txBody>
      </p:sp>
      <p:sp>
        <p:nvSpPr>
          <p:cNvPr id="3" name="TextBox 2">
            <a:extLst>
              <a:ext uri="{FF2B5EF4-FFF2-40B4-BE49-F238E27FC236}">
                <a16:creationId xmlns:a16="http://schemas.microsoft.com/office/drawing/2014/main" id="{2EB13A4E-5C0E-E1FF-F259-2864C814F9A4}"/>
              </a:ext>
            </a:extLst>
          </p:cNvPr>
          <p:cNvSpPr txBox="1"/>
          <p:nvPr/>
        </p:nvSpPr>
        <p:spPr>
          <a:xfrm>
            <a:off x="628650" y="1481473"/>
            <a:ext cx="7977475" cy="3108543"/>
          </a:xfrm>
          <a:prstGeom prst="rect">
            <a:avLst/>
          </a:prstGeom>
          <a:noFill/>
        </p:spPr>
        <p:txBody>
          <a:bodyPr wrap="square">
            <a:spAutoFit/>
          </a:bodyPr>
          <a:lstStyle/>
          <a:p>
            <a:r>
              <a:rPr lang="en-US" dirty="0"/>
              <a:t>Given the security levels </a:t>
            </a:r>
            <a:r>
              <a:rPr lang="en-US" b="1" dirty="0"/>
              <a:t>TOP SECRET, SECRET, CONFIDENTIAL</a:t>
            </a:r>
            <a:r>
              <a:rPr lang="en-US" dirty="0"/>
              <a:t>, and </a:t>
            </a:r>
            <a:r>
              <a:rPr lang="en-US" b="1" dirty="0"/>
              <a:t>UNCLASSIFIED</a:t>
            </a:r>
            <a:r>
              <a:rPr lang="en-US" dirty="0"/>
              <a:t> (ordered from highest to lowest), and the compartment </a:t>
            </a:r>
            <a:r>
              <a:rPr lang="en-US" b="1" dirty="0"/>
              <a:t>A</a:t>
            </a:r>
            <a:r>
              <a:rPr lang="en-US" dirty="0"/>
              <a:t>, </a:t>
            </a:r>
            <a:r>
              <a:rPr lang="en-US" b="1" dirty="0"/>
              <a:t>B</a:t>
            </a:r>
            <a:r>
              <a:rPr lang="en-US" dirty="0"/>
              <a:t>, and </a:t>
            </a:r>
            <a:r>
              <a:rPr lang="en-US" b="1" dirty="0"/>
              <a:t>C</a:t>
            </a:r>
            <a:r>
              <a:rPr lang="en-US" dirty="0"/>
              <a:t>, specify what type of access (</a:t>
            </a:r>
            <a:r>
              <a:rPr lang="en-US" b="1" i="1" dirty="0"/>
              <a:t>read, write, both, </a:t>
            </a:r>
            <a:r>
              <a:rPr lang="en-US" dirty="0"/>
              <a:t>or</a:t>
            </a:r>
            <a:r>
              <a:rPr lang="en-US" b="1" i="1" dirty="0"/>
              <a:t> neither</a:t>
            </a:r>
            <a:r>
              <a:rPr lang="en-US" dirty="0"/>
              <a:t>) is allowed in each of the following situations. Assume that discretionary access controls allow anyone access unless otherwise specified. </a:t>
            </a:r>
          </a:p>
          <a:p>
            <a:pPr marL="342900" indent="-342900">
              <a:buAutoNum type="alphaLcPeriod"/>
            </a:pPr>
            <a:r>
              <a:rPr lang="en-US" dirty="0"/>
              <a:t>Paul, cleared for (TOP SECRET, { A, C }), wants to access a document classified (SECRET, { B, C }). </a:t>
            </a:r>
          </a:p>
          <a:p>
            <a:pPr marL="342900" indent="-342900">
              <a:buAutoNum type="alphaLcPeriod"/>
            </a:pPr>
            <a:r>
              <a:rPr lang="en-US" dirty="0"/>
              <a:t>Anna, cleared for (CONFIDENTIAL, { C }), wants to access a document classified (CONFIDENTIAL, { B }). </a:t>
            </a:r>
          </a:p>
          <a:p>
            <a:pPr marL="342900" indent="-342900">
              <a:buAutoNum type="alphaLcPeriod"/>
            </a:pPr>
            <a:r>
              <a:rPr lang="en-US" dirty="0"/>
              <a:t>Jesse, cleared for (SECRET, { C }), wants to access a document classified (CONFIDENTIAL, { C }). </a:t>
            </a:r>
          </a:p>
          <a:p>
            <a:pPr marL="342900" indent="-342900">
              <a:buAutoNum type="alphaLcPeriod"/>
            </a:pPr>
            <a:r>
              <a:rPr lang="en-US" dirty="0"/>
              <a:t>Sammi, cleared for (TOP SECRET, { A, C }), wants to access a document classified (CONFIDENTIAL, { A }). </a:t>
            </a:r>
          </a:p>
          <a:p>
            <a:pPr marL="342900" indent="-342900">
              <a:buAutoNum type="alphaLcPeriod"/>
            </a:pPr>
            <a:r>
              <a:rPr lang="en-US" dirty="0"/>
              <a:t>Robin, who has no clearances (and so works at the UNCLASSIFIED level), wants to access a document classified (CONFIDENTIAL, { B }).</a:t>
            </a:r>
          </a:p>
        </p:txBody>
      </p:sp>
      <p:pic>
        <p:nvPicPr>
          <p:cNvPr id="9218" name="Picture 2" descr="Check box, check mark, check square, correct, not wrong, test, tick icon -  Download on Iconfinder">
            <a:extLst>
              <a:ext uri="{FF2B5EF4-FFF2-40B4-BE49-F238E27FC236}">
                <a16:creationId xmlns:a16="http://schemas.microsoft.com/office/drawing/2014/main" id="{F0E3232E-E034-C86F-4E7D-153B19E177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643" y="1111738"/>
            <a:ext cx="307778" cy="30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Basic Terminology</a:t>
            </a:r>
            <a:endParaRPr sz="3400"/>
          </a:p>
        </p:txBody>
      </p:sp>
      <p:sp>
        <p:nvSpPr>
          <p:cNvPr id="160" name="Google Shape;160;p29"/>
          <p:cNvSpPr txBox="1">
            <a:spLocks noGrp="1"/>
          </p:cNvSpPr>
          <p:nvPr>
            <p:ph type="body" idx="1"/>
          </p:nvPr>
        </p:nvSpPr>
        <p:spPr>
          <a:xfrm>
            <a:off x="628650" y="1135819"/>
            <a:ext cx="7743300" cy="340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560"/>
              </a:spcBef>
              <a:spcAft>
                <a:spcPts val="0"/>
              </a:spcAft>
              <a:buSzPts val="2400"/>
              <a:buFont typeface="Wingdings" panose="05000000000000000000" pitchFamily="2" charset="2"/>
              <a:buChar char="Ø"/>
            </a:pPr>
            <a:r>
              <a:rPr lang="en-US" sz="2000" dirty="0">
                <a:solidFill>
                  <a:schemeClr val="dk2"/>
                </a:solidFill>
              </a:rPr>
              <a:t>Security Policy</a:t>
            </a:r>
          </a:p>
          <a:p>
            <a:pPr marL="0" lvl="0" indent="0" algn="l" rtl="0">
              <a:lnSpc>
                <a:spcPct val="100000"/>
              </a:lnSpc>
              <a:spcBef>
                <a:spcPts val="560"/>
              </a:spcBef>
              <a:spcAft>
                <a:spcPts val="0"/>
              </a:spcAft>
              <a:buSzPts val="2400"/>
              <a:buNone/>
            </a:pPr>
            <a:r>
              <a:rPr lang="en-US" altLang="zh-CN" sz="1400" i="1" dirty="0">
                <a:solidFill>
                  <a:schemeClr val="dk2"/>
                </a:solidFill>
              </a:rPr>
              <a:t>“Security policy is a definition of what it means to be secure for a system, organization or other entity. For an organization, it addresses the constraints on behavior of its members as well as constraints imposed on adversaries by mechanisms such as doors, locks, keys, and walls. For systems, the security policy addresses constraints on functions and flow among them, constraints on access by external systems and adversaries including programs and access to data by people.” -- Wikipedia</a:t>
            </a:r>
          </a:p>
          <a:p>
            <a:pPr marL="0" lvl="0" indent="0" algn="l" rtl="0">
              <a:lnSpc>
                <a:spcPct val="100000"/>
              </a:lnSpc>
              <a:spcBef>
                <a:spcPts val="560"/>
              </a:spcBef>
              <a:spcAft>
                <a:spcPts val="0"/>
              </a:spcAft>
              <a:buSzPts val="2400"/>
              <a:buNone/>
            </a:pPr>
            <a:endParaRPr lang="en-US" altLang="zh-CN" sz="2000" dirty="0">
              <a:solidFill>
                <a:schemeClr val="dk2"/>
              </a:solidFill>
            </a:endParaRPr>
          </a:p>
        </p:txBody>
      </p:sp>
      <p:sp>
        <p:nvSpPr>
          <p:cNvPr id="2" name="TextBox 1">
            <a:extLst>
              <a:ext uri="{FF2B5EF4-FFF2-40B4-BE49-F238E27FC236}">
                <a16:creationId xmlns:a16="http://schemas.microsoft.com/office/drawing/2014/main" id="{3F762210-E039-C425-83B7-732BBD253E30}"/>
              </a:ext>
            </a:extLst>
          </p:cNvPr>
          <p:cNvSpPr txBox="1"/>
          <p:nvPr/>
        </p:nvSpPr>
        <p:spPr>
          <a:xfrm>
            <a:off x="1270249" y="3394726"/>
            <a:ext cx="6460101"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schemeClr val="bg2">
                    <a:lumMod val="75000"/>
                    <a:lumOff val="25000"/>
                  </a:schemeClr>
                </a:solidFill>
              </a:rPr>
              <a:t>A high-level statement of what is allowed and what is forbidden. It reflects </a:t>
            </a:r>
            <a:r>
              <a:rPr lang="en-US" b="1" dirty="0">
                <a:solidFill>
                  <a:schemeClr val="bg2">
                    <a:lumMod val="75000"/>
                    <a:lumOff val="25000"/>
                  </a:schemeClr>
                </a:solidFill>
              </a:rPr>
              <a:t>organizational goals </a:t>
            </a:r>
            <a:r>
              <a:rPr lang="en-US" dirty="0">
                <a:solidFill>
                  <a:schemeClr val="bg2">
                    <a:lumMod val="75000"/>
                    <a:lumOff val="25000"/>
                  </a:schemeClr>
                </a:solidFill>
              </a:rPr>
              <a:t>such as confidentiality, integrity, and availability.</a:t>
            </a:r>
            <a:endParaRPr lang="en-US" altLang="zh-CN" dirty="0">
              <a:solidFill>
                <a:schemeClr val="bg2">
                  <a:lumMod val="75000"/>
                  <a:lumOff val="2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E2E66ED1-25DD-864E-5C9C-6C0741398B82}"/>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8FF883AD-CC1B-37B1-AE82-C67B25B8F7C8}"/>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15" name="TextBox 14">
            <a:extLst>
              <a:ext uri="{FF2B5EF4-FFF2-40B4-BE49-F238E27FC236}">
                <a16:creationId xmlns:a16="http://schemas.microsoft.com/office/drawing/2014/main" id="{351D0102-0060-9A3D-3E18-3386C815F48D}"/>
              </a:ext>
            </a:extLst>
          </p:cNvPr>
          <p:cNvSpPr txBox="1"/>
          <p:nvPr/>
        </p:nvSpPr>
        <p:spPr>
          <a:xfrm>
            <a:off x="628650" y="1111738"/>
            <a:ext cx="2173993" cy="307777"/>
          </a:xfrm>
          <a:prstGeom prst="rect">
            <a:avLst/>
          </a:prstGeom>
          <a:noFill/>
        </p:spPr>
        <p:txBody>
          <a:bodyPr wrap="none" rtlCol="0">
            <a:spAutoFit/>
          </a:bodyPr>
          <a:lstStyle/>
          <a:p>
            <a:r>
              <a:rPr lang="en" dirty="0"/>
              <a:t>Test Your Understanding</a:t>
            </a:r>
            <a:endParaRPr lang="en-US" dirty="0"/>
          </a:p>
        </p:txBody>
      </p:sp>
      <p:sp>
        <p:nvSpPr>
          <p:cNvPr id="3" name="TextBox 2">
            <a:extLst>
              <a:ext uri="{FF2B5EF4-FFF2-40B4-BE49-F238E27FC236}">
                <a16:creationId xmlns:a16="http://schemas.microsoft.com/office/drawing/2014/main" id="{77245750-9752-6E8A-4853-93DADC45A850}"/>
              </a:ext>
            </a:extLst>
          </p:cNvPr>
          <p:cNvSpPr txBox="1"/>
          <p:nvPr/>
        </p:nvSpPr>
        <p:spPr>
          <a:xfrm>
            <a:off x="628650" y="1481473"/>
            <a:ext cx="7977475" cy="3108543"/>
          </a:xfrm>
          <a:prstGeom prst="rect">
            <a:avLst/>
          </a:prstGeom>
          <a:noFill/>
        </p:spPr>
        <p:txBody>
          <a:bodyPr wrap="square">
            <a:spAutoFit/>
          </a:bodyPr>
          <a:lstStyle/>
          <a:p>
            <a:r>
              <a:rPr lang="en-US" dirty="0"/>
              <a:t>Given the security levels </a:t>
            </a:r>
            <a:r>
              <a:rPr lang="en-US" b="1" dirty="0"/>
              <a:t>TOP SECRET</a:t>
            </a:r>
            <a:r>
              <a:rPr lang="en-US" dirty="0"/>
              <a:t>, </a:t>
            </a:r>
            <a:r>
              <a:rPr lang="en-US" b="1" dirty="0"/>
              <a:t>SECRET</a:t>
            </a:r>
            <a:r>
              <a:rPr lang="en-US" dirty="0"/>
              <a:t>, </a:t>
            </a:r>
            <a:r>
              <a:rPr lang="en-US" b="1" dirty="0"/>
              <a:t>CONFIDENTIAL</a:t>
            </a:r>
            <a:r>
              <a:rPr lang="en-US" dirty="0"/>
              <a:t>, and </a:t>
            </a:r>
            <a:r>
              <a:rPr lang="en-US" b="1" dirty="0"/>
              <a:t>UNCLASSIFIED</a:t>
            </a:r>
            <a:r>
              <a:rPr lang="en-US" dirty="0"/>
              <a:t> (ordered from highest to lowest), and the compartment </a:t>
            </a:r>
            <a:r>
              <a:rPr lang="en-US" b="1" dirty="0"/>
              <a:t>A</a:t>
            </a:r>
            <a:r>
              <a:rPr lang="en-US" dirty="0"/>
              <a:t>, </a:t>
            </a:r>
            <a:r>
              <a:rPr lang="en-US" b="1" dirty="0"/>
              <a:t>B</a:t>
            </a:r>
            <a:r>
              <a:rPr lang="en-US" dirty="0"/>
              <a:t>, and </a:t>
            </a:r>
            <a:r>
              <a:rPr lang="en-US" b="1" dirty="0"/>
              <a:t>C</a:t>
            </a:r>
            <a:r>
              <a:rPr lang="en-US" dirty="0"/>
              <a:t>, specify what type of access (</a:t>
            </a:r>
            <a:r>
              <a:rPr lang="en-US" b="1" i="1" dirty="0"/>
              <a:t>read</a:t>
            </a:r>
            <a:r>
              <a:rPr lang="en-US" dirty="0"/>
              <a:t>, </a:t>
            </a:r>
            <a:r>
              <a:rPr lang="en-US" b="1" i="1" dirty="0"/>
              <a:t>write</a:t>
            </a:r>
            <a:r>
              <a:rPr lang="en-US" dirty="0"/>
              <a:t>, </a:t>
            </a:r>
            <a:r>
              <a:rPr lang="en-US" b="1" i="1" dirty="0"/>
              <a:t>both</a:t>
            </a:r>
            <a:r>
              <a:rPr lang="en-US" dirty="0"/>
              <a:t>, or </a:t>
            </a:r>
            <a:r>
              <a:rPr lang="en-US" b="1" i="1" dirty="0"/>
              <a:t>neither</a:t>
            </a:r>
            <a:r>
              <a:rPr lang="en-US" dirty="0"/>
              <a:t>) is allowed in each of the following situations. Assume that discretionary access controls allow anyone access unless otherwise specified. </a:t>
            </a:r>
          </a:p>
          <a:p>
            <a:pPr marL="342900" indent="-342900">
              <a:buAutoNum type="alphaLcPeriod"/>
            </a:pPr>
            <a:r>
              <a:rPr lang="en-US" dirty="0"/>
              <a:t>Paul, cleared for (TOP SECRET, { A, C }), wants to access a document classified (SECRET, { B, C }).  </a:t>
            </a:r>
            <a:r>
              <a:rPr lang="en-US" b="1" dirty="0">
                <a:solidFill>
                  <a:schemeClr val="bg2">
                    <a:lumMod val="75000"/>
                    <a:lumOff val="25000"/>
                  </a:schemeClr>
                </a:solidFill>
              </a:rPr>
              <a:t>Neither (No read, no write)</a:t>
            </a:r>
          </a:p>
          <a:p>
            <a:pPr marL="342900" indent="-342900">
              <a:buFont typeface="Arial"/>
              <a:buAutoNum type="alphaLcPeriod"/>
            </a:pPr>
            <a:r>
              <a:rPr lang="en-US" dirty="0"/>
              <a:t>Anna, cleared for (CONFIDENTIAL, { C }), wants to access a document classified (CONFIDENTIAL, { B }). </a:t>
            </a:r>
            <a:r>
              <a:rPr lang="en-US" b="1" dirty="0">
                <a:solidFill>
                  <a:schemeClr val="bg2">
                    <a:lumMod val="75000"/>
                    <a:lumOff val="25000"/>
                  </a:schemeClr>
                </a:solidFill>
              </a:rPr>
              <a:t>Neither (No read, no write)</a:t>
            </a:r>
            <a:endParaRPr lang="en-US" dirty="0"/>
          </a:p>
          <a:p>
            <a:pPr marL="342900" indent="-342900">
              <a:buAutoNum type="alphaLcPeriod"/>
            </a:pPr>
            <a:r>
              <a:rPr lang="en-US" dirty="0"/>
              <a:t>Jesse, cleared for (SECRET, { C }), wants to access a document classified (CONFIDENTIAL, { C }). </a:t>
            </a:r>
            <a:r>
              <a:rPr lang="en-US" b="1" dirty="0">
                <a:solidFill>
                  <a:schemeClr val="bg2">
                    <a:lumMod val="75000"/>
                    <a:lumOff val="25000"/>
                  </a:schemeClr>
                </a:solidFill>
              </a:rPr>
              <a:t>Read Only</a:t>
            </a:r>
          </a:p>
          <a:p>
            <a:pPr marL="342900" indent="-342900">
              <a:buAutoNum type="alphaLcPeriod"/>
            </a:pPr>
            <a:r>
              <a:rPr lang="en-US" dirty="0"/>
              <a:t>Sammi, cleared for (TOP SECRET, { A, C }), wants to access a document classified (CONFIDENTIAL, { A }). </a:t>
            </a:r>
            <a:r>
              <a:rPr lang="en-US" b="1" dirty="0">
                <a:solidFill>
                  <a:schemeClr val="bg2">
                    <a:lumMod val="75000"/>
                    <a:lumOff val="25000"/>
                  </a:schemeClr>
                </a:solidFill>
              </a:rPr>
              <a:t>Read Only</a:t>
            </a:r>
          </a:p>
          <a:p>
            <a:pPr marL="342900" indent="-342900">
              <a:buAutoNum type="alphaLcPeriod"/>
            </a:pPr>
            <a:r>
              <a:rPr lang="en-US" dirty="0"/>
              <a:t>Robin, who has no clearances (and so works at the UNCLASSIFIED level), wants to access a document classified (CONFIDENTIAL, { B }). </a:t>
            </a:r>
            <a:r>
              <a:rPr lang="en-US" b="1" dirty="0">
                <a:solidFill>
                  <a:schemeClr val="bg2">
                    <a:lumMod val="75000"/>
                    <a:lumOff val="25000"/>
                  </a:schemeClr>
                </a:solidFill>
              </a:rPr>
              <a:t>Write Only</a:t>
            </a:r>
          </a:p>
        </p:txBody>
      </p:sp>
      <p:pic>
        <p:nvPicPr>
          <p:cNvPr id="9218" name="Picture 2" descr="Check box, check mark, check square, correct, not wrong, test, tick icon -  Download on Iconfinder">
            <a:extLst>
              <a:ext uri="{FF2B5EF4-FFF2-40B4-BE49-F238E27FC236}">
                <a16:creationId xmlns:a16="http://schemas.microsoft.com/office/drawing/2014/main" id="{C63C5ABA-3D3C-7735-2608-9E44AE32B5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2643" y="1111738"/>
            <a:ext cx="307778" cy="307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1106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5B34697-D6D7-E517-5ED0-1E1B79BAB481}"/>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7FA5834C-2529-2609-FF98-356850DC378E}"/>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Biba Integrity Model</a:t>
            </a:r>
            <a:endParaRPr sz="3400" dirty="0"/>
          </a:p>
        </p:txBody>
      </p:sp>
      <p:sp>
        <p:nvSpPr>
          <p:cNvPr id="4" name="TextBox 3">
            <a:extLst>
              <a:ext uri="{FF2B5EF4-FFF2-40B4-BE49-F238E27FC236}">
                <a16:creationId xmlns:a16="http://schemas.microsoft.com/office/drawing/2014/main" id="{69DC5661-EFDE-F230-7D70-A467D6D144CA}"/>
              </a:ext>
            </a:extLst>
          </p:cNvPr>
          <p:cNvSpPr txBox="1"/>
          <p:nvPr/>
        </p:nvSpPr>
        <p:spPr>
          <a:xfrm>
            <a:off x="295579" y="1553955"/>
            <a:ext cx="2735747" cy="461665"/>
          </a:xfrm>
          <a:prstGeom prst="rect">
            <a:avLst/>
          </a:prstGeom>
          <a:noFill/>
        </p:spPr>
        <p:txBody>
          <a:bodyPr wrap="square">
            <a:spAutoFit/>
          </a:bodyPr>
          <a:lstStyle/>
          <a:p>
            <a:r>
              <a:rPr lang="en-US" sz="1200" b="1" dirty="0">
                <a:solidFill>
                  <a:schemeClr val="bg2">
                    <a:lumMod val="75000"/>
                    <a:lumOff val="25000"/>
                  </a:schemeClr>
                </a:solidFill>
              </a:rPr>
              <a:t>No read down</a:t>
            </a:r>
            <a:r>
              <a:rPr lang="en-US" sz="1200" dirty="0">
                <a:solidFill>
                  <a:schemeClr val="bg2">
                    <a:lumMod val="75000"/>
                    <a:lumOff val="25000"/>
                  </a:schemeClr>
                </a:solidFill>
              </a:rPr>
              <a:t>: A subject cannot read data from a lower integrity level.</a:t>
            </a:r>
          </a:p>
        </p:txBody>
      </p:sp>
      <p:sp>
        <p:nvSpPr>
          <p:cNvPr id="5" name="TextBox 4">
            <a:extLst>
              <a:ext uri="{FF2B5EF4-FFF2-40B4-BE49-F238E27FC236}">
                <a16:creationId xmlns:a16="http://schemas.microsoft.com/office/drawing/2014/main" id="{86D2B439-377C-33E8-5524-3E8655C781D9}"/>
              </a:ext>
            </a:extLst>
          </p:cNvPr>
          <p:cNvSpPr txBox="1"/>
          <p:nvPr/>
        </p:nvSpPr>
        <p:spPr>
          <a:xfrm>
            <a:off x="5069840" y="3214240"/>
            <a:ext cx="2735747" cy="461665"/>
          </a:xfrm>
          <a:prstGeom prst="rect">
            <a:avLst/>
          </a:prstGeom>
          <a:noFill/>
        </p:spPr>
        <p:txBody>
          <a:bodyPr wrap="square">
            <a:spAutoFit/>
          </a:bodyPr>
          <a:lstStyle/>
          <a:p>
            <a:r>
              <a:rPr lang="en-US" sz="1200" b="1" dirty="0">
                <a:solidFill>
                  <a:schemeClr val="accent4">
                    <a:lumMod val="75000"/>
                  </a:schemeClr>
                </a:solidFill>
              </a:rPr>
              <a:t>No write up</a:t>
            </a:r>
            <a:r>
              <a:rPr lang="en-US" sz="1200" dirty="0">
                <a:solidFill>
                  <a:schemeClr val="accent4">
                    <a:lumMod val="75000"/>
                  </a:schemeClr>
                </a:solidFill>
              </a:rPr>
              <a:t>: A subject cannot write to data at a higher integrity level.</a:t>
            </a:r>
          </a:p>
        </p:txBody>
      </p:sp>
      <p:sp>
        <p:nvSpPr>
          <p:cNvPr id="7" name="TextBox 6">
            <a:extLst>
              <a:ext uri="{FF2B5EF4-FFF2-40B4-BE49-F238E27FC236}">
                <a16:creationId xmlns:a16="http://schemas.microsoft.com/office/drawing/2014/main" id="{39C2E847-C1A2-6252-6084-2DE8449F7BFE}"/>
              </a:ext>
            </a:extLst>
          </p:cNvPr>
          <p:cNvSpPr txBox="1"/>
          <p:nvPr/>
        </p:nvSpPr>
        <p:spPr>
          <a:xfrm>
            <a:off x="5282827" y="1593082"/>
            <a:ext cx="3636454"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sz="1200" dirty="0"/>
              <a:t>If a </a:t>
            </a:r>
            <a:r>
              <a:rPr lang="en-US" sz="1200" b="1" dirty="0"/>
              <a:t>system administrator (high integrity)</a:t>
            </a:r>
            <a:r>
              <a:rPr lang="en-US" sz="1200" dirty="0"/>
              <a:t> reads from a </a:t>
            </a:r>
            <a:r>
              <a:rPr lang="en-US" sz="1200" b="1" dirty="0"/>
              <a:t>guest account’s log (low integrity)</a:t>
            </a:r>
            <a:r>
              <a:rPr lang="en-US" sz="1200" dirty="0"/>
              <a:t>, that would </a:t>
            </a:r>
            <a:r>
              <a:rPr lang="en-US" sz="1200" b="1" dirty="0"/>
              <a:t>violate the Biba model.</a:t>
            </a:r>
            <a:r>
              <a:rPr lang="en-US" sz="1200" dirty="0"/>
              <a:t> The admin could be misled by untrusted data.</a:t>
            </a:r>
          </a:p>
        </p:txBody>
      </p:sp>
      <p:grpSp>
        <p:nvGrpSpPr>
          <p:cNvPr id="12" name="Group 11">
            <a:extLst>
              <a:ext uri="{FF2B5EF4-FFF2-40B4-BE49-F238E27FC236}">
                <a16:creationId xmlns:a16="http://schemas.microsoft.com/office/drawing/2014/main" id="{DD5CDA10-F3AE-0EAC-F21E-5D7A12A526BF}"/>
              </a:ext>
            </a:extLst>
          </p:cNvPr>
          <p:cNvGrpSpPr/>
          <p:nvPr/>
        </p:nvGrpSpPr>
        <p:grpSpPr>
          <a:xfrm>
            <a:off x="2898393" y="1633918"/>
            <a:ext cx="2171447" cy="2444733"/>
            <a:chOff x="3105876" y="1659393"/>
            <a:chExt cx="2171447" cy="2444733"/>
          </a:xfrm>
        </p:grpSpPr>
        <p:pic>
          <p:nvPicPr>
            <p:cNvPr id="2" name="Picture 4" descr="Figure 2.5 from Access control policies and companies data transmission  management. (Gestion du contrôle de la diffusion des données d'entreprises  et politiques de contrôles d'accès) | Semantic Scholar">
              <a:extLst>
                <a:ext uri="{FF2B5EF4-FFF2-40B4-BE49-F238E27FC236}">
                  <a16:creationId xmlns:a16="http://schemas.microsoft.com/office/drawing/2014/main" id="{E813EAA7-D798-DF50-AF67-D9D651D8D0E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9678" r="-1"/>
            <a:stretch>
              <a:fillRect/>
            </a:stretch>
          </p:blipFill>
          <p:spPr bwMode="auto">
            <a:xfrm>
              <a:off x="4606683" y="1659393"/>
              <a:ext cx="670640" cy="2444733"/>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8EAFF4C8-BD08-25DD-7F48-84DB46F61BBF}"/>
                </a:ext>
              </a:extLst>
            </p:cNvPr>
            <p:cNvGrpSpPr/>
            <p:nvPr/>
          </p:nvGrpSpPr>
          <p:grpSpPr>
            <a:xfrm>
              <a:off x="3105876" y="1956028"/>
              <a:ext cx="1431443" cy="1630293"/>
              <a:chOff x="3762923" y="2278820"/>
              <a:chExt cx="1431443" cy="1630293"/>
            </a:xfrm>
          </p:grpSpPr>
          <p:sp>
            <p:nvSpPr>
              <p:cNvPr id="8" name="Rectangle: Rounded Corners 7">
                <a:extLst>
                  <a:ext uri="{FF2B5EF4-FFF2-40B4-BE49-F238E27FC236}">
                    <a16:creationId xmlns:a16="http://schemas.microsoft.com/office/drawing/2014/main" id="{AB93F865-00E2-4C13-A8DC-F95AAF17CD6C}"/>
                  </a:ext>
                </a:extLst>
              </p:cNvPr>
              <p:cNvSpPr/>
              <p:nvPr/>
            </p:nvSpPr>
            <p:spPr>
              <a:xfrm>
                <a:off x="3762923" y="2278820"/>
                <a:ext cx="1431443" cy="413790"/>
              </a:xfrm>
              <a:prstGeom prst="roundRect">
                <a:avLst/>
              </a:prstGeom>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High Integrity</a:t>
                </a:r>
              </a:p>
            </p:txBody>
          </p:sp>
          <p:sp>
            <p:nvSpPr>
              <p:cNvPr id="9" name="Rectangle: Rounded Corners 8">
                <a:extLst>
                  <a:ext uri="{FF2B5EF4-FFF2-40B4-BE49-F238E27FC236}">
                    <a16:creationId xmlns:a16="http://schemas.microsoft.com/office/drawing/2014/main" id="{7F523F93-7558-1D97-83BF-CC89A2E91756}"/>
                  </a:ext>
                </a:extLst>
              </p:cNvPr>
              <p:cNvSpPr/>
              <p:nvPr/>
            </p:nvSpPr>
            <p:spPr>
              <a:xfrm>
                <a:off x="3762923" y="2887071"/>
                <a:ext cx="1431443" cy="413790"/>
              </a:xfrm>
              <a:prstGeom prst="roundRect">
                <a:avLst/>
              </a:prstGeom>
              <a:solidFill>
                <a:schemeClr val="accent3">
                  <a:lumMod val="60000"/>
                  <a:lumOff val="40000"/>
                </a:schemeClr>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Medium Integrity</a:t>
                </a:r>
              </a:p>
            </p:txBody>
          </p:sp>
          <p:sp>
            <p:nvSpPr>
              <p:cNvPr id="10" name="Rectangle: Rounded Corners 9">
                <a:extLst>
                  <a:ext uri="{FF2B5EF4-FFF2-40B4-BE49-F238E27FC236}">
                    <a16:creationId xmlns:a16="http://schemas.microsoft.com/office/drawing/2014/main" id="{AF70727F-FF9A-9832-59DB-B05DB7537D57}"/>
                  </a:ext>
                </a:extLst>
              </p:cNvPr>
              <p:cNvSpPr/>
              <p:nvPr/>
            </p:nvSpPr>
            <p:spPr>
              <a:xfrm>
                <a:off x="3762923" y="3495323"/>
                <a:ext cx="1431443" cy="413790"/>
              </a:xfrm>
              <a:prstGeom prst="roundRect">
                <a:avLst/>
              </a:prstGeom>
              <a:solidFill>
                <a:srgbClr val="00B050"/>
              </a:solid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000" b="1" dirty="0">
                    <a:solidFill>
                      <a:schemeClr val="tx1"/>
                    </a:solidFill>
                  </a:rPr>
                  <a:t>Low Integrity</a:t>
                </a:r>
              </a:p>
            </p:txBody>
          </p:sp>
        </p:grpSp>
      </p:grpSp>
    </p:spTree>
    <p:extLst>
      <p:ext uri="{BB962C8B-B14F-4D97-AF65-F5344CB8AC3E}">
        <p14:creationId xmlns:p14="http://schemas.microsoft.com/office/powerpoint/2010/main" val="978762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2C427221-0DE0-2843-0268-3A08E4CBA9FB}"/>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6B412930-1E39-241E-0D90-BBEA44D8F6BF}"/>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Biba Integrity Model</a:t>
            </a:r>
            <a:endParaRPr sz="3400" dirty="0"/>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4831547A-B7AF-B4F7-BA24-01008C70F362}"/>
                  </a:ext>
                </a:extLst>
              </p:cNvPr>
              <p:cNvSpPr txBox="1"/>
              <p:nvPr/>
            </p:nvSpPr>
            <p:spPr>
              <a:xfrm>
                <a:off x="248429" y="1351511"/>
                <a:ext cx="2856028"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14:m>
                  <m:oMath xmlns:m="http://schemas.openxmlformats.org/officeDocument/2006/math">
                    <m:r>
                      <a:rPr lang="en-US" sz="1600" b="0" i="1" smtClean="0">
                        <a:latin typeface="Cambria Math" panose="02040503050406030204" pitchFamily="18" charset="0"/>
                      </a:rPr>
                      <m:t>𝑆</m:t>
                    </m:r>
                  </m:oMath>
                </a14:m>
                <a:r>
                  <a:rPr lang="en-US" sz="1600" i="1" dirty="0">
                    <a:latin typeface="Cambria Math" panose="02040503050406030204" pitchFamily="18" charset="0"/>
                  </a:rPr>
                  <a:t>:</a:t>
                </a:r>
                <a:r>
                  <a:rPr lang="en-US" sz="1600" dirty="0">
                    <a:latin typeface="Cambria Math" panose="02040503050406030204" pitchFamily="18" charset="0"/>
                  </a:rPr>
                  <a:t> </a:t>
                </a:r>
                <a:r>
                  <a:rPr lang="en-US" sz="1600" i="1" dirty="0">
                    <a:cs typeface="Arial" panose="020B0604020202020204" pitchFamily="34" charset="0"/>
                  </a:rPr>
                  <a:t>Subject</a:t>
                </a:r>
              </a:p>
              <a:p>
                <a14:m>
                  <m:oMath xmlns:m="http://schemas.openxmlformats.org/officeDocument/2006/math">
                    <m:r>
                      <a:rPr lang="en-US" sz="1600" b="0" i="1" smtClean="0">
                        <a:latin typeface="Cambria Math" panose="02040503050406030204" pitchFamily="18" charset="0"/>
                        <a:cs typeface="Arial" panose="020B0604020202020204" pitchFamily="34" charset="0"/>
                      </a:rPr>
                      <m:t>𝑂</m:t>
                    </m:r>
                  </m:oMath>
                </a14:m>
                <a:r>
                  <a:rPr lang="en-US" sz="1600" i="1" dirty="0">
                    <a:latin typeface="Arial" panose="020B0604020202020204" pitchFamily="34" charset="0"/>
                    <a:cs typeface="Arial" panose="020B0604020202020204" pitchFamily="34" charset="0"/>
                  </a:rPr>
                  <a:t>: </a:t>
                </a:r>
                <a:r>
                  <a:rPr lang="en-US" sz="1600" i="1" dirty="0">
                    <a:cs typeface="Arial" panose="020B0604020202020204" pitchFamily="34" charset="0"/>
                  </a:rPr>
                  <a:t>Object</a:t>
                </a:r>
              </a:p>
              <a:p>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𝑖</m:t>
                        </m:r>
                      </m:e>
                      <m:sub>
                        <m:r>
                          <a:rPr lang="en-US" sz="1600" i="1">
                            <a:latin typeface="Cambria Math" panose="02040503050406030204" pitchFamily="18" charset="0"/>
                          </a:rPr>
                          <m:t>𝑠</m:t>
                        </m:r>
                      </m:sub>
                    </m:sSub>
                    <m:r>
                      <a:rPr lang="en-US" sz="1600" i="1">
                        <a:latin typeface="Cambria Math" panose="02040503050406030204" pitchFamily="18" charset="0"/>
                      </a:rPr>
                      <m:t> </m:t>
                    </m:r>
                    <m:r>
                      <a:rPr lang="en-US" sz="1600" b="0" i="1" smtClean="0">
                        <a:latin typeface="Cambria Math" panose="02040503050406030204" pitchFamily="18" charset="0"/>
                      </a:rPr>
                      <m:t>,</m:t>
                    </m:r>
                    <m:sSub>
                      <m:sSubPr>
                        <m:ctrlPr>
                          <a:rPr lang="en-US" sz="1600" i="1">
                            <a:latin typeface="Cambria Math" panose="02040503050406030204" pitchFamily="18" charset="0"/>
                          </a:rPr>
                        </m:ctrlPr>
                      </m:sSubPr>
                      <m:e>
                        <m:r>
                          <a:rPr lang="en-US" sz="1600" i="1">
                            <a:latin typeface="Cambria Math" panose="02040503050406030204" pitchFamily="18" charset="0"/>
                          </a:rPr>
                          <m:t>𝑖</m:t>
                        </m:r>
                      </m:e>
                      <m:sub>
                        <m:r>
                          <a:rPr lang="en-US" sz="1600" i="1">
                            <a:latin typeface="Cambria Math" panose="02040503050406030204" pitchFamily="18" charset="0"/>
                          </a:rPr>
                          <m:t>𝑜</m:t>
                        </m:r>
                      </m:sub>
                    </m:sSub>
                  </m:oMath>
                </a14:m>
                <a:r>
                  <a:rPr lang="en-US" sz="1600" i="1" dirty="0">
                    <a:solidFill>
                      <a:schemeClr val="dk1"/>
                    </a:solidFill>
                  </a:rPr>
                  <a:t>: Integrity Level</a:t>
                </a:r>
              </a:p>
            </p:txBody>
          </p:sp>
        </mc:Choice>
        <mc:Fallback xmlns="">
          <p:sp>
            <p:nvSpPr>
              <p:cNvPr id="3" name="TextBox 2">
                <a:extLst>
                  <a:ext uri="{FF2B5EF4-FFF2-40B4-BE49-F238E27FC236}">
                    <a16:creationId xmlns:a16="http://schemas.microsoft.com/office/drawing/2014/main" id="{4831547A-B7AF-B4F7-BA24-01008C70F362}"/>
                  </a:ext>
                </a:extLst>
              </p:cNvPr>
              <p:cNvSpPr txBox="1">
                <a:spLocks noRot="1" noChangeAspect="1" noMove="1" noResize="1" noEditPoints="1" noAdjustHandles="1" noChangeArrowheads="1" noChangeShapeType="1" noTextEdit="1"/>
              </p:cNvSpPr>
              <p:nvPr/>
            </p:nvSpPr>
            <p:spPr>
              <a:xfrm>
                <a:off x="248429" y="1351511"/>
                <a:ext cx="2856028" cy="83099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71A4E23-7219-F1E3-DD01-1A36E4953B38}"/>
                  </a:ext>
                </a:extLst>
              </p:cNvPr>
              <p:cNvSpPr txBox="1"/>
              <p:nvPr/>
            </p:nvSpPr>
            <p:spPr>
              <a:xfrm>
                <a:off x="628650" y="2405447"/>
                <a:ext cx="8234388" cy="1600438"/>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solidFill>
                      <a:schemeClr val="tx1"/>
                    </a:solidFill>
                  </a:rPr>
                  <a:t>Simple security property: </a:t>
                </a:r>
                <a14:m>
                  <m:oMath xmlns:m="http://schemas.openxmlformats.org/officeDocument/2006/math">
                    <m:r>
                      <a:rPr lang="en-US" b="0" i="1" smtClean="0">
                        <a:solidFill>
                          <a:schemeClr val="tx1"/>
                        </a:solidFill>
                        <a:latin typeface="Cambria Math" panose="02040503050406030204" pitchFamily="18" charset="0"/>
                      </a:rPr>
                      <m:t>𝑆</m:t>
                    </m:r>
                  </m:oMath>
                </a14:m>
                <a:r>
                  <a:rPr lang="en-US" dirty="0">
                    <a:solidFill>
                      <a:schemeClr val="tx1"/>
                    </a:solidFill>
                  </a:rPr>
                  <a:t> can read </a:t>
                </a:r>
                <a14:m>
                  <m:oMath xmlns:m="http://schemas.openxmlformats.org/officeDocument/2006/math">
                    <m:r>
                      <a:rPr lang="en-US" b="0" i="1" smtClean="0">
                        <a:solidFill>
                          <a:schemeClr val="tx1"/>
                        </a:solidFill>
                        <a:latin typeface="Cambria Math" panose="02040503050406030204" pitchFamily="18" charset="0"/>
                      </a:rPr>
                      <m:t>𝑂</m:t>
                    </m:r>
                  </m:oMath>
                </a14:m>
                <a:r>
                  <a:rPr lang="en-US" dirty="0">
                    <a:solidFill>
                      <a:schemeClr val="tx1"/>
                    </a:solidFill>
                  </a:rPr>
                  <a:t> if and only if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𝑖</m:t>
                        </m:r>
                      </m:e>
                      <m:sub>
                        <m:r>
                          <a:rPr lang="en-US" b="0" i="1" smtClean="0">
                            <a:solidFill>
                              <a:schemeClr val="tx1"/>
                            </a:solidFill>
                            <a:latin typeface="Cambria Math" panose="02040503050406030204" pitchFamily="18" charset="0"/>
                          </a:rPr>
                          <m:t>𝑠</m:t>
                        </m:r>
                      </m:sub>
                    </m:sSub>
                    <m:r>
                      <a:rPr lang="en-US" i="1">
                        <a:solidFill>
                          <a:schemeClr val="tx1"/>
                        </a:solidFill>
                        <a:latin typeface="Cambria Math" panose="02040503050406030204" pitchFamily="18" charset="0"/>
                      </a:rPr>
                      <m:t> </m:t>
                    </m:r>
                    <m:r>
                      <a:rPr lang="en-US" i="1" smtClean="0">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𝑖</m:t>
                        </m:r>
                      </m:e>
                      <m:sub>
                        <m:r>
                          <a:rPr lang="en-US" b="0" i="1" smtClean="0">
                            <a:solidFill>
                              <a:schemeClr val="tx1"/>
                            </a:solidFill>
                            <a:latin typeface="Cambria Math" panose="02040503050406030204" pitchFamily="18" charset="0"/>
                          </a:rPr>
                          <m:t>𝑜</m:t>
                        </m:r>
                      </m:sub>
                    </m:sSub>
                  </m:oMath>
                </a14:m>
                <a:endParaRPr lang="en-US" dirty="0">
                  <a:solidFill>
                    <a:schemeClr val="tx1"/>
                  </a:solidFill>
                </a:endParaRPr>
              </a:p>
              <a:p>
                <a:pPr marL="285750" indent="-285750">
                  <a:lnSpc>
                    <a:spcPct val="150000"/>
                  </a:lnSpc>
                  <a:buFont typeface="Arial" panose="020B0604020202020204" pitchFamily="34" charset="0"/>
                  <a:buChar char="•"/>
                </a:pPr>
                <a:r>
                  <a:rPr lang="en-US" dirty="0">
                    <a:solidFill>
                      <a:schemeClr val="tx1"/>
                    </a:solidFill>
                  </a:rPr>
                  <a:t>*-property: </a:t>
                </a:r>
                <a14:m>
                  <m:oMath xmlns:m="http://schemas.openxmlformats.org/officeDocument/2006/math">
                    <m:r>
                      <a:rPr lang="en-US" i="1">
                        <a:solidFill>
                          <a:schemeClr val="tx1"/>
                        </a:solidFill>
                        <a:latin typeface="Cambria Math" panose="02040503050406030204" pitchFamily="18" charset="0"/>
                      </a:rPr>
                      <m:t>𝑆</m:t>
                    </m:r>
                  </m:oMath>
                </a14:m>
                <a:r>
                  <a:rPr lang="en-US" dirty="0">
                    <a:solidFill>
                      <a:schemeClr val="tx1"/>
                    </a:solidFill>
                  </a:rPr>
                  <a:t> can write </a:t>
                </a:r>
                <a14:m>
                  <m:oMath xmlns:m="http://schemas.openxmlformats.org/officeDocument/2006/math">
                    <m:r>
                      <a:rPr lang="en-US" i="1">
                        <a:solidFill>
                          <a:schemeClr val="tx1"/>
                        </a:solidFill>
                        <a:latin typeface="Cambria Math" panose="02040503050406030204" pitchFamily="18" charset="0"/>
                      </a:rPr>
                      <m:t>𝑂</m:t>
                    </m:r>
                  </m:oMath>
                </a14:m>
                <a:r>
                  <a:rPr lang="en-US" dirty="0">
                    <a:solidFill>
                      <a:schemeClr val="tx1"/>
                    </a:solidFill>
                  </a:rPr>
                  <a:t> if and only if </a:t>
                </a:r>
                <a14:m>
                  <m:oMath xmlns:m="http://schemas.openxmlformats.org/officeDocument/2006/math">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𝑖</m:t>
                        </m:r>
                      </m:e>
                      <m:sub>
                        <m:r>
                          <a:rPr lang="en-US" b="0" i="1" smtClean="0">
                            <a:solidFill>
                              <a:schemeClr val="tx1"/>
                            </a:solidFill>
                            <a:latin typeface="Cambria Math" panose="02040503050406030204" pitchFamily="18" charset="0"/>
                          </a:rPr>
                          <m:t>𝑜</m:t>
                        </m:r>
                      </m:sub>
                    </m:sSub>
                    <m:r>
                      <a:rPr lang="en-US" i="1">
                        <a:solidFill>
                          <a:schemeClr val="tx1"/>
                        </a:solidFill>
                        <a:latin typeface="Cambria Math" panose="02040503050406030204" pitchFamily="18" charset="0"/>
                      </a:rPr>
                      <m:t> </m:t>
                    </m:r>
                    <m:r>
                      <a:rPr lang="en-US" i="1">
                        <a:solidFill>
                          <a:schemeClr val="tx1"/>
                        </a:solidFill>
                        <a:latin typeface="Cambria Math" panose="02040503050406030204" pitchFamily="18" charset="0"/>
                        <a:ea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𝑖</m:t>
                        </m:r>
                      </m:e>
                      <m:sub>
                        <m:r>
                          <a:rPr lang="en-US" b="0" i="1" smtClean="0">
                            <a:solidFill>
                              <a:schemeClr val="tx1"/>
                            </a:solidFill>
                            <a:latin typeface="Cambria Math" panose="02040503050406030204" pitchFamily="18" charset="0"/>
                          </a:rPr>
                          <m:t>𝑠</m:t>
                        </m:r>
                      </m:sub>
                    </m:sSub>
                  </m:oMath>
                </a14:m>
                <a:endParaRPr lang="en-US" dirty="0">
                  <a:solidFill>
                    <a:schemeClr val="tx1"/>
                  </a:solidFill>
                </a:endParaRPr>
              </a:p>
              <a:p>
                <a:pPr marL="285750" indent="-285750">
                  <a:lnSpc>
                    <a:spcPct val="150000"/>
                  </a:lnSpc>
                  <a:buFont typeface="Arial" panose="020B0604020202020204" pitchFamily="34" charset="0"/>
                  <a:buChar char="•"/>
                </a:pPr>
                <a:r>
                  <a:rPr lang="en-US" i="1" u="sng" dirty="0">
                    <a:solidFill>
                      <a:schemeClr val="tx1"/>
                    </a:solidFill>
                  </a:rPr>
                  <a:t>Basic Security Theorem</a:t>
                </a:r>
                <a:r>
                  <a:rPr lang="en-US" i="1" dirty="0">
                    <a:solidFill>
                      <a:schemeClr val="tx1"/>
                    </a:solidFill>
                  </a:rPr>
                  <a:t>:  </a:t>
                </a:r>
                <a:r>
                  <a:rPr lang="en-US" dirty="0">
                    <a:solidFill>
                      <a:schemeClr val="tx1"/>
                    </a:solidFill>
                  </a:rPr>
                  <a:t>If a system is started in a secure state, and every allowable transition satisfies the simple security property and the *-property, then every reachable state is also secure.</a:t>
                </a:r>
              </a:p>
              <a:p>
                <a:pPr marL="285750" indent="-285750">
                  <a:buFont typeface="Arial" panose="020B0604020202020204" pitchFamily="34" charset="0"/>
                  <a:buChar char="•"/>
                </a:pPr>
                <a:endParaRPr lang="en-US" dirty="0"/>
              </a:p>
            </p:txBody>
          </p:sp>
        </mc:Choice>
        <mc:Fallback xmlns="">
          <p:sp>
            <p:nvSpPr>
              <p:cNvPr id="6" name="TextBox 5">
                <a:extLst>
                  <a:ext uri="{FF2B5EF4-FFF2-40B4-BE49-F238E27FC236}">
                    <a16:creationId xmlns:a16="http://schemas.microsoft.com/office/drawing/2014/main" id="{E71A4E23-7219-F1E3-DD01-1A36E4953B38}"/>
                  </a:ext>
                </a:extLst>
              </p:cNvPr>
              <p:cNvSpPr txBox="1">
                <a:spLocks noRot="1" noChangeAspect="1" noMove="1" noResize="1" noEditPoints="1" noAdjustHandles="1" noChangeArrowheads="1" noChangeShapeType="1" noTextEdit="1"/>
              </p:cNvSpPr>
              <p:nvPr/>
            </p:nvSpPr>
            <p:spPr>
              <a:xfrm>
                <a:off x="628650" y="2405447"/>
                <a:ext cx="8234388" cy="1600438"/>
              </a:xfrm>
              <a:prstGeom prst="rect">
                <a:avLst/>
              </a:prstGeom>
              <a:blipFill>
                <a:blip r:embed="rId4"/>
                <a:stretch>
                  <a:fillRect l="-74"/>
                </a:stretch>
              </a:blipFill>
            </p:spPr>
            <p:txBody>
              <a:bodyPr/>
              <a:lstStyle/>
              <a:p>
                <a:r>
                  <a:rPr lang="en-US">
                    <a:noFill/>
                  </a:rPr>
                  <a:t> </a:t>
                </a:r>
              </a:p>
            </p:txBody>
          </p:sp>
        </mc:Fallback>
      </mc:AlternateContent>
    </p:spTree>
    <p:extLst>
      <p:ext uri="{BB962C8B-B14F-4D97-AF65-F5344CB8AC3E}">
        <p14:creationId xmlns:p14="http://schemas.microsoft.com/office/powerpoint/2010/main" val="249487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0"/>
          <p:cNvSpPr txBox="1">
            <a:spLocks noGrp="1"/>
          </p:cNvSpPr>
          <p:nvPr>
            <p:ph type="title"/>
          </p:nvPr>
        </p:nvSpPr>
        <p:spPr>
          <a:xfrm>
            <a:off x="5522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Group Discussion</a:t>
            </a:r>
            <a:br>
              <a:rPr lang="en-US" sz="3200" dirty="0"/>
            </a:br>
            <a:r>
              <a:rPr lang="en" sz="2000" i="1" dirty="0"/>
              <a:t>Take a few minutes to think through and write out ideas for….</a:t>
            </a:r>
            <a:endParaRPr sz="2000" b="0" i="1" dirty="0"/>
          </a:p>
        </p:txBody>
      </p:sp>
      <p:sp>
        <p:nvSpPr>
          <p:cNvPr id="231" name="Google Shape;231;p40"/>
          <p:cNvSpPr txBox="1">
            <a:spLocks noGrp="1"/>
          </p:cNvSpPr>
          <p:nvPr>
            <p:ph type="body" idx="1"/>
          </p:nvPr>
        </p:nvSpPr>
        <p:spPr>
          <a:xfrm>
            <a:off x="628650" y="1135819"/>
            <a:ext cx="8182200" cy="3497100"/>
          </a:xfrm>
          <a:prstGeom prst="rect">
            <a:avLst/>
          </a:prstGeom>
          <a:noFill/>
          <a:ln>
            <a:noFill/>
          </a:ln>
        </p:spPr>
        <p:txBody>
          <a:bodyPr spcFirstLastPara="1" wrap="square" lIns="91425" tIns="45700" rIns="91425" bIns="45700" anchor="t" anchorCtr="0">
            <a:noAutofit/>
          </a:bodyPr>
          <a:lstStyle/>
          <a:p>
            <a:pPr marL="76200" indent="0">
              <a:buNone/>
            </a:pPr>
            <a:r>
              <a:rPr lang="en" sz="1200" b="1" dirty="0">
                <a:solidFill>
                  <a:schemeClr val="bg2">
                    <a:lumMod val="75000"/>
                    <a:lumOff val="25000"/>
                  </a:schemeClr>
                </a:solidFill>
                <a:latin typeface="Arial"/>
                <a:ea typeface="Arial"/>
                <a:cs typeface="Arial"/>
                <a:sym typeface="Arial"/>
              </a:rPr>
              <a:t>Scenario:</a:t>
            </a:r>
            <a:r>
              <a:rPr lang="en" sz="1200" dirty="0">
                <a:solidFill>
                  <a:schemeClr val="dk2"/>
                </a:solidFill>
                <a:latin typeface="Arial"/>
                <a:ea typeface="Arial"/>
                <a:cs typeface="Arial"/>
                <a:sym typeface="Arial"/>
              </a:rPr>
              <a:t> </a:t>
            </a:r>
            <a:r>
              <a:rPr lang="en-US" sz="1200" dirty="0"/>
              <a:t>A system enforces both Bell–</a:t>
            </a:r>
            <a:r>
              <a:rPr lang="en-US" sz="1200" dirty="0" err="1"/>
              <a:t>LaPadula</a:t>
            </a:r>
            <a:r>
              <a:rPr lang="en-US" sz="1200" dirty="0"/>
              <a:t> and Biba models. The security levels are: Top Secret, Secret, Confidential, and Unclassified. The integrity levels are: High, Medium, and Low.</a:t>
            </a:r>
          </a:p>
          <a:p>
            <a:pPr marL="76200" indent="0">
              <a:buNone/>
            </a:pPr>
            <a:r>
              <a:rPr lang="en-US" sz="1200" dirty="0"/>
              <a:t>Each User (Subject) and Documents (Object) has both a confidentiality level and an integrity level.</a:t>
            </a:r>
          </a:p>
        </p:txBody>
      </p:sp>
      <p:graphicFrame>
        <p:nvGraphicFramePr>
          <p:cNvPr id="3" name="Table 2">
            <a:extLst>
              <a:ext uri="{FF2B5EF4-FFF2-40B4-BE49-F238E27FC236}">
                <a16:creationId xmlns:a16="http://schemas.microsoft.com/office/drawing/2014/main" id="{FDEB50BD-D9FB-8EA4-1050-A0F2DEE79587}"/>
              </a:ext>
            </a:extLst>
          </p:cNvPr>
          <p:cNvGraphicFramePr>
            <a:graphicFrameLocks noGrp="1"/>
          </p:cNvGraphicFramePr>
          <p:nvPr>
            <p:extLst>
              <p:ext uri="{D42A27DB-BD31-4B8C-83A1-F6EECF244321}">
                <p14:modId xmlns:p14="http://schemas.microsoft.com/office/powerpoint/2010/main" val="1042981196"/>
              </p:ext>
            </p:extLst>
          </p:nvPr>
        </p:nvGraphicFramePr>
        <p:xfrm>
          <a:off x="333150" y="2430667"/>
          <a:ext cx="4206659" cy="1371600"/>
        </p:xfrm>
        <a:graphic>
          <a:graphicData uri="http://schemas.openxmlformats.org/drawingml/2006/table">
            <a:tbl>
              <a:tblPr>
                <a:tableStyleId>{284E427A-3D55-4303-BF80-6455036E1DE7}</a:tableStyleId>
              </a:tblPr>
              <a:tblGrid>
                <a:gridCol w="1252812">
                  <a:extLst>
                    <a:ext uri="{9D8B030D-6E8A-4147-A177-3AD203B41FA5}">
                      <a16:colId xmlns:a16="http://schemas.microsoft.com/office/drawing/2014/main" val="3012410373"/>
                    </a:ext>
                  </a:extLst>
                </a:gridCol>
                <a:gridCol w="1733051">
                  <a:extLst>
                    <a:ext uri="{9D8B030D-6E8A-4147-A177-3AD203B41FA5}">
                      <a16:colId xmlns:a16="http://schemas.microsoft.com/office/drawing/2014/main" val="3306134398"/>
                    </a:ext>
                  </a:extLst>
                </a:gridCol>
                <a:gridCol w="1220796">
                  <a:extLst>
                    <a:ext uri="{9D8B030D-6E8A-4147-A177-3AD203B41FA5}">
                      <a16:colId xmlns:a16="http://schemas.microsoft.com/office/drawing/2014/main" val="3769763562"/>
                    </a:ext>
                  </a:extLst>
                </a:gridCol>
              </a:tblGrid>
              <a:tr h="0">
                <a:tc>
                  <a:txBody>
                    <a:bodyPr/>
                    <a:lstStyle/>
                    <a:p>
                      <a:pPr algn="ctr"/>
                      <a:r>
                        <a:rPr lang="en-US" sz="1200" b="1" dirty="0"/>
                        <a:t>Entity</a:t>
                      </a:r>
                    </a:p>
                  </a:txBody>
                  <a:tcPr anchor="ctr"/>
                </a:tc>
                <a:tc>
                  <a:txBody>
                    <a:bodyPr/>
                    <a:lstStyle/>
                    <a:p>
                      <a:pPr algn="ctr"/>
                      <a:r>
                        <a:rPr lang="en-US" sz="1200" b="1" dirty="0"/>
                        <a:t>Confidentiality Level</a:t>
                      </a:r>
                    </a:p>
                  </a:txBody>
                  <a:tcPr anchor="ctr"/>
                </a:tc>
                <a:tc>
                  <a:txBody>
                    <a:bodyPr/>
                    <a:lstStyle/>
                    <a:p>
                      <a:pPr algn="ctr"/>
                      <a:r>
                        <a:rPr lang="en-US" sz="1200" b="1" dirty="0"/>
                        <a:t>Integrity Level</a:t>
                      </a:r>
                    </a:p>
                  </a:txBody>
                  <a:tcPr anchor="ctr"/>
                </a:tc>
                <a:extLst>
                  <a:ext uri="{0D108BD9-81ED-4DB2-BD59-A6C34878D82A}">
                    <a16:rowId xmlns:a16="http://schemas.microsoft.com/office/drawing/2014/main" val="527332070"/>
                  </a:ext>
                </a:extLst>
              </a:tr>
              <a:tr h="0">
                <a:tc>
                  <a:txBody>
                    <a:bodyPr/>
                    <a:lstStyle/>
                    <a:p>
                      <a:pPr algn="ctr"/>
                      <a:r>
                        <a:rPr lang="en-US" sz="1200"/>
                        <a:t>Alice (subject)</a:t>
                      </a:r>
                    </a:p>
                  </a:txBody>
                  <a:tcPr anchor="ctr"/>
                </a:tc>
                <a:tc>
                  <a:txBody>
                    <a:bodyPr/>
                    <a:lstStyle/>
                    <a:p>
                      <a:pPr algn="ctr"/>
                      <a:r>
                        <a:rPr lang="en-US" sz="1200"/>
                        <a:t>SECRET</a:t>
                      </a:r>
                    </a:p>
                  </a:txBody>
                  <a:tcPr anchor="ctr"/>
                </a:tc>
                <a:tc>
                  <a:txBody>
                    <a:bodyPr/>
                    <a:lstStyle/>
                    <a:p>
                      <a:pPr algn="ctr"/>
                      <a:r>
                        <a:rPr lang="en-US" sz="1200" dirty="0"/>
                        <a:t>LOW</a:t>
                      </a:r>
                    </a:p>
                  </a:txBody>
                  <a:tcPr anchor="ctr"/>
                </a:tc>
                <a:extLst>
                  <a:ext uri="{0D108BD9-81ED-4DB2-BD59-A6C34878D82A}">
                    <a16:rowId xmlns:a16="http://schemas.microsoft.com/office/drawing/2014/main" val="1436711585"/>
                  </a:ext>
                </a:extLst>
              </a:tr>
              <a:tr h="0">
                <a:tc>
                  <a:txBody>
                    <a:bodyPr/>
                    <a:lstStyle/>
                    <a:p>
                      <a:pPr algn="ctr"/>
                      <a:r>
                        <a:rPr lang="en-US" sz="1200"/>
                        <a:t>Bob (subject)</a:t>
                      </a:r>
                    </a:p>
                  </a:txBody>
                  <a:tcPr anchor="ctr"/>
                </a:tc>
                <a:tc>
                  <a:txBody>
                    <a:bodyPr/>
                    <a:lstStyle/>
                    <a:p>
                      <a:pPr algn="ctr"/>
                      <a:r>
                        <a:rPr lang="en-US" sz="1200"/>
                        <a:t>CONFIDENTIAL</a:t>
                      </a:r>
                    </a:p>
                  </a:txBody>
                  <a:tcPr anchor="ctr"/>
                </a:tc>
                <a:tc>
                  <a:txBody>
                    <a:bodyPr/>
                    <a:lstStyle/>
                    <a:p>
                      <a:pPr algn="ctr"/>
                      <a:r>
                        <a:rPr lang="en-US" sz="1200"/>
                        <a:t>HIGH</a:t>
                      </a:r>
                    </a:p>
                  </a:txBody>
                  <a:tcPr anchor="ctr"/>
                </a:tc>
                <a:extLst>
                  <a:ext uri="{0D108BD9-81ED-4DB2-BD59-A6C34878D82A}">
                    <a16:rowId xmlns:a16="http://schemas.microsoft.com/office/drawing/2014/main" val="1989961138"/>
                  </a:ext>
                </a:extLst>
              </a:tr>
              <a:tr h="0">
                <a:tc>
                  <a:txBody>
                    <a:bodyPr/>
                    <a:lstStyle/>
                    <a:p>
                      <a:pPr algn="ctr"/>
                      <a:r>
                        <a:rPr lang="en-US" sz="1200"/>
                        <a:t>File X</a:t>
                      </a:r>
                    </a:p>
                  </a:txBody>
                  <a:tcPr anchor="ctr"/>
                </a:tc>
                <a:tc>
                  <a:txBody>
                    <a:bodyPr/>
                    <a:lstStyle/>
                    <a:p>
                      <a:pPr algn="ctr"/>
                      <a:r>
                        <a:rPr lang="en-US" sz="1200"/>
                        <a:t>CONFIDENTIAL</a:t>
                      </a:r>
                    </a:p>
                  </a:txBody>
                  <a:tcPr anchor="ctr"/>
                </a:tc>
                <a:tc>
                  <a:txBody>
                    <a:bodyPr/>
                    <a:lstStyle/>
                    <a:p>
                      <a:pPr algn="ctr"/>
                      <a:r>
                        <a:rPr lang="en-US" sz="1200"/>
                        <a:t>MEDIUM</a:t>
                      </a:r>
                    </a:p>
                  </a:txBody>
                  <a:tcPr anchor="ctr"/>
                </a:tc>
                <a:extLst>
                  <a:ext uri="{0D108BD9-81ED-4DB2-BD59-A6C34878D82A}">
                    <a16:rowId xmlns:a16="http://schemas.microsoft.com/office/drawing/2014/main" val="787622001"/>
                  </a:ext>
                </a:extLst>
              </a:tr>
              <a:tr h="0">
                <a:tc>
                  <a:txBody>
                    <a:bodyPr/>
                    <a:lstStyle/>
                    <a:p>
                      <a:pPr algn="ctr"/>
                      <a:r>
                        <a:rPr lang="en-US" sz="1200"/>
                        <a:t>File Y</a:t>
                      </a:r>
                    </a:p>
                  </a:txBody>
                  <a:tcPr anchor="ctr"/>
                </a:tc>
                <a:tc>
                  <a:txBody>
                    <a:bodyPr/>
                    <a:lstStyle/>
                    <a:p>
                      <a:pPr algn="ctr"/>
                      <a:r>
                        <a:rPr lang="en-US" sz="1200" dirty="0"/>
                        <a:t>SECRET</a:t>
                      </a:r>
                    </a:p>
                  </a:txBody>
                  <a:tcPr anchor="ctr"/>
                </a:tc>
                <a:tc>
                  <a:txBody>
                    <a:bodyPr/>
                    <a:lstStyle/>
                    <a:p>
                      <a:pPr algn="ctr"/>
                      <a:r>
                        <a:rPr lang="en-US" sz="1200" dirty="0"/>
                        <a:t>HIGH</a:t>
                      </a:r>
                    </a:p>
                  </a:txBody>
                  <a:tcPr anchor="ctr"/>
                </a:tc>
                <a:extLst>
                  <a:ext uri="{0D108BD9-81ED-4DB2-BD59-A6C34878D82A}">
                    <a16:rowId xmlns:a16="http://schemas.microsoft.com/office/drawing/2014/main" val="2653808348"/>
                  </a:ext>
                </a:extLst>
              </a:tr>
            </a:tbl>
          </a:graphicData>
        </a:graphic>
      </p:graphicFrame>
      <p:graphicFrame>
        <p:nvGraphicFramePr>
          <p:cNvPr id="7" name="Table 6">
            <a:extLst>
              <a:ext uri="{FF2B5EF4-FFF2-40B4-BE49-F238E27FC236}">
                <a16:creationId xmlns:a16="http://schemas.microsoft.com/office/drawing/2014/main" id="{65FE18DD-9B6B-94AD-B8A8-5A51248FD1E1}"/>
              </a:ext>
            </a:extLst>
          </p:cNvPr>
          <p:cNvGraphicFramePr>
            <a:graphicFrameLocks noGrp="1"/>
          </p:cNvGraphicFramePr>
          <p:nvPr>
            <p:extLst>
              <p:ext uri="{D42A27DB-BD31-4B8C-83A1-F6EECF244321}">
                <p14:modId xmlns:p14="http://schemas.microsoft.com/office/powerpoint/2010/main" val="2606454991"/>
              </p:ext>
            </p:extLst>
          </p:nvPr>
        </p:nvGraphicFramePr>
        <p:xfrm>
          <a:off x="4935845" y="2426924"/>
          <a:ext cx="3798406" cy="1371600"/>
        </p:xfrm>
        <a:graphic>
          <a:graphicData uri="http://schemas.openxmlformats.org/drawingml/2006/table">
            <a:tbl>
              <a:tblPr>
                <a:tableStyleId>{8A839EFE-746A-4092-BF24-69DA34CC3594}</a:tableStyleId>
              </a:tblPr>
              <a:tblGrid>
                <a:gridCol w="1977210">
                  <a:extLst>
                    <a:ext uri="{9D8B030D-6E8A-4147-A177-3AD203B41FA5}">
                      <a16:colId xmlns:a16="http://schemas.microsoft.com/office/drawing/2014/main" val="1862929880"/>
                    </a:ext>
                  </a:extLst>
                </a:gridCol>
                <a:gridCol w="1821196">
                  <a:extLst>
                    <a:ext uri="{9D8B030D-6E8A-4147-A177-3AD203B41FA5}">
                      <a16:colId xmlns:a16="http://schemas.microsoft.com/office/drawing/2014/main" val="2531815084"/>
                    </a:ext>
                  </a:extLst>
                </a:gridCol>
              </a:tblGrid>
              <a:tr h="0">
                <a:tc>
                  <a:txBody>
                    <a:bodyPr/>
                    <a:lstStyle/>
                    <a:p>
                      <a:pPr algn="ctr"/>
                      <a:r>
                        <a:rPr lang="en-US" sz="1200" b="1" dirty="0"/>
                        <a:t>Access</a:t>
                      </a:r>
                    </a:p>
                  </a:txBody>
                  <a:tcPr anchor="ctr"/>
                </a:tc>
                <a:tc>
                  <a:txBody>
                    <a:bodyPr/>
                    <a:lstStyle/>
                    <a:p>
                      <a:pPr algn="ctr"/>
                      <a:r>
                        <a:rPr lang="en-US" sz="1200" b="1" dirty="0"/>
                        <a:t>Allowed or Denied?</a:t>
                      </a:r>
                    </a:p>
                  </a:txBody>
                  <a:tcPr anchor="ctr"/>
                </a:tc>
                <a:extLst>
                  <a:ext uri="{0D108BD9-81ED-4DB2-BD59-A6C34878D82A}">
                    <a16:rowId xmlns:a16="http://schemas.microsoft.com/office/drawing/2014/main" val="2829650227"/>
                  </a:ext>
                </a:extLst>
              </a:tr>
              <a:tr h="0">
                <a:tc>
                  <a:txBody>
                    <a:bodyPr/>
                    <a:lstStyle/>
                    <a:p>
                      <a:pPr algn="ctr"/>
                      <a:r>
                        <a:rPr lang="en-US" sz="1200"/>
                        <a:t>1. Alice </a:t>
                      </a:r>
                      <a:r>
                        <a:rPr lang="en-US" sz="1200" b="1"/>
                        <a:t>reads</a:t>
                      </a:r>
                      <a:r>
                        <a:rPr lang="en-US" sz="1200"/>
                        <a:t> File X</a:t>
                      </a:r>
                    </a:p>
                  </a:txBody>
                  <a:tcPr anchor="ctr"/>
                </a:tc>
                <a:tc>
                  <a:txBody>
                    <a:bodyPr/>
                    <a:lstStyle/>
                    <a:p>
                      <a:pPr algn="ctr"/>
                      <a:endParaRPr lang="en-US" sz="1200" dirty="0"/>
                    </a:p>
                  </a:txBody>
                  <a:tcPr anchor="ctr"/>
                </a:tc>
                <a:extLst>
                  <a:ext uri="{0D108BD9-81ED-4DB2-BD59-A6C34878D82A}">
                    <a16:rowId xmlns:a16="http://schemas.microsoft.com/office/drawing/2014/main" val="1862964517"/>
                  </a:ext>
                </a:extLst>
              </a:tr>
              <a:tr h="0">
                <a:tc>
                  <a:txBody>
                    <a:bodyPr/>
                    <a:lstStyle/>
                    <a:p>
                      <a:pPr algn="ctr"/>
                      <a:r>
                        <a:rPr lang="en-US" sz="1200"/>
                        <a:t>2. Alice </a:t>
                      </a:r>
                      <a:r>
                        <a:rPr lang="en-US" sz="1200" b="1"/>
                        <a:t>writes</a:t>
                      </a:r>
                      <a:r>
                        <a:rPr lang="en-US" sz="1200"/>
                        <a:t> File X</a:t>
                      </a:r>
                    </a:p>
                  </a:txBody>
                  <a:tcPr anchor="ctr"/>
                </a:tc>
                <a:tc>
                  <a:txBody>
                    <a:bodyPr/>
                    <a:lstStyle/>
                    <a:p>
                      <a:pPr algn="ctr"/>
                      <a:endParaRPr lang="en-US" sz="1200" dirty="0"/>
                    </a:p>
                  </a:txBody>
                  <a:tcPr anchor="ctr"/>
                </a:tc>
                <a:extLst>
                  <a:ext uri="{0D108BD9-81ED-4DB2-BD59-A6C34878D82A}">
                    <a16:rowId xmlns:a16="http://schemas.microsoft.com/office/drawing/2014/main" val="791096704"/>
                  </a:ext>
                </a:extLst>
              </a:tr>
              <a:tr h="0">
                <a:tc>
                  <a:txBody>
                    <a:bodyPr/>
                    <a:lstStyle/>
                    <a:p>
                      <a:pPr algn="ctr"/>
                      <a:r>
                        <a:rPr lang="en-US" sz="1200"/>
                        <a:t>3. Bob </a:t>
                      </a:r>
                      <a:r>
                        <a:rPr lang="en-US" sz="1200" b="1"/>
                        <a:t>reads</a:t>
                      </a:r>
                      <a:r>
                        <a:rPr lang="en-US" sz="1200"/>
                        <a:t> File Y</a:t>
                      </a:r>
                    </a:p>
                  </a:txBody>
                  <a:tcPr anchor="ctr"/>
                </a:tc>
                <a:tc>
                  <a:txBody>
                    <a:bodyPr/>
                    <a:lstStyle/>
                    <a:p>
                      <a:pPr algn="ctr"/>
                      <a:endParaRPr lang="en-US" sz="1200" dirty="0"/>
                    </a:p>
                  </a:txBody>
                  <a:tcPr anchor="ctr"/>
                </a:tc>
                <a:extLst>
                  <a:ext uri="{0D108BD9-81ED-4DB2-BD59-A6C34878D82A}">
                    <a16:rowId xmlns:a16="http://schemas.microsoft.com/office/drawing/2014/main" val="3227748408"/>
                  </a:ext>
                </a:extLst>
              </a:tr>
              <a:tr h="0">
                <a:tc>
                  <a:txBody>
                    <a:bodyPr/>
                    <a:lstStyle/>
                    <a:p>
                      <a:pPr algn="ctr"/>
                      <a:r>
                        <a:rPr lang="en-US" sz="1200" dirty="0"/>
                        <a:t>4. Bob </a:t>
                      </a:r>
                      <a:r>
                        <a:rPr lang="en-US" sz="1200" b="1" dirty="0"/>
                        <a:t>writes</a:t>
                      </a:r>
                      <a:r>
                        <a:rPr lang="en-US" sz="1200" dirty="0"/>
                        <a:t> File Y</a:t>
                      </a:r>
                    </a:p>
                  </a:txBody>
                  <a:tcPr anchor="ctr"/>
                </a:tc>
                <a:tc>
                  <a:txBody>
                    <a:bodyPr/>
                    <a:lstStyle/>
                    <a:p>
                      <a:pPr algn="ctr"/>
                      <a:endParaRPr lang="en-US" sz="1200" dirty="0"/>
                    </a:p>
                  </a:txBody>
                  <a:tcPr anchor="ctr"/>
                </a:tc>
                <a:extLst>
                  <a:ext uri="{0D108BD9-81ED-4DB2-BD59-A6C34878D82A}">
                    <a16:rowId xmlns:a16="http://schemas.microsoft.com/office/drawing/2014/main" val="288646750"/>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29">
          <a:extLst>
            <a:ext uri="{FF2B5EF4-FFF2-40B4-BE49-F238E27FC236}">
              <a16:creationId xmlns:a16="http://schemas.microsoft.com/office/drawing/2014/main" id="{20BF2F7A-8254-8DC7-F5CC-C2681180A90A}"/>
            </a:ext>
          </a:extLst>
        </p:cNvPr>
        <p:cNvGrpSpPr/>
        <p:nvPr/>
      </p:nvGrpSpPr>
      <p:grpSpPr>
        <a:xfrm>
          <a:off x="0" y="0"/>
          <a:ext cx="0" cy="0"/>
          <a:chOff x="0" y="0"/>
          <a:chExt cx="0" cy="0"/>
        </a:xfrm>
      </p:grpSpPr>
      <p:sp>
        <p:nvSpPr>
          <p:cNvPr id="230" name="Google Shape;230;p40">
            <a:extLst>
              <a:ext uri="{FF2B5EF4-FFF2-40B4-BE49-F238E27FC236}">
                <a16:creationId xmlns:a16="http://schemas.microsoft.com/office/drawing/2014/main" id="{2D0852EB-C62C-DCAC-AA9F-938AAA195924}"/>
              </a:ext>
            </a:extLst>
          </p:cNvPr>
          <p:cNvSpPr txBox="1">
            <a:spLocks noGrp="1"/>
          </p:cNvSpPr>
          <p:nvPr>
            <p:ph type="title"/>
          </p:nvPr>
        </p:nvSpPr>
        <p:spPr>
          <a:xfrm>
            <a:off x="552250" y="273844"/>
            <a:ext cx="7886700" cy="713700"/>
          </a:xfrm>
          <a:prstGeom prst="rect">
            <a:avLst/>
          </a:prstGeom>
          <a:noFill/>
          <a:ln>
            <a:noFill/>
          </a:ln>
        </p:spPr>
        <p:txBody>
          <a:bodyPr spcFirstLastPara="1" wrap="square" lIns="91425" tIns="45700" rIns="91425" bIns="45700" anchor="ctr" anchorCtr="0">
            <a:noAutofit/>
          </a:bodyPr>
          <a:lstStyle/>
          <a:p>
            <a:pPr lvl="0"/>
            <a:r>
              <a:rPr lang="en-US" sz="3200" dirty="0"/>
              <a:t>Group Discussion</a:t>
            </a:r>
            <a:br>
              <a:rPr lang="en-US" sz="3200" dirty="0"/>
            </a:br>
            <a:r>
              <a:rPr lang="en" sz="2000" i="1" dirty="0"/>
              <a:t>Take a few minutes to think through and write out ideas for….</a:t>
            </a:r>
            <a:endParaRPr sz="2000" b="0" i="1" dirty="0"/>
          </a:p>
        </p:txBody>
      </p:sp>
      <p:sp>
        <p:nvSpPr>
          <p:cNvPr id="231" name="Google Shape;231;p40">
            <a:extLst>
              <a:ext uri="{FF2B5EF4-FFF2-40B4-BE49-F238E27FC236}">
                <a16:creationId xmlns:a16="http://schemas.microsoft.com/office/drawing/2014/main" id="{157A4071-7693-9F71-FBFB-30184F5E8A07}"/>
              </a:ext>
            </a:extLst>
          </p:cNvPr>
          <p:cNvSpPr txBox="1">
            <a:spLocks noGrp="1"/>
          </p:cNvSpPr>
          <p:nvPr>
            <p:ph type="body" idx="1"/>
          </p:nvPr>
        </p:nvSpPr>
        <p:spPr>
          <a:xfrm>
            <a:off x="628650" y="1135819"/>
            <a:ext cx="8182200" cy="3497100"/>
          </a:xfrm>
          <a:prstGeom prst="rect">
            <a:avLst/>
          </a:prstGeom>
          <a:noFill/>
          <a:ln>
            <a:noFill/>
          </a:ln>
        </p:spPr>
        <p:txBody>
          <a:bodyPr spcFirstLastPara="1" wrap="square" lIns="91425" tIns="45700" rIns="91425" bIns="45700" anchor="t" anchorCtr="0">
            <a:noAutofit/>
          </a:bodyPr>
          <a:lstStyle/>
          <a:p>
            <a:pPr marL="76200" indent="0">
              <a:buNone/>
            </a:pPr>
            <a:r>
              <a:rPr lang="en" sz="1200" b="1" dirty="0">
                <a:solidFill>
                  <a:schemeClr val="bg2">
                    <a:lumMod val="75000"/>
                    <a:lumOff val="25000"/>
                  </a:schemeClr>
                </a:solidFill>
                <a:latin typeface="Arial"/>
                <a:ea typeface="Arial"/>
                <a:cs typeface="Arial"/>
                <a:sym typeface="Arial"/>
              </a:rPr>
              <a:t>Scenario:</a:t>
            </a:r>
            <a:r>
              <a:rPr lang="en" sz="1200" dirty="0">
                <a:solidFill>
                  <a:schemeClr val="dk2"/>
                </a:solidFill>
                <a:latin typeface="Arial"/>
                <a:ea typeface="Arial"/>
                <a:cs typeface="Arial"/>
                <a:sym typeface="Arial"/>
              </a:rPr>
              <a:t> </a:t>
            </a:r>
            <a:r>
              <a:rPr lang="en-US" sz="1200" dirty="0"/>
              <a:t>A system enforces both Bell–</a:t>
            </a:r>
            <a:r>
              <a:rPr lang="en-US" sz="1200" dirty="0" err="1"/>
              <a:t>LaPadula</a:t>
            </a:r>
            <a:r>
              <a:rPr lang="en-US" sz="1200" dirty="0"/>
              <a:t> and Biba models. The security levels are: Top Secret, Secret, Confidential, and Unclassified. The integrity levels are: High, Medium, and Low.</a:t>
            </a:r>
          </a:p>
          <a:p>
            <a:pPr marL="76200" indent="0">
              <a:buNone/>
            </a:pPr>
            <a:r>
              <a:rPr lang="en-US" sz="1200" dirty="0"/>
              <a:t>Each User (Subject) and Documents (Object) has both a confidentiality level and an integrity level.</a:t>
            </a:r>
          </a:p>
        </p:txBody>
      </p:sp>
      <p:graphicFrame>
        <p:nvGraphicFramePr>
          <p:cNvPr id="3" name="Table 2">
            <a:extLst>
              <a:ext uri="{FF2B5EF4-FFF2-40B4-BE49-F238E27FC236}">
                <a16:creationId xmlns:a16="http://schemas.microsoft.com/office/drawing/2014/main" id="{0FA6356C-CFC4-F02F-B5BB-18AD8F9B8558}"/>
              </a:ext>
            </a:extLst>
          </p:cNvPr>
          <p:cNvGraphicFramePr>
            <a:graphicFrameLocks noGrp="1"/>
          </p:cNvGraphicFramePr>
          <p:nvPr/>
        </p:nvGraphicFramePr>
        <p:xfrm>
          <a:off x="333150" y="2430667"/>
          <a:ext cx="4206659" cy="1371600"/>
        </p:xfrm>
        <a:graphic>
          <a:graphicData uri="http://schemas.openxmlformats.org/drawingml/2006/table">
            <a:tbl>
              <a:tblPr>
                <a:tableStyleId>{284E427A-3D55-4303-BF80-6455036E1DE7}</a:tableStyleId>
              </a:tblPr>
              <a:tblGrid>
                <a:gridCol w="1252812">
                  <a:extLst>
                    <a:ext uri="{9D8B030D-6E8A-4147-A177-3AD203B41FA5}">
                      <a16:colId xmlns:a16="http://schemas.microsoft.com/office/drawing/2014/main" val="3012410373"/>
                    </a:ext>
                  </a:extLst>
                </a:gridCol>
                <a:gridCol w="1733051">
                  <a:extLst>
                    <a:ext uri="{9D8B030D-6E8A-4147-A177-3AD203B41FA5}">
                      <a16:colId xmlns:a16="http://schemas.microsoft.com/office/drawing/2014/main" val="3306134398"/>
                    </a:ext>
                  </a:extLst>
                </a:gridCol>
                <a:gridCol w="1220796">
                  <a:extLst>
                    <a:ext uri="{9D8B030D-6E8A-4147-A177-3AD203B41FA5}">
                      <a16:colId xmlns:a16="http://schemas.microsoft.com/office/drawing/2014/main" val="3769763562"/>
                    </a:ext>
                  </a:extLst>
                </a:gridCol>
              </a:tblGrid>
              <a:tr h="0">
                <a:tc>
                  <a:txBody>
                    <a:bodyPr/>
                    <a:lstStyle/>
                    <a:p>
                      <a:pPr algn="ctr"/>
                      <a:r>
                        <a:rPr lang="en-US" sz="1200" b="1" dirty="0"/>
                        <a:t>Entity</a:t>
                      </a:r>
                    </a:p>
                  </a:txBody>
                  <a:tcPr anchor="ctr"/>
                </a:tc>
                <a:tc>
                  <a:txBody>
                    <a:bodyPr/>
                    <a:lstStyle/>
                    <a:p>
                      <a:pPr algn="ctr"/>
                      <a:r>
                        <a:rPr lang="en-US" sz="1200" b="1" dirty="0"/>
                        <a:t>Confidentiality Level</a:t>
                      </a:r>
                    </a:p>
                  </a:txBody>
                  <a:tcPr anchor="ctr"/>
                </a:tc>
                <a:tc>
                  <a:txBody>
                    <a:bodyPr/>
                    <a:lstStyle/>
                    <a:p>
                      <a:pPr algn="ctr"/>
                      <a:r>
                        <a:rPr lang="en-US" sz="1200" b="1" dirty="0"/>
                        <a:t>Integrity Level</a:t>
                      </a:r>
                    </a:p>
                  </a:txBody>
                  <a:tcPr anchor="ctr"/>
                </a:tc>
                <a:extLst>
                  <a:ext uri="{0D108BD9-81ED-4DB2-BD59-A6C34878D82A}">
                    <a16:rowId xmlns:a16="http://schemas.microsoft.com/office/drawing/2014/main" val="527332070"/>
                  </a:ext>
                </a:extLst>
              </a:tr>
              <a:tr h="0">
                <a:tc>
                  <a:txBody>
                    <a:bodyPr/>
                    <a:lstStyle/>
                    <a:p>
                      <a:pPr algn="ctr"/>
                      <a:r>
                        <a:rPr lang="en-US" sz="1200"/>
                        <a:t>Alice (subject)</a:t>
                      </a:r>
                    </a:p>
                  </a:txBody>
                  <a:tcPr anchor="ctr"/>
                </a:tc>
                <a:tc>
                  <a:txBody>
                    <a:bodyPr/>
                    <a:lstStyle/>
                    <a:p>
                      <a:pPr algn="ctr"/>
                      <a:r>
                        <a:rPr lang="en-US" sz="1200"/>
                        <a:t>SECRET</a:t>
                      </a:r>
                    </a:p>
                  </a:txBody>
                  <a:tcPr anchor="ctr"/>
                </a:tc>
                <a:tc>
                  <a:txBody>
                    <a:bodyPr/>
                    <a:lstStyle/>
                    <a:p>
                      <a:pPr algn="ctr"/>
                      <a:r>
                        <a:rPr lang="en-US" sz="1200" dirty="0"/>
                        <a:t>LOW</a:t>
                      </a:r>
                    </a:p>
                  </a:txBody>
                  <a:tcPr anchor="ctr"/>
                </a:tc>
                <a:extLst>
                  <a:ext uri="{0D108BD9-81ED-4DB2-BD59-A6C34878D82A}">
                    <a16:rowId xmlns:a16="http://schemas.microsoft.com/office/drawing/2014/main" val="1436711585"/>
                  </a:ext>
                </a:extLst>
              </a:tr>
              <a:tr h="0">
                <a:tc>
                  <a:txBody>
                    <a:bodyPr/>
                    <a:lstStyle/>
                    <a:p>
                      <a:pPr algn="ctr"/>
                      <a:r>
                        <a:rPr lang="en-US" sz="1200"/>
                        <a:t>Bob (subject)</a:t>
                      </a:r>
                    </a:p>
                  </a:txBody>
                  <a:tcPr anchor="ctr"/>
                </a:tc>
                <a:tc>
                  <a:txBody>
                    <a:bodyPr/>
                    <a:lstStyle/>
                    <a:p>
                      <a:pPr algn="ctr"/>
                      <a:r>
                        <a:rPr lang="en-US" sz="1200"/>
                        <a:t>CONFIDENTIAL</a:t>
                      </a:r>
                    </a:p>
                  </a:txBody>
                  <a:tcPr anchor="ctr"/>
                </a:tc>
                <a:tc>
                  <a:txBody>
                    <a:bodyPr/>
                    <a:lstStyle/>
                    <a:p>
                      <a:pPr algn="ctr"/>
                      <a:r>
                        <a:rPr lang="en-US" sz="1200" dirty="0"/>
                        <a:t>HIGH</a:t>
                      </a:r>
                    </a:p>
                  </a:txBody>
                  <a:tcPr anchor="ctr"/>
                </a:tc>
                <a:extLst>
                  <a:ext uri="{0D108BD9-81ED-4DB2-BD59-A6C34878D82A}">
                    <a16:rowId xmlns:a16="http://schemas.microsoft.com/office/drawing/2014/main" val="1989961138"/>
                  </a:ext>
                </a:extLst>
              </a:tr>
              <a:tr h="0">
                <a:tc>
                  <a:txBody>
                    <a:bodyPr/>
                    <a:lstStyle/>
                    <a:p>
                      <a:pPr algn="ctr"/>
                      <a:r>
                        <a:rPr lang="en-US" sz="1200"/>
                        <a:t>File X</a:t>
                      </a:r>
                    </a:p>
                  </a:txBody>
                  <a:tcPr anchor="ctr"/>
                </a:tc>
                <a:tc>
                  <a:txBody>
                    <a:bodyPr/>
                    <a:lstStyle/>
                    <a:p>
                      <a:pPr algn="ctr"/>
                      <a:r>
                        <a:rPr lang="en-US" sz="1200"/>
                        <a:t>CONFIDENTIAL</a:t>
                      </a:r>
                    </a:p>
                  </a:txBody>
                  <a:tcPr anchor="ctr"/>
                </a:tc>
                <a:tc>
                  <a:txBody>
                    <a:bodyPr/>
                    <a:lstStyle/>
                    <a:p>
                      <a:pPr algn="ctr"/>
                      <a:r>
                        <a:rPr lang="en-US" sz="1200"/>
                        <a:t>MEDIUM</a:t>
                      </a:r>
                    </a:p>
                  </a:txBody>
                  <a:tcPr anchor="ctr"/>
                </a:tc>
                <a:extLst>
                  <a:ext uri="{0D108BD9-81ED-4DB2-BD59-A6C34878D82A}">
                    <a16:rowId xmlns:a16="http://schemas.microsoft.com/office/drawing/2014/main" val="787622001"/>
                  </a:ext>
                </a:extLst>
              </a:tr>
              <a:tr h="0">
                <a:tc>
                  <a:txBody>
                    <a:bodyPr/>
                    <a:lstStyle/>
                    <a:p>
                      <a:pPr algn="ctr"/>
                      <a:r>
                        <a:rPr lang="en-US" sz="1200"/>
                        <a:t>File Y</a:t>
                      </a:r>
                    </a:p>
                  </a:txBody>
                  <a:tcPr anchor="ctr"/>
                </a:tc>
                <a:tc>
                  <a:txBody>
                    <a:bodyPr/>
                    <a:lstStyle/>
                    <a:p>
                      <a:pPr algn="ctr"/>
                      <a:r>
                        <a:rPr lang="en-US" sz="1200" dirty="0"/>
                        <a:t>SECRET</a:t>
                      </a:r>
                    </a:p>
                  </a:txBody>
                  <a:tcPr anchor="ctr"/>
                </a:tc>
                <a:tc>
                  <a:txBody>
                    <a:bodyPr/>
                    <a:lstStyle/>
                    <a:p>
                      <a:pPr algn="ctr"/>
                      <a:r>
                        <a:rPr lang="en-US" sz="1200" dirty="0"/>
                        <a:t>HIGH</a:t>
                      </a:r>
                    </a:p>
                  </a:txBody>
                  <a:tcPr anchor="ctr"/>
                </a:tc>
                <a:extLst>
                  <a:ext uri="{0D108BD9-81ED-4DB2-BD59-A6C34878D82A}">
                    <a16:rowId xmlns:a16="http://schemas.microsoft.com/office/drawing/2014/main" val="2653808348"/>
                  </a:ext>
                </a:extLst>
              </a:tr>
            </a:tbl>
          </a:graphicData>
        </a:graphic>
      </p:graphicFrame>
      <p:graphicFrame>
        <p:nvGraphicFramePr>
          <p:cNvPr id="7" name="Table 6">
            <a:extLst>
              <a:ext uri="{FF2B5EF4-FFF2-40B4-BE49-F238E27FC236}">
                <a16:creationId xmlns:a16="http://schemas.microsoft.com/office/drawing/2014/main" id="{57714F46-B0B7-5E4B-D7BD-F67095C5C190}"/>
              </a:ext>
            </a:extLst>
          </p:cNvPr>
          <p:cNvGraphicFramePr>
            <a:graphicFrameLocks noGrp="1"/>
          </p:cNvGraphicFramePr>
          <p:nvPr/>
        </p:nvGraphicFramePr>
        <p:xfrm>
          <a:off x="4935845" y="2426924"/>
          <a:ext cx="3798406" cy="1371600"/>
        </p:xfrm>
        <a:graphic>
          <a:graphicData uri="http://schemas.openxmlformats.org/drawingml/2006/table">
            <a:tbl>
              <a:tblPr>
                <a:tableStyleId>{8A839EFE-746A-4092-BF24-69DA34CC3594}</a:tableStyleId>
              </a:tblPr>
              <a:tblGrid>
                <a:gridCol w="1977210">
                  <a:extLst>
                    <a:ext uri="{9D8B030D-6E8A-4147-A177-3AD203B41FA5}">
                      <a16:colId xmlns:a16="http://schemas.microsoft.com/office/drawing/2014/main" val="1862929880"/>
                    </a:ext>
                  </a:extLst>
                </a:gridCol>
                <a:gridCol w="1821196">
                  <a:extLst>
                    <a:ext uri="{9D8B030D-6E8A-4147-A177-3AD203B41FA5}">
                      <a16:colId xmlns:a16="http://schemas.microsoft.com/office/drawing/2014/main" val="2531815084"/>
                    </a:ext>
                  </a:extLst>
                </a:gridCol>
              </a:tblGrid>
              <a:tr h="0">
                <a:tc>
                  <a:txBody>
                    <a:bodyPr/>
                    <a:lstStyle/>
                    <a:p>
                      <a:pPr algn="ctr"/>
                      <a:r>
                        <a:rPr lang="en-US" sz="1200" b="1" dirty="0"/>
                        <a:t>Access</a:t>
                      </a:r>
                    </a:p>
                  </a:txBody>
                  <a:tcPr anchor="ctr"/>
                </a:tc>
                <a:tc>
                  <a:txBody>
                    <a:bodyPr/>
                    <a:lstStyle/>
                    <a:p>
                      <a:pPr algn="ctr"/>
                      <a:r>
                        <a:rPr lang="en-US" sz="1200" b="1" dirty="0"/>
                        <a:t>Allowed or Denied?</a:t>
                      </a:r>
                    </a:p>
                  </a:txBody>
                  <a:tcPr anchor="ctr"/>
                </a:tc>
                <a:extLst>
                  <a:ext uri="{0D108BD9-81ED-4DB2-BD59-A6C34878D82A}">
                    <a16:rowId xmlns:a16="http://schemas.microsoft.com/office/drawing/2014/main" val="2829650227"/>
                  </a:ext>
                </a:extLst>
              </a:tr>
              <a:tr h="0">
                <a:tc>
                  <a:txBody>
                    <a:bodyPr/>
                    <a:lstStyle/>
                    <a:p>
                      <a:pPr algn="ctr"/>
                      <a:r>
                        <a:rPr lang="en-US" sz="1200" dirty="0"/>
                        <a:t>1. Alice </a:t>
                      </a:r>
                      <a:r>
                        <a:rPr lang="en-US" sz="1200" b="1" dirty="0"/>
                        <a:t>reads</a:t>
                      </a:r>
                      <a:r>
                        <a:rPr lang="en-US" sz="1200" dirty="0"/>
                        <a:t> File X</a:t>
                      </a:r>
                    </a:p>
                  </a:txBody>
                  <a:tcPr anchor="ctr"/>
                </a:tc>
                <a:tc>
                  <a:txBody>
                    <a:bodyPr/>
                    <a:lstStyle/>
                    <a:p>
                      <a:pPr algn="ctr"/>
                      <a:r>
                        <a:rPr lang="en-US" sz="1200" dirty="0">
                          <a:solidFill>
                            <a:schemeClr val="bg2">
                              <a:lumMod val="75000"/>
                              <a:lumOff val="25000"/>
                            </a:schemeClr>
                          </a:solidFill>
                        </a:rPr>
                        <a:t>Allowed</a:t>
                      </a:r>
                    </a:p>
                  </a:txBody>
                  <a:tcPr anchor="ctr"/>
                </a:tc>
                <a:extLst>
                  <a:ext uri="{0D108BD9-81ED-4DB2-BD59-A6C34878D82A}">
                    <a16:rowId xmlns:a16="http://schemas.microsoft.com/office/drawing/2014/main" val="1862964517"/>
                  </a:ext>
                </a:extLst>
              </a:tr>
              <a:tr h="0">
                <a:tc>
                  <a:txBody>
                    <a:bodyPr/>
                    <a:lstStyle/>
                    <a:p>
                      <a:pPr algn="ctr"/>
                      <a:r>
                        <a:rPr lang="en-US" sz="1200"/>
                        <a:t>2. Alice </a:t>
                      </a:r>
                      <a:r>
                        <a:rPr lang="en-US" sz="1200" b="1"/>
                        <a:t>writes</a:t>
                      </a:r>
                      <a:r>
                        <a:rPr lang="en-US" sz="1200"/>
                        <a:t> File X</a:t>
                      </a:r>
                    </a:p>
                  </a:txBody>
                  <a:tcPr anchor="ctr"/>
                </a:tc>
                <a:tc>
                  <a:txBody>
                    <a:bodyPr/>
                    <a:lstStyle/>
                    <a:p>
                      <a:pPr algn="ctr"/>
                      <a:r>
                        <a:rPr lang="en-US" sz="1200" dirty="0">
                          <a:solidFill>
                            <a:srgbClr val="C00000"/>
                          </a:solidFill>
                        </a:rPr>
                        <a:t>Denied</a:t>
                      </a:r>
                    </a:p>
                  </a:txBody>
                  <a:tcPr anchor="ctr"/>
                </a:tc>
                <a:extLst>
                  <a:ext uri="{0D108BD9-81ED-4DB2-BD59-A6C34878D82A}">
                    <a16:rowId xmlns:a16="http://schemas.microsoft.com/office/drawing/2014/main" val="791096704"/>
                  </a:ext>
                </a:extLst>
              </a:tr>
              <a:tr h="0">
                <a:tc>
                  <a:txBody>
                    <a:bodyPr/>
                    <a:lstStyle/>
                    <a:p>
                      <a:pPr algn="ctr"/>
                      <a:r>
                        <a:rPr lang="en-US" sz="1200"/>
                        <a:t>3. Bob </a:t>
                      </a:r>
                      <a:r>
                        <a:rPr lang="en-US" sz="1200" b="1"/>
                        <a:t>reads</a:t>
                      </a:r>
                      <a:r>
                        <a:rPr lang="en-US" sz="1200"/>
                        <a:t> File Y</a:t>
                      </a:r>
                    </a:p>
                  </a:txBody>
                  <a:tcPr anchor="ctr"/>
                </a:tc>
                <a:tc>
                  <a:txBody>
                    <a:bodyPr/>
                    <a:lstStyle/>
                    <a:p>
                      <a:pPr algn="ctr"/>
                      <a:r>
                        <a:rPr lang="en-US" sz="1200" dirty="0">
                          <a:solidFill>
                            <a:srgbClr val="C00000"/>
                          </a:solidFill>
                        </a:rPr>
                        <a:t>Denied</a:t>
                      </a:r>
                    </a:p>
                  </a:txBody>
                  <a:tcPr anchor="ctr"/>
                </a:tc>
                <a:extLst>
                  <a:ext uri="{0D108BD9-81ED-4DB2-BD59-A6C34878D82A}">
                    <a16:rowId xmlns:a16="http://schemas.microsoft.com/office/drawing/2014/main" val="3227748408"/>
                  </a:ext>
                </a:extLst>
              </a:tr>
              <a:tr h="0">
                <a:tc>
                  <a:txBody>
                    <a:bodyPr/>
                    <a:lstStyle/>
                    <a:p>
                      <a:pPr algn="ctr"/>
                      <a:r>
                        <a:rPr lang="en-US" sz="1200" dirty="0"/>
                        <a:t>4. Bob </a:t>
                      </a:r>
                      <a:r>
                        <a:rPr lang="en-US" sz="1200" b="1" dirty="0"/>
                        <a:t>writes</a:t>
                      </a:r>
                      <a:r>
                        <a:rPr lang="en-US" sz="1200" dirty="0"/>
                        <a:t> File Y</a:t>
                      </a:r>
                    </a:p>
                  </a:txBody>
                  <a:tcPr anchor="ctr"/>
                </a:tc>
                <a:tc>
                  <a:txBody>
                    <a:bodyPr/>
                    <a:lstStyle/>
                    <a:p>
                      <a:pPr algn="ctr"/>
                      <a:r>
                        <a:rPr lang="en-US" sz="1200" dirty="0">
                          <a:solidFill>
                            <a:schemeClr val="bg2">
                              <a:lumMod val="75000"/>
                              <a:lumOff val="25000"/>
                            </a:schemeClr>
                          </a:solidFill>
                        </a:rPr>
                        <a:t>Allowed</a:t>
                      </a:r>
                    </a:p>
                  </a:txBody>
                  <a:tcPr anchor="ctr"/>
                </a:tc>
                <a:extLst>
                  <a:ext uri="{0D108BD9-81ED-4DB2-BD59-A6C34878D82A}">
                    <a16:rowId xmlns:a16="http://schemas.microsoft.com/office/drawing/2014/main" val="288646750"/>
                  </a:ext>
                </a:extLst>
              </a:tr>
            </a:tbl>
          </a:graphicData>
        </a:graphic>
      </p:graphicFrame>
    </p:spTree>
    <p:extLst>
      <p:ext uri="{BB962C8B-B14F-4D97-AF65-F5344CB8AC3E}">
        <p14:creationId xmlns:p14="http://schemas.microsoft.com/office/powerpoint/2010/main" val="3606192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30"/>
          <p:cNvSpPr txBox="1">
            <a:spLocks noGrp="1"/>
          </p:cNvSpPr>
          <p:nvPr>
            <p:ph type="title"/>
          </p:nvPr>
        </p:nvSpPr>
        <p:spPr>
          <a:xfrm>
            <a:off x="628650" y="273844"/>
            <a:ext cx="8146718" cy="713700"/>
          </a:xfrm>
          <a:prstGeom prst="rect">
            <a:avLst/>
          </a:prstGeom>
          <a:noFill/>
          <a:ln>
            <a:noFill/>
          </a:ln>
        </p:spPr>
        <p:txBody>
          <a:bodyPr spcFirstLastPara="1" wrap="square" lIns="91425" tIns="45700" rIns="91425" bIns="45700" anchor="ctr" anchorCtr="0">
            <a:noAutofit/>
          </a:bodyPr>
          <a:lstStyle/>
          <a:p>
            <a:pPr lvl="0">
              <a:lnSpc>
                <a:spcPct val="100000"/>
              </a:lnSpc>
              <a:buClr>
                <a:schemeClr val="dk2"/>
              </a:buClr>
              <a:buSzPts val="3200"/>
            </a:pPr>
            <a:r>
              <a:rPr lang="en-US" sz="3400" i="0" u="none" strike="noStrike" cap="none" dirty="0">
                <a:solidFill>
                  <a:schemeClr val="dk2"/>
                </a:solidFill>
              </a:rPr>
              <a:t>Chinese Wall Model</a:t>
            </a:r>
            <a:r>
              <a:rPr lang="en-US" sz="3200" dirty="0">
                <a:solidFill>
                  <a:schemeClr val="dk2"/>
                </a:solidFill>
                <a:latin typeface="Arial"/>
                <a:cs typeface="Arial"/>
                <a:sym typeface="Arial"/>
              </a:rPr>
              <a:t> (</a:t>
            </a:r>
            <a:r>
              <a:rPr lang="en-US" sz="3200" dirty="0"/>
              <a:t>Brewer–Nash model</a:t>
            </a:r>
            <a:r>
              <a:rPr lang="en-US" sz="3200" dirty="0">
                <a:solidFill>
                  <a:schemeClr val="dk2"/>
                </a:solidFill>
                <a:latin typeface="Arial"/>
                <a:cs typeface="Arial"/>
                <a:sym typeface="Arial"/>
              </a:rPr>
              <a:t>)</a:t>
            </a:r>
            <a:endParaRPr sz="2000" i="1" dirty="0"/>
          </a:p>
        </p:txBody>
      </p:sp>
      <p:pic>
        <p:nvPicPr>
          <p:cNvPr id="12290" name="Picture 2" descr="Newly discovered gaps in Great Wall of China create more mysteries about  why it was built | South China Morning Post">
            <a:extLst>
              <a:ext uri="{FF2B5EF4-FFF2-40B4-BE49-F238E27FC236}">
                <a16:creationId xmlns:a16="http://schemas.microsoft.com/office/drawing/2014/main" id="{1158C024-D6C3-8219-6DC1-B8B3FEA53B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53" y="1771273"/>
            <a:ext cx="3190585" cy="2127494"/>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descr="Great Wall Of China On Map + Hair On Advanced Tongue">
            <a:extLst>
              <a:ext uri="{FF2B5EF4-FFF2-40B4-BE49-F238E27FC236}">
                <a16:creationId xmlns:a16="http://schemas.microsoft.com/office/drawing/2014/main" id="{BEFF47C6-605F-EA3D-2717-BCAC384CD9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4078" y="1771273"/>
            <a:ext cx="4306878" cy="212749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23C712-8FB1-ADBE-A6BA-A03EAF45D673}"/>
              </a:ext>
            </a:extLst>
          </p:cNvPr>
          <p:cNvSpPr txBox="1"/>
          <p:nvPr/>
        </p:nvSpPr>
        <p:spPr>
          <a:xfrm>
            <a:off x="628650" y="1225520"/>
            <a:ext cx="8007882" cy="307777"/>
          </a:xfrm>
          <a:prstGeom prst="rect">
            <a:avLst/>
          </a:prstGeom>
          <a:noFill/>
        </p:spPr>
        <p:txBody>
          <a:bodyPr wrap="square">
            <a:spAutoFit/>
          </a:bodyPr>
          <a:lstStyle/>
          <a:p>
            <a:r>
              <a:rPr lang="en-US" b="1" dirty="0"/>
              <a:t>The Great Wall</a:t>
            </a:r>
            <a:r>
              <a:rPr lang="en-US" dirty="0"/>
              <a:t> was built during the Qin Dynasty to separate and protect territories within China.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BF3095FF-3CE2-5120-D925-2C75DFB9C97B}"/>
            </a:ext>
          </a:extLst>
        </p:cNvPr>
        <p:cNvGrpSpPr/>
        <p:nvPr/>
      </p:nvGrpSpPr>
      <p:grpSpPr>
        <a:xfrm>
          <a:off x="0" y="0"/>
          <a:ext cx="0" cy="0"/>
          <a:chOff x="0" y="0"/>
          <a:chExt cx="0" cy="0"/>
        </a:xfrm>
      </p:grpSpPr>
      <p:sp>
        <p:nvSpPr>
          <p:cNvPr id="165" name="Google Shape;165;p30">
            <a:extLst>
              <a:ext uri="{FF2B5EF4-FFF2-40B4-BE49-F238E27FC236}">
                <a16:creationId xmlns:a16="http://schemas.microsoft.com/office/drawing/2014/main" id="{F9543ED8-587F-4B04-A0A9-C56176F78128}"/>
              </a:ext>
            </a:extLst>
          </p:cNvPr>
          <p:cNvSpPr txBox="1">
            <a:spLocks noGrp="1"/>
          </p:cNvSpPr>
          <p:nvPr>
            <p:ph type="title"/>
          </p:nvPr>
        </p:nvSpPr>
        <p:spPr>
          <a:xfrm>
            <a:off x="628650" y="273844"/>
            <a:ext cx="8146718" cy="713700"/>
          </a:xfrm>
          <a:prstGeom prst="rect">
            <a:avLst/>
          </a:prstGeom>
          <a:noFill/>
          <a:ln>
            <a:noFill/>
          </a:ln>
        </p:spPr>
        <p:txBody>
          <a:bodyPr spcFirstLastPara="1" wrap="square" lIns="91425" tIns="45700" rIns="91425" bIns="45700" anchor="ctr" anchorCtr="0">
            <a:noAutofit/>
          </a:bodyPr>
          <a:lstStyle/>
          <a:p>
            <a:pPr lvl="0">
              <a:lnSpc>
                <a:spcPct val="100000"/>
              </a:lnSpc>
              <a:buClr>
                <a:schemeClr val="dk2"/>
              </a:buClr>
              <a:buSzPts val="3200"/>
            </a:pPr>
            <a:r>
              <a:rPr lang="en-US" sz="3400" i="0" u="none" strike="noStrike" cap="none" dirty="0">
                <a:solidFill>
                  <a:schemeClr val="dk2"/>
                </a:solidFill>
              </a:rPr>
              <a:t>Chinese Wall Model</a:t>
            </a:r>
            <a:r>
              <a:rPr lang="en-US" sz="3200" dirty="0">
                <a:solidFill>
                  <a:schemeClr val="dk2"/>
                </a:solidFill>
                <a:latin typeface="Arial"/>
                <a:cs typeface="Arial"/>
                <a:sym typeface="Arial"/>
              </a:rPr>
              <a:t> (</a:t>
            </a:r>
            <a:r>
              <a:rPr lang="en-US" sz="3200" dirty="0"/>
              <a:t>Brewer–Nash model</a:t>
            </a:r>
            <a:r>
              <a:rPr lang="en-US" sz="3200" dirty="0">
                <a:solidFill>
                  <a:schemeClr val="dk2"/>
                </a:solidFill>
                <a:latin typeface="Arial"/>
                <a:cs typeface="Arial"/>
                <a:sym typeface="Arial"/>
              </a:rPr>
              <a:t>)</a:t>
            </a:r>
            <a:endParaRPr sz="2000" i="1" dirty="0"/>
          </a:p>
        </p:txBody>
      </p:sp>
      <p:sp>
        <p:nvSpPr>
          <p:cNvPr id="3" name="TextBox 2">
            <a:extLst>
              <a:ext uri="{FF2B5EF4-FFF2-40B4-BE49-F238E27FC236}">
                <a16:creationId xmlns:a16="http://schemas.microsoft.com/office/drawing/2014/main" id="{19794031-D93A-07C5-DAE1-ABE0E7B90ACB}"/>
              </a:ext>
            </a:extLst>
          </p:cNvPr>
          <p:cNvSpPr txBox="1"/>
          <p:nvPr/>
        </p:nvSpPr>
        <p:spPr>
          <a:xfrm>
            <a:off x="628650" y="1305235"/>
            <a:ext cx="798873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Example: </a:t>
            </a:r>
            <a:r>
              <a:rPr lang="en-US" i="1" dirty="0"/>
              <a:t>Suppose a lawyer counsels Bank of America in its investments. It could be a breach of confidentiality for her to consult also for Citibank. A simultaneous contract with McDonalds would not be a conflict.</a:t>
            </a:r>
          </a:p>
        </p:txBody>
      </p:sp>
      <p:pic>
        <p:nvPicPr>
          <p:cNvPr id="5" name="Picture 4">
            <a:extLst>
              <a:ext uri="{FF2B5EF4-FFF2-40B4-BE49-F238E27FC236}">
                <a16:creationId xmlns:a16="http://schemas.microsoft.com/office/drawing/2014/main" id="{B5BAEEAA-6C49-182C-9B38-D6DDF49744EA}"/>
              </a:ext>
            </a:extLst>
          </p:cNvPr>
          <p:cNvPicPr>
            <a:picLocks noChangeAspect="1"/>
          </p:cNvPicPr>
          <p:nvPr/>
        </p:nvPicPr>
        <p:blipFill>
          <a:blip r:embed="rId3"/>
          <a:stretch>
            <a:fillRect/>
          </a:stretch>
        </p:blipFill>
        <p:spPr>
          <a:xfrm>
            <a:off x="2072024" y="2466905"/>
            <a:ext cx="5009524" cy="1504762"/>
          </a:xfrm>
          <a:prstGeom prst="rect">
            <a:avLst/>
          </a:prstGeom>
        </p:spPr>
      </p:pic>
      <p:pic>
        <p:nvPicPr>
          <p:cNvPr id="13314" name="Picture 2" descr="Lawyer Icon SVG Vector &amp; PNG Free Download | UXWing">
            <a:extLst>
              <a:ext uri="{FF2B5EF4-FFF2-40B4-BE49-F238E27FC236}">
                <a16:creationId xmlns:a16="http://schemas.microsoft.com/office/drawing/2014/main" id="{4137CCC8-E686-1C17-BBA3-AFA1D44E70C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3249" y="3088031"/>
            <a:ext cx="579355" cy="579355"/>
          </a:xfrm>
          <a:prstGeom prst="rect">
            <a:avLst/>
          </a:prstGeom>
          <a:noFill/>
          <a:extLst>
            <a:ext uri="{909E8E84-426E-40DD-AFC4-6F175D3DCCD1}">
              <a14:hiddenFill xmlns:a14="http://schemas.microsoft.com/office/drawing/2010/main">
                <a:solidFill>
                  <a:srgbClr val="FFFFFF"/>
                </a:solidFill>
              </a14:hiddenFill>
            </a:ext>
          </a:extLst>
        </p:spPr>
      </p:pic>
      <p:pic>
        <p:nvPicPr>
          <p:cNvPr id="13316" name="Picture 4" descr="Access Hand Key Icon SVG Vector &amp; PNG Free Download | UXWing">
            <a:extLst>
              <a:ext uri="{FF2B5EF4-FFF2-40B4-BE49-F238E27FC236}">
                <a16:creationId xmlns:a16="http://schemas.microsoft.com/office/drawing/2014/main" id="{7D24352D-490F-86C8-0897-C8644260FF9F}"/>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78" b="97015" l="4400" r="97600">
                        <a14:foregroundMark x1="59600" y1="15920" x2="60400" y2="24378"/>
                        <a14:foregroundMark x1="50000" y1="21891" x2="59200" y2="25871"/>
                        <a14:foregroundMark x1="52800" y1="4478" x2="58000" y2="15423"/>
                        <a14:foregroundMark x1="46400" y1="7463" x2="42400" y2="12438"/>
                        <a14:foregroundMark x1="42800" y1="22886" x2="52800" y2="28358"/>
                        <a14:foregroundMark x1="60400" y1="28358" x2="66400" y2="33333"/>
                        <a14:foregroundMark x1="67600" y1="35821" x2="70400" y2="38806"/>
                        <a14:foregroundMark x1="41200" y1="68159" x2="48800" y2="83582"/>
                        <a14:foregroundMark x1="66000" y1="84080" x2="89600" y2="73134"/>
                        <a14:foregroundMark x1="83200" y1="68657" x2="90800" y2="67164"/>
                        <a14:foregroundMark x1="88000" y1="63682" x2="94400" y2="63184"/>
                        <a14:foregroundMark x1="96400" y1="61692" x2="97600" y2="62189"/>
                        <a14:foregroundMark x1="40400" y1="75622" x2="68400" y2="82587"/>
                        <a14:foregroundMark x1="35200" y1="80597" x2="60800" y2="88060"/>
                        <a14:foregroundMark x1="43600" y1="91045" x2="48400" y2="97512"/>
                        <a14:foregroundMark x1="9200" y1="57214" x2="9200" y2="80597"/>
                        <a14:foregroundMark x1="4400" y1="56219" x2="5600" y2="72139"/>
                        <a14:foregroundMark x1="9200" y1="60697" x2="6000" y2="72637"/>
                        <a14:foregroundMark x1="35200" y1="62189" x2="46400" y2="76119"/>
                        <a14:foregroundMark x1="38800" y1="58706" x2="56400" y2="65672"/>
                        <a14:foregroundMark x1="58800" y1="67164" x2="65200" y2="67164"/>
                        <a14:foregroundMark x1="34000" y1="57711" x2="30800" y2="77114"/>
                        <a14:foregroundMark x1="16000" y1="59701" x2="14800" y2="74129"/>
                        <a14:foregroundMark x1="8400" y1="77612" x2="6400" y2="85572"/>
                        <a14:foregroundMark x1="15200" y1="77114" x2="16400" y2="84577"/>
                        <a14:foregroundMark x1="13200" y1="51741" x2="14000" y2="59701"/>
                        <a14:foregroundMark x1="7200" y1="52239" x2="4800" y2="54229"/>
                      </a14:backgroundRemoval>
                    </a14:imgEffect>
                  </a14:imgLayer>
                </a14:imgProps>
              </a:ext>
              <a:ext uri="{28A0092B-C50C-407E-A947-70E740481C1C}">
                <a14:useLocalDpi xmlns:a14="http://schemas.microsoft.com/office/drawing/2010/main" val="0"/>
              </a:ext>
            </a:extLst>
          </a:blip>
          <a:srcRect/>
          <a:stretch>
            <a:fillRect/>
          </a:stretch>
        </p:blipFill>
        <p:spPr bwMode="auto">
          <a:xfrm>
            <a:off x="2333365" y="3571015"/>
            <a:ext cx="330600" cy="265802"/>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Lock - Free security icons">
            <a:extLst>
              <a:ext uri="{FF2B5EF4-FFF2-40B4-BE49-F238E27FC236}">
                <a16:creationId xmlns:a16="http://schemas.microsoft.com/office/drawing/2014/main" id="{E2609D6F-AAE0-12A6-2A13-B00CF36D1B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65724" y="2843735"/>
            <a:ext cx="265802" cy="2658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Lock - Free security icons">
            <a:extLst>
              <a:ext uri="{FF2B5EF4-FFF2-40B4-BE49-F238E27FC236}">
                <a16:creationId xmlns:a16="http://schemas.microsoft.com/office/drawing/2014/main" id="{9566B116-46A5-150F-E576-0A22DA23CFB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99386" y="3703916"/>
            <a:ext cx="265802" cy="2658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Lock - Free security icons">
            <a:extLst>
              <a:ext uri="{FF2B5EF4-FFF2-40B4-BE49-F238E27FC236}">
                <a16:creationId xmlns:a16="http://schemas.microsoft.com/office/drawing/2014/main" id="{3C032008-5D50-C2E6-CE47-5AA779EC817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5364" y="2745325"/>
            <a:ext cx="265802" cy="26580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Lock - Free security icons">
            <a:extLst>
              <a:ext uri="{FF2B5EF4-FFF2-40B4-BE49-F238E27FC236}">
                <a16:creationId xmlns:a16="http://schemas.microsoft.com/office/drawing/2014/main" id="{8C2C2293-0057-F249-DF2F-70CBDB81204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04985" y="3403067"/>
            <a:ext cx="265802" cy="26580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Lock - Free security icons">
            <a:extLst>
              <a:ext uri="{FF2B5EF4-FFF2-40B4-BE49-F238E27FC236}">
                <a16:creationId xmlns:a16="http://schemas.microsoft.com/office/drawing/2014/main" id="{D1E29C36-A865-AFD9-9891-7CD2FD3ED5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86371" y="2745325"/>
            <a:ext cx="265802" cy="26580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Access Hand Key Icon SVG Vector &amp; PNG Free Download | UXWing">
            <a:extLst>
              <a:ext uri="{FF2B5EF4-FFF2-40B4-BE49-F238E27FC236}">
                <a16:creationId xmlns:a16="http://schemas.microsoft.com/office/drawing/2014/main" id="{D9BC467E-441F-49AC-304A-8765C9E060B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4478" b="97015" l="4400" r="97600">
                        <a14:foregroundMark x1="59600" y1="15920" x2="60400" y2="24378"/>
                        <a14:foregroundMark x1="50000" y1="21891" x2="59200" y2="25871"/>
                        <a14:foregroundMark x1="52800" y1="4478" x2="58000" y2="15423"/>
                        <a14:foregroundMark x1="46400" y1="7463" x2="42400" y2="12438"/>
                        <a14:foregroundMark x1="42800" y1="22886" x2="52800" y2="28358"/>
                        <a14:foregroundMark x1="60400" y1="28358" x2="66400" y2="33333"/>
                        <a14:foregroundMark x1="67600" y1="35821" x2="70400" y2="38806"/>
                        <a14:foregroundMark x1="41200" y1="68159" x2="48800" y2="83582"/>
                        <a14:foregroundMark x1="66000" y1="84080" x2="89600" y2="73134"/>
                        <a14:foregroundMark x1="83200" y1="68657" x2="90800" y2="67164"/>
                        <a14:foregroundMark x1="88000" y1="63682" x2="94400" y2="63184"/>
                        <a14:foregroundMark x1="96400" y1="61692" x2="97600" y2="62189"/>
                        <a14:foregroundMark x1="40400" y1="75622" x2="68400" y2="82587"/>
                        <a14:foregroundMark x1="35200" y1="80597" x2="60800" y2="88060"/>
                        <a14:foregroundMark x1="43600" y1="91045" x2="48400" y2="97512"/>
                        <a14:foregroundMark x1="9200" y1="57214" x2="9200" y2="80597"/>
                        <a14:foregroundMark x1="4400" y1="56219" x2="5600" y2="72139"/>
                        <a14:foregroundMark x1="9200" y1="60697" x2="6000" y2="72637"/>
                        <a14:foregroundMark x1="35200" y1="62189" x2="46400" y2="76119"/>
                        <a14:foregroundMark x1="38800" y1="58706" x2="56400" y2="65672"/>
                        <a14:foregroundMark x1="58800" y1="67164" x2="65200" y2="67164"/>
                        <a14:foregroundMark x1="34000" y1="57711" x2="30800" y2="77114"/>
                        <a14:foregroundMark x1="16000" y1="59701" x2="14800" y2="74129"/>
                        <a14:foregroundMark x1="8400" y1="77612" x2="6400" y2="85572"/>
                        <a14:foregroundMark x1="15200" y1="77114" x2="16400" y2="84577"/>
                        <a14:foregroundMark x1="13200" y1="51741" x2="14000" y2="59701"/>
                        <a14:foregroundMark x1="7200" y1="52239" x2="4800" y2="54229"/>
                      </a14:backgroundRemoval>
                    </a14:imgEffect>
                  </a14:imgLayer>
                </a14:imgProps>
              </a:ext>
              <a:ext uri="{28A0092B-C50C-407E-A947-70E740481C1C}">
                <a14:useLocalDpi xmlns:a14="http://schemas.microsoft.com/office/drawing/2010/main" val="0"/>
              </a:ext>
            </a:extLst>
          </a:blip>
          <a:srcRect/>
          <a:stretch>
            <a:fillRect/>
          </a:stretch>
        </p:blipFill>
        <p:spPr bwMode="auto">
          <a:xfrm>
            <a:off x="4878395" y="3573724"/>
            <a:ext cx="330600" cy="265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7062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BCE09C21-BF78-F77A-6EBB-AFA15A9B3A17}"/>
            </a:ext>
          </a:extLst>
        </p:cNvPr>
        <p:cNvGrpSpPr/>
        <p:nvPr/>
      </p:nvGrpSpPr>
      <p:grpSpPr>
        <a:xfrm>
          <a:off x="0" y="0"/>
          <a:ext cx="0" cy="0"/>
          <a:chOff x="0" y="0"/>
          <a:chExt cx="0" cy="0"/>
        </a:xfrm>
      </p:grpSpPr>
      <p:sp>
        <p:nvSpPr>
          <p:cNvPr id="165" name="Google Shape;165;p30">
            <a:extLst>
              <a:ext uri="{FF2B5EF4-FFF2-40B4-BE49-F238E27FC236}">
                <a16:creationId xmlns:a16="http://schemas.microsoft.com/office/drawing/2014/main" id="{6B50FF2B-3C3E-405F-4D3E-315836896C80}"/>
              </a:ext>
            </a:extLst>
          </p:cNvPr>
          <p:cNvSpPr txBox="1">
            <a:spLocks noGrp="1"/>
          </p:cNvSpPr>
          <p:nvPr>
            <p:ph type="title"/>
          </p:nvPr>
        </p:nvSpPr>
        <p:spPr>
          <a:xfrm>
            <a:off x="628650" y="273844"/>
            <a:ext cx="8146718" cy="713700"/>
          </a:xfrm>
          <a:prstGeom prst="rect">
            <a:avLst/>
          </a:prstGeom>
          <a:noFill/>
          <a:ln>
            <a:noFill/>
          </a:ln>
        </p:spPr>
        <p:txBody>
          <a:bodyPr spcFirstLastPara="1" wrap="square" lIns="91425" tIns="45700" rIns="91425" bIns="45700" anchor="ctr" anchorCtr="0">
            <a:noAutofit/>
          </a:bodyPr>
          <a:lstStyle/>
          <a:p>
            <a:pPr lvl="0">
              <a:lnSpc>
                <a:spcPct val="100000"/>
              </a:lnSpc>
              <a:buClr>
                <a:schemeClr val="dk2"/>
              </a:buClr>
              <a:buSzPts val="3200"/>
            </a:pPr>
            <a:r>
              <a:rPr lang="en-US" sz="3400" i="0" u="none" strike="noStrike" cap="none" dirty="0">
                <a:solidFill>
                  <a:schemeClr val="dk2"/>
                </a:solidFill>
              </a:rPr>
              <a:t>Chinese Wall Model</a:t>
            </a:r>
            <a:r>
              <a:rPr lang="en-US" sz="3200" dirty="0">
                <a:solidFill>
                  <a:schemeClr val="dk2"/>
                </a:solidFill>
                <a:latin typeface="Arial"/>
                <a:cs typeface="Arial"/>
                <a:sym typeface="Arial"/>
              </a:rPr>
              <a:t> (</a:t>
            </a:r>
            <a:r>
              <a:rPr lang="en-US" sz="3200" dirty="0"/>
              <a:t>Brewer–Nash model</a:t>
            </a:r>
            <a:r>
              <a:rPr lang="en-US" sz="3200" dirty="0">
                <a:solidFill>
                  <a:schemeClr val="dk2"/>
                </a:solidFill>
                <a:latin typeface="Arial"/>
                <a:cs typeface="Arial"/>
                <a:sym typeface="Arial"/>
              </a:rPr>
              <a:t>)</a:t>
            </a:r>
            <a:endParaRPr sz="2000" i="1" dirty="0"/>
          </a:p>
        </p:txBody>
      </p:sp>
      <p:sp>
        <p:nvSpPr>
          <p:cNvPr id="2" name="TextBox 1">
            <a:extLst>
              <a:ext uri="{FF2B5EF4-FFF2-40B4-BE49-F238E27FC236}">
                <a16:creationId xmlns:a16="http://schemas.microsoft.com/office/drawing/2014/main" id="{F8B7F3BF-A8F6-5F9A-B0DF-30C2CFF7410B}"/>
              </a:ext>
            </a:extLst>
          </p:cNvPr>
          <p:cNvSpPr txBox="1"/>
          <p:nvPr/>
        </p:nvSpPr>
        <p:spPr>
          <a:xfrm>
            <a:off x="702992" y="1402718"/>
            <a:ext cx="7547259" cy="1579920"/>
          </a:xfrm>
          <a:prstGeom prst="rect">
            <a:avLst/>
          </a:prstGeom>
          <a:noFill/>
        </p:spPr>
        <p:txBody>
          <a:bodyPr wrap="none" rtlCol="0">
            <a:spAutoFit/>
          </a:bodyPr>
          <a:lstStyle/>
          <a:p>
            <a:r>
              <a:rPr lang="en-US" sz="1600" b="1" dirty="0">
                <a:solidFill>
                  <a:schemeClr val="tx1"/>
                </a:solidFill>
              </a:rPr>
              <a:t>Definitions: </a:t>
            </a:r>
          </a:p>
          <a:p>
            <a:pPr marL="400050" lvl="1" indent="-222250">
              <a:spcBef>
                <a:spcPts val="500"/>
              </a:spcBef>
              <a:buClr>
                <a:schemeClr val="dk2"/>
              </a:buClr>
              <a:buSzPts val="1400"/>
              <a:buFont typeface="Arial"/>
              <a:buChar char="–"/>
            </a:pPr>
            <a:r>
              <a:rPr lang="en-US" sz="1600" i="1" u="sng" dirty="0">
                <a:solidFill>
                  <a:schemeClr val="tx1"/>
                </a:solidFill>
              </a:rPr>
              <a:t>Objects</a:t>
            </a:r>
            <a:r>
              <a:rPr lang="en-US" sz="1600" i="1" dirty="0">
                <a:solidFill>
                  <a:schemeClr val="tx1"/>
                </a:solidFill>
              </a:rPr>
              <a:t>: </a:t>
            </a:r>
            <a:r>
              <a:rPr lang="en-US" sz="1600" dirty="0">
                <a:solidFill>
                  <a:schemeClr val="tx1"/>
                </a:solidFill>
              </a:rPr>
              <a:t>Items of information related to a company</a:t>
            </a:r>
          </a:p>
          <a:p>
            <a:pPr marL="400050" lvl="1" indent="-222250">
              <a:spcBef>
                <a:spcPts val="500"/>
              </a:spcBef>
              <a:buClr>
                <a:schemeClr val="dk2"/>
              </a:buClr>
              <a:buSzPts val="1400"/>
              <a:buFont typeface="Arial"/>
              <a:buChar char="–"/>
            </a:pPr>
            <a:r>
              <a:rPr lang="en-US" sz="1600" i="1" u="sng" dirty="0">
                <a:solidFill>
                  <a:schemeClr val="tx1"/>
                </a:solidFill>
              </a:rPr>
              <a:t>Company datasets (CD)</a:t>
            </a:r>
            <a:r>
              <a:rPr lang="en-US" sz="1600" dirty="0">
                <a:solidFill>
                  <a:schemeClr val="tx1"/>
                </a:solidFill>
              </a:rPr>
              <a:t>: All objects related to a single company</a:t>
            </a:r>
          </a:p>
          <a:p>
            <a:pPr marL="400050" lvl="1" indent="-222250">
              <a:spcBef>
                <a:spcPts val="500"/>
              </a:spcBef>
              <a:buClr>
                <a:schemeClr val="dk2"/>
              </a:buClr>
              <a:buSzPts val="1400"/>
              <a:buFont typeface="Arial"/>
              <a:buChar char="–"/>
            </a:pPr>
            <a:r>
              <a:rPr lang="en-US" sz="1600" i="1" u="sng" dirty="0">
                <a:solidFill>
                  <a:schemeClr val="tx1"/>
                </a:solidFill>
              </a:rPr>
              <a:t>Conflict of interest (</a:t>
            </a:r>
            <a:r>
              <a:rPr lang="en-US" sz="1600" i="1" u="sng" dirty="0" err="1">
                <a:solidFill>
                  <a:schemeClr val="tx1"/>
                </a:solidFill>
              </a:rPr>
              <a:t>CoI</a:t>
            </a:r>
            <a:r>
              <a:rPr lang="en-US" sz="1600" i="1" u="sng" dirty="0">
                <a:solidFill>
                  <a:schemeClr val="tx1"/>
                </a:solidFill>
              </a:rPr>
              <a:t>) classes</a:t>
            </a:r>
            <a:r>
              <a:rPr lang="en-US" sz="1600" dirty="0">
                <a:solidFill>
                  <a:schemeClr val="tx1"/>
                </a:solidFill>
              </a:rPr>
              <a:t>: Sets of companies which are in competition</a:t>
            </a:r>
          </a:p>
          <a:p>
            <a:pPr marL="400050" lvl="1" indent="-222250">
              <a:spcBef>
                <a:spcPts val="500"/>
              </a:spcBef>
              <a:buClr>
                <a:schemeClr val="dk2"/>
              </a:buClr>
              <a:buSzPts val="1400"/>
              <a:buFont typeface="Arial"/>
              <a:buChar char="–"/>
            </a:pPr>
            <a:r>
              <a:rPr lang="en-US" sz="1600" i="1" u="sng" dirty="0">
                <a:solidFill>
                  <a:schemeClr val="tx1"/>
                </a:solidFill>
              </a:rPr>
              <a:t>Sanitized data</a:t>
            </a:r>
            <a:r>
              <a:rPr lang="en-US" sz="1600" dirty="0">
                <a:solidFill>
                  <a:schemeClr val="tx1"/>
                </a:solidFill>
              </a:rPr>
              <a:t>: companies have information that can release publicly</a:t>
            </a:r>
          </a:p>
        </p:txBody>
      </p:sp>
    </p:spTree>
    <p:extLst>
      <p:ext uri="{BB962C8B-B14F-4D97-AF65-F5344CB8AC3E}">
        <p14:creationId xmlns:p14="http://schemas.microsoft.com/office/powerpoint/2010/main" val="6648430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3D1455B1-BAC6-6AFB-CC4C-F9716C2F2EAF}"/>
            </a:ext>
          </a:extLst>
        </p:cNvPr>
        <p:cNvGrpSpPr/>
        <p:nvPr/>
      </p:nvGrpSpPr>
      <p:grpSpPr>
        <a:xfrm>
          <a:off x="0" y="0"/>
          <a:ext cx="0" cy="0"/>
          <a:chOff x="0" y="0"/>
          <a:chExt cx="0" cy="0"/>
        </a:xfrm>
      </p:grpSpPr>
      <p:sp>
        <p:nvSpPr>
          <p:cNvPr id="165" name="Google Shape;165;p30">
            <a:extLst>
              <a:ext uri="{FF2B5EF4-FFF2-40B4-BE49-F238E27FC236}">
                <a16:creationId xmlns:a16="http://schemas.microsoft.com/office/drawing/2014/main" id="{ED8BC641-DB17-55A3-FE75-8A8FEFA71417}"/>
              </a:ext>
            </a:extLst>
          </p:cNvPr>
          <p:cNvSpPr txBox="1">
            <a:spLocks noGrp="1"/>
          </p:cNvSpPr>
          <p:nvPr>
            <p:ph type="title"/>
          </p:nvPr>
        </p:nvSpPr>
        <p:spPr>
          <a:xfrm>
            <a:off x="628650" y="273844"/>
            <a:ext cx="8146718" cy="713700"/>
          </a:xfrm>
          <a:prstGeom prst="rect">
            <a:avLst/>
          </a:prstGeom>
          <a:noFill/>
          <a:ln>
            <a:noFill/>
          </a:ln>
        </p:spPr>
        <p:txBody>
          <a:bodyPr spcFirstLastPara="1" wrap="square" lIns="91425" tIns="45700" rIns="91425" bIns="45700" anchor="ctr" anchorCtr="0">
            <a:noAutofit/>
          </a:bodyPr>
          <a:lstStyle/>
          <a:p>
            <a:pPr lvl="0">
              <a:lnSpc>
                <a:spcPct val="100000"/>
              </a:lnSpc>
              <a:buClr>
                <a:schemeClr val="dk2"/>
              </a:buClr>
              <a:buSzPts val="3200"/>
            </a:pPr>
            <a:r>
              <a:rPr lang="en-US" sz="3400" i="0" u="none" strike="noStrike" cap="none" dirty="0">
                <a:solidFill>
                  <a:schemeClr val="dk2"/>
                </a:solidFill>
              </a:rPr>
              <a:t>Chinese Wall Model</a:t>
            </a:r>
            <a:r>
              <a:rPr lang="en-US" sz="3200" dirty="0">
                <a:solidFill>
                  <a:schemeClr val="dk2"/>
                </a:solidFill>
                <a:latin typeface="Arial"/>
                <a:cs typeface="Arial"/>
                <a:sym typeface="Arial"/>
              </a:rPr>
              <a:t> (</a:t>
            </a:r>
            <a:r>
              <a:rPr lang="en-US" sz="3200" dirty="0"/>
              <a:t>Brewer–Nash model</a:t>
            </a:r>
            <a:r>
              <a:rPr lang="en-US" sz="3200" dirty="0">
                <a:solidFill>
                  <a:schemeClr val="dk2"/>
                </a:solidFill>
                <a:latin typeface="Arial"/>
                <a:cs typeface="Arial"/>
                <a:sym typeface="Arial"/>
              </a:rPr>
              <a:t>)</a:t>
            </a:r>
            <a:endParaRPr sz="2000" i="1"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8A0EE98C-E250-B65C-B082-0DACA11E6678}"/>
                  </a:ext>
                </a:extLst>
              </p:cNvPr>
              <p:cNvSpPr txBox="1"/>
              <p:nvPr/>
            </p:nvSpPr>
            <p:spPr>
              <a:xfrm>
                <a:off x="726930" y="1397930"/>
                <a:ext cx="7949760" cy="2859116"/>
              </a:xfrm>
              <a:prstGeom prst="rect">
                <a:avLst/>
              </a:prstGeom>
              <a:noFill/>
            </p:spPr>
            <p:txBody>
              <a:bodyPr wrap="square" rtlCol="0">
                <a:spAutoFit/>
              </a:bodyPr>
              <a:lstStyle/>
              <a:p>
                <a:r>
                  <a:rPr lang="en-US" sz="1600" b="1" i="1" u="sng" dirty="0"/>
                  <a:t>(Chinese Wall) Simple Security Rule</a:t>
                </a:r>
                <a:r>
                  <a:rPr lang="en-US" sz="1600" dirty="0"/>
                  <a:t>: A subject </a:t>
                </a:r>
                <a14:m>
                  <m:oMath xmlns:m="http://schemas.openxmlformats.org/officeDocument/2006/math">
                    <m:r>
                      <a:rPr lang="en-US" sz="1600" b="0" i="1" smtClean="0">
                        <a:latin typeface="Cambria Math" panose="02040503050406030204" pitchFamily="18" charset="0"/>
                      </a:rPr>
                      <m:t>𝑆</m:t>
                    </m:r>
                  </m:oMath>
                </a14:m>
                <a:r>
                  <a:rPr lang="en-US" sz="1600" dirty="0"/>
                  <a:t> can read an object </a:t>
                </a:r>
                <a14:m>
                  <m:oMath xmlns:m="http://schemas.openxmlformats.org/officeDocument/2006/math">
                    <m:r>
                      <a:rPr lang="en-US" sz="1600" b="0" i="1" smtClean="0">
                        <a:latin typeface="Cambria Math" panose="02040503050406030204" pitchFamily="18" charset="0"/>
                      </a:rPr>
                      <m:t>𝑂</m:t>
                    </m:r>
                  </m:oMath>
                </a14:m>
                <a:r>
                  <a:rPr lang="en-US" sz="1600" dirty="0"/>
                  <a:t> if any of the following conditions holds:</a:t>
                </a:r>
              </a:p>
              <a:p>
                <a:pPr marL="285750" indent="-285750">
                  <a:buFontTx/>
                  <a:buChar char="-"/>
                </a:pPr>
                <a:r>
                  <a:rPr lang="en-US" sz="1600" dirty="0">
                    <a:latin typeface="+mn-lt"/>
                  </a:rPr>
                  <a:t>There is an object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m:rPr>
                            <m:sty m:val="p"/>
                          </m:rPr>
                          <a:rPr lang="en-US" sz="1600" i="0">
                            <a:latin typeface="Cambria Math" panose="02040503050406030204" pitchFamily="18" charset="0"/>
                            <a:ea typeface="Cambria Math" panose="02040503050406030204" pitchFamily="18" charset="0"/>
                          </a:rPr>
                          <m:t>O</m:t>
                        </m:r>
                      </m:e>
                      <m:sup>
                        <m:r>
                          <a:rPr lang="en-US" sz="1600" i="0">
                            <a:latin typeface="Cambria Math" panose="02040503050406030204" pitchFamily="18" charset="0"/>
                            <a:ea typeface="Cambria Math" panose="02040503050406030204" pitchFamily="18" charset="0"/>
                          </a:rPr>
                          <m:t>′</m:t>
                        </m:r>
                      </m:sup>
                    </m:sSup>
                  </m:oMath>
                </a14:m>
                <a:r>
                  <a:rPr lang="en-US" sz="1600" dirty="0">
                    <a:latin typeface="+mn-lt"/>
                  </a:rPr>
                  <a:t> such that </a:t>
                </a:r>
                <a14:m>
                  <m:oMath xmlns:m="http://schemas.openxmlformats.org/officeDocument/2006/math">
                    <m:r>
                      <a:rPr lang="en-US" sz="1600" i="1">
                        <a:latin typeface="Cambria Math" panose="02040503050406030204" pitchFamily="18" charset="0"/>
                      </a:rPr>
                      <m:t>𝑆</m:t>
                    </m:r>
                  </m:oMath>
                </a14:m>
                <a:r>
                  <a:rPr lang="en-US" sz="1600" dirty="0">
                    <a:latin typeface="+mn-lt"/>
                  </a:rPr>
                  <a:t> can read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m:rPr>
                            <m:sty m:val="p"/>
                          </m:rPr>
                          <a:rPr lang="en-US" sz="1600">
                            <a:latin typeface="Cambria Math" panose="02040503050406030204" pitchFamily="18" charset="0"/>
                            <a:ea typeface="Cambria Math" panose="02040503050406030204" pitchFamily="18" charset="0"/>
                          </a:rPr>
                          <m:t>O</m:t>
                        </m:r>
                      </m:e>
                      <m:sup>
                        <m:r>
                          <a:rPr lang="en-US" sz="1600">
                            <a:latin typeface="Cambria Math" panose="02040503050406030204" pitchFamily="18" charset="0"/>
                            <a:ea typeface="Cambria Math" panose="02040503050406030204" pitchFamily="18" charset="0"/>
                          </a:rPr>
                          <m:t>′</m:t>
                        </m:r>
                      </m:sup>
                    </m:sSup>
                  </m:oMath>
                </a14:m>
                <a:r>
                  <a:rPr lang="en-US" sz="1600" dirty="0">
                    <a:latin typeface="+mn-lt"/>
                  </a:rPr>
                  <a:t> and </a:t>
                </a:r>
                <a14:m>
                  <m:oMath xmlns:m="http://schemas.openxmlformats.org/officeDocument/2006/math">
                    <m:r>
                      <a:rPr lang="en-US" sz="1600" i="1">
                        <a:latin typeface="Cambria Math" panose="02040503050406030204" pitchFamily="18" charset="0"/>
                        <a:ea typeface="Cambria Math" panose="02040503050406030204" pitchFamily="18" charset="0"/>
                      </a:rPr>
                      <m:t>𝐶𝐷</m:t>
                    </m:r>
                    <m:d>
                      <m:dPr>
                        <m:ctrlPr>
                          <a:rPr lang="en-US" sz="1600" i="1">
                            <a:latin typeface="Cambria Math" panose="02040503050406030204" pitchFamily="18" charset="0"/>
                            <a:ea typeface="Cambria Math" panose="02040503050406030204" pitchFamily="18" charset="0"/>
                          </a:rPr>
                        </m:ctrlPr>
                      </m:dPr>
                      <m:e>
                        <m:sSup>
                          <m:sSupPr>
                            <m:ctrlPr>
                              <a:rPr lang="en-US" sz="1600" i="1">
                                <a:latin typeface="Cambria Math" panose="02040503050406030204" pitchFamily="18" charset="0"/>
                                <a:ea typeface="Cambria Math" panose="02040503050406030204" pitchFamily="18" charset="0"/>
                              </a:rPr>
                            </m:ctrlPr>
                          </m:sSupPr>
                          <m:e>
                            <m:r>
                              <a:rPr lang="en-US" sz="1600" i="1">
                                <a:latin typeface="Cambria Math" panose="02040503050406030204" pitchFamily="18" charset="0"/>
                                <a:ea typeface="Cambria Math" panose="02040503050406030204" pitchFamily="18" charset="0"/>
                              </a:rPr>
                              <m:t>𝑂</m:t>
                            </m:r>
                          </m:e>
                          <m:sup>
                            <m:r>
                              <a:rPr lang="en-US" sz="1600" i="1">
                                <a:latin typeface="Cambria Math" panose="02040503050406030204" pitchFamily="18" charset="0"/>
                                <a:ea typeface="Cambria Math" panose="02040503050406030204" pitchFamily="18" charset="0"/>
                              </a:rPr>
                              <m:t>′</m:t>
                            </m:r>
                          </m:sup>
                        </m:sSup>
                      </m:e>
                    </m:d>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𝐶𝐷</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𝑂</m:t>
                    </m:r>
                    <m:r>
                      <a:rPr lang="en-US" sz="1600" i="1">
                        <a:latin typeface="Cambria Math" panose="02040503050406030204" pitchFamily="18" charset="0"/>
                        <a:ea typeface="Cambria Math" panose="02040503050406030204" pitchFamily="18" charset="0"/>
                      </a:rPr>
                      <m:t>)</m:t>
                    </m:r>
                  </m:oMath>
                </a14:m>
                <a:r>
                  <a:rPr lang="en-US" sz="1600" dirty="0">
                    <a:latin typeface="+mn-lt"/>
                  </a:rPr>
                  <a:t>.</a:t>
                </a:r>
              </a:p>
              <a:p>
                <a:pPr marL="285750" indent="-285750">
                  <a:buFontTx/>
                  <a:buChar char="-"/>
                </a:pPr>
                <a:r>
                  <a:rPr lang="en-US" sz="1600" dirty="0">
                    <a:latin typeface="+mn-lt"/>
                  </a:rPr>
                  <a:t>For all objects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m:rPr>
                            <m:sty m:val="p"/>
                          </m:rPr>
                          <a:rPr lang="en-US" sz="1600">
                            <a:latin typeface="Cambria Math" panose="02040503050406030204" pitchFamily="18" charset="0"/>
                            <a:ea typeface="Cambria Math" panose="02040503050406030204" pitchFamily="18" charset="0"/>
                          </a:rPr>
                          <m:t>O</m:t>
                        </m:r>
                      </m:e>
                      <m:sup>
                        <m:r>
                          <a:rPr lang="en-US" sz="1600">
                            <a:latin typeface="Cambria Math" panose="02040503050406030204" pitchFamily="18" charset="0"/>
                            <a:ea typeface="Cambria Math" panose="02040503050406030204" pitchFamily="18" charset="0"/>
                          </a:rPr>
                          <m:t>′</m:t>
                        </m:r>
                      </m:sup>
                    </m:sSup>
                  </m:oMath>
                </a14:m>
                <a:r>
                  <a:rPr lang="en-US" sz="1600" dirty="0">
                    <a:latin typeface="+mn-lt"/>
                  </a:rPr>
                  <a:t>, </a:t>
                </a:r>
                <a14:m>
                  <m:oMath xmlns:m="http://schemas.openxmlformats.org/officeDocument/2006/math">
                    <m:sSup>
                      <m:sSupPr>
                        <m:ctrlPr>
                          <a:rPr lang="en-US" sz="1600" i="1">
                            <a:latin typeface="Cambria Math" panose="02040503050406030204" pitchFamily="18" charset="0"/>
                            <a:ea typeface="Cambria Math" panose="02040503050406030204" pitchFamily="18" charset="0"/>
                          </a:rPr>
                        </m:ctrlPr>
                      </m:sSupPr>
                      <m:e>
                        <m:r>
                          <m:rPr>
                            <m:sty m:val="p"/>
                          </m:rPr>
                          <a:rPr lang="en-US" sz="1600">
                            <a:latin typeface="Cambria Math" panose="02040503050406030204" pitchFamily="18" charset="0"/>
                            <a:ea typeface="Cambria Math" panose="02040503050406030204" pitchFamily="18" charset="0"/>
                          </a:rPr>
                          <m:t>O</m:t>
                        </m:r>
                      </m:e>
                      <m:sup>
                        <m:r>
                          <a:rPr lang="en-US" sz="1600">
                            <a:latin typeface="Cambria Math" panose="02040503050406030204" pitchFamily="18" charset="0"/>
                            <a:ea typeface="Cambria Math" panose="02040503050406030204" pitchFamily="18" charset="0"/>
                          </a:rPr>
                          <m:t>′</m:t>
                        </m:r>
                      </m:sup>
                    </m:sSup>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𝑃𝑅</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𝑆</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𝐶𝑂𝐼</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𝑂</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𝐶𝑂𝐼</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𝑂</m:t>
                    </m:r>
                    <m:r>
                      <a:rPr lang="en-US" sz="1600" b="0" i="1" smtClean="0">
                        <a:latin typeface="Cambria Math" panose="02040503050406030204" pitchFamily="18" charset="0"/>
                        <a:ea typeface="Cambria Math" panose="02040503050406030204" pitchFamily="18" charset="0"/>
                      </a:rPr>
                      <m:t>)</m:t>
                    </m:r>
                  </m:oMath>
                </a14:m>
                <a:r>
                  <a:rPr lang="en-US" sz="1600" dirty="0">
                    <a:latin typeface="+mn-lt"/>
                  </a:rPr>
                  <a:t>. </a:t>
                </a:r>
                <a14:m>
                  <m:oMath xmlns:m="http://schemas.openxmlformats.org/officeDocument/2006/math">
                    <m:r>
                      <a:rPr lang="en-US" sz="1600" i="1">
                        <a:latin typeface="Cambria Math" panose="02040503050406030204" pitchFamily="18" charset="0"/>
                        <a:ea typeface="Cambria Math" panose="02040503050406030204" pitchFamily="18" charset="0"/>
                      </a:rPr>
                      <m:t>𝑃𝑅</m:t>
                    </m:r>
                    <m:r>
                      <a:rPr lang="en-US" sz="1600" i="1">
                        <a:latin typeface="Cambria Math" panose="02040503050406030204" pitchFamily="18" charset="0"/>
                        <a:ea typeface="Cambria Math" panose="02040503050406030204" pitchFamily="18" charset="0"/>
                      </a:rPr>
                      <m:t>(</m:t>
                    </m:r>
                    <m:r>
                      <a:rPr lang="en-US" sz="1600" i="1">
                        <a:latin typeface="Cambria Math" panose="02040503050406030204" pitchFamily="18" charset="0"/>
                        <a:ea typeface="Cambria Math" panose="02040503050406030204" pitchFamily="18" charset="0"/>
                      </a:rPr>
                      <m:t>𝑆</m:t>
                    </m:r>
                    <m:r>
                      <a:rPr lang="en-US" sz="1600" i="1">
                        <a:latin typeface="Cambria Math" panose="02040503050406030204" pitchFamily="18" charset="0"/>
                        <a:ea typeface="Cambria Math" panose="02040503050406030204" pitchFamily="18" charset="0"/>
                      </a:rPr>
                      <m:t>)</m:t>
                    </m:r>
                  </m:oMath>
                </a14:m>
                <a:r>
                  <a:rPr lang="en-US" sz="1600" dirty="0">
                    <a:latin typeface="+mn-lt"/>
                  </a:rPr>
                  <a:t> </a:t>
                </a:r>
                <a:r>
                  <a:rPr lang="en-US" altLang="zh-CN" sz="1600" dirty="0">
                    <a:latin typeface="+mn-lt"/>
                  </a:rPr>
                  <a:t>is the set of objects that </a:t>
                </a:r>
                <a14:m>
                  <m:oMath xmlns:m="http://schemas.openxmlformats.org/officeDocument/2006/math">
                    <m:r>
                      <a:rPr lang="en-US" sz="1600" i="1">
                        <a:latin typeface="Cambria Math" panose="02040503050406030204" pitchFamily="18" charset="0"/>
                        <a:ea typeface="Cambria Math" panose="02040503050406030204" pitchFamily="18" charset="0"/>
                      </a:rPr>
                      <m:t>𝑆</m:t>
                    </m:r>
                  </m:oMath>
                </a14:m>
                <a:r>
                  <a:rPr lang="en-US" altLang="zh-CN" sz="1600" dirty="0">
                    <a:latin typeface="+mn-lt"/>
                  </a:rPr>
                  <a:t> can read. </a:t>
                </a:r>
                <a:endParaRPr lang="en-US" sz="1600" dirty="0">
                  <a:latin typeface="+mn-lt"/>
                </a:endParaRPr>
              </a:p>
              <a:p>
                <a:pPr marL="285750" indent="-285750">
                  <a:buFontTx/>
                  <a:buChar char="-"/>
                </a:pPr>
                <a14:m>
                  <m:oMath xmlns:m="http://schemas.openxmlformats.org/officeDocument/2006/math">
                    <m:r>
                      <a:rPr lang="en-US" sz="1600" i="1">
                        <a:latin typeface="Cambria Math" panose="02040503050406030204" pitchFamily="18" charset="0"/>
                        <a:ea typeface="Cambria Math" panose="02040503050406030204" pitchFamily="18" charset="0"/>
                      </a:rPr>
                      <m:t>𝑂</m:t>
                    </m:r>
                  </m:oMath>
                </a14:m>
                <a:r>
                  <a:rPr lang="en-US" sz="1600" dirty="0">
                    <a:latin typeface="+mn-lt"/>
                  </a:rPr>
                  <a:t> is a sanitized object.</a:t>
                </a:r>
              </a:p>
              <a:p>
                <a:endParaRPr lang="en-US" sz="1600" dirty="0"/>
              </a:p>
              <a:p>
                <a:r>
                  <a:rPr lang="en-US" sz="1600" b="1" i="1" u="sng" dirty="0"/>
                  <a:t>(Chinese Wall) *-property</a:t>
                </a:r>
                <a:r>
                  <a:rPr lang="en-US" sz="1600" dirty="0"/>
                  <a:t>: </a:t>
                </a:r>
                <a:r>
                  <a:rPr lang="en-US" sz="1600" dirty="0">
                    <a:latin typeface="Arial" panose="020B0604020202020204" pitchFamily="34" charset="0"/>
                    <a:cs typeface="Arial" panose="020B0604020202020204" pitchFamily="34" charset="0"/>
                  </a:rPr>
                  <a:t>A subject </a:t>
                </a:r>
                <a14:m>
                  <m:oMath xmlns:m="http://schemas.openxmlformats.org/officeDocument/2006/math">
                    <m:r>
                      <a:rPr lang="en-US" sz="1600" i="1">
                        <a:latin typeface="Cambria Math" panose="02040503050406030204" pitchFamily="18" charset="0"/>
                      </a:rPr>
                      <m:t>𝑆</m:t>
                    </m:r>
                    <m:r>
                      <a:rPr lang="en-US" sz="1600" i="1">
                        <a:latin typeface="Cambria Math" panose="02040503050406030204" pitchFamily="18" charset="0"/>
                      </a:rPr>
                      <m:t> </m:t>
                    </m:r>
                  </m:oMath>
                </a14:m>
                <a:r>
                  <a:rPr lang="en-US" sz="1600" dirty="0">
                    <a:latin typeface="Arial" panose="020B0604020202020204" pitchFamily="34" charset="0"/>
                    <a:cs typeface="Arial" panose="020B0604020202020204" pitchFamily="34" charset="0"/>
                  </a:rPr>
                  <a:t> may write to an object </a:t>
                </a:r>
                <a14:m>
                  <m:oMath xmlns:m="http://schemas.openxmlformats.org/officeDocument/2006/math">
                    <m:r>
                      <a:rPr lang="en-US" sz="1600" i="1">
                        <a:latin typeface="Cambria Math" panose="02040503050406030204" pitchFamily="18" charset="0"/>
                      </a:rPr>
                      <m:t>𝑂</m:t>
                    </m:r>
                  </m:oMath>
                </a14:m>
                <a:r>
                  <a:rPr lang="en-US" sz="1600" dirty="0">
                    <a:latin typeface="Arial" panose="020B0604020202020204" pitchFamily="34" charset="0"/>
                    <a:cs typeface="Arial" panose="020B0604020202020204" pitchFamily="34" charset="0"/>
                  </a:rPr>
                  <a:t> if and only if both of the following conditions hold:</a:t>
                </a:r>
              </a:p>
              <a:p>
                <a:pPr marL="285750" indent="-285750">
                  <a:buFontTx/>
                  <a:buChar char="-"/>
                </a:pPr>
                <a:r>
                  <a:rPr lang="en-US" sz="1600" dirty="0">
                    <a:latin typeface="Arial" panose="020B0604020202020204" pitchFamily="34" charset="0"/>
                    <a:cs typeface="Arial" panose="020B0604020202020204" pitchFamily="34" charset="0"/>
                  </a:rPr>
                  <a:t>Simple Security Rule permits </a:t>
                </a:r>
                <a14:m>
                  <m:oMath xmlns:m="http://schemas.openxmlformats.org/officeDocument/2006/math">
                    <m:r>
                      <a:rPr lang="en-US" sz="1600" i="1">
                        <a:latin typeface="Cambria Math" panose="02040503050406030204" pitchFamily="18" charset="0"/>
                      </a:rPr>
                      <m:t>𝑆</m:t>
                    </m:r>
                  </m:oMath>
                </a14:m>
                <a:r>
                  <a:rPr lang="en-US" sz="1600" dirty="0">
                    <a:latin typeface="Arial" panose="020B0604020202020204" pitchFamily="34" charset="0"/>
                    <a:cs typeface="Arial" panose="020B0604020202020204" pitchFamily="34" charset="0"/>
                  </a:rPr>
                  <a:t> to read </a:t>
                </a:r>
                <a14:m>
                  <m:oMath xmlns:m="http://schemas.openxmlformats.org/officeDocument/2006/math">
                    <m:r>
                      <a:rPr lang="en-US" sz="1600" b="0" i="1" smtClean="0">
                        <a:latin typeface="Cambria Math" panose="02040503050406030204" pitchFamily="18" charset="0"/>
                      </a:rPr>
                      <m:t>𝑂</m:t>
                    </m:r>
                  </m:oMath>
                </a14:m>
                <a:r>
                  <a:rPr lang="en-US" sz="1600" dirty="0">
                    <a:latin typeface="Arial" panose="020B0604020202020204" pitchFamily="34" charset="0"/>
                    <a:cs typeface="Arial" panose="020B0604020202020204" pitchFamily="34" charset="0"/>
                  </a:rPr>
                  <a:t>.</a:t>
                </a:r>
              </a:p>
              <a:p>
                <a:pPr marL="285750" indent="-285750">
                  <a:buFontTx/>
                  <a:buChar char="-"/>
                </a:pPr>
                <a:r>
                  <a:rPr lang="en-US" sz="1600" dirty="0">
                    <a:latin typeface="Arial" panose="020B0604020202020204" pitchFamily="34" charset="0"/>
                    <a:cs typeface="Arial" panose="020B0604020202020204" pitchFamily="34" charset="0"/>
                  </a:rPr>
                  <a:t>For all </a:t>
                </a:r>
                <a:r>
                  <a:rPr lang="en-US" sz="1600" dirty="0" err="1">
                    <a:latin typeface="Arial" panose="020B0604020202020204" pitchFamily="34" charset="0"/>
                    <a:cs typeface="Arial" panose="020B0604020202020204" pitchFamily="34" charset="0"/>
                  </a:rPr>
                  <a:t>unsanitized</a:t>
                </a:r>
                <a:r>
                  <a:rPr lang="en-US" sz="1600" dirty="0">
                    <a:latin typeface="Arial" panose="020B0604020202020204" pitchFamily="34" charset="0"/>
                    <a:cs typeface="Arial" panose="020B0604020202020204" pitchFamily="34" charset="0"/>
                  </a:rPr>
                  <a:t> objects </a:t>
                </a:r>
                <a14:m>
                  <m:oMath xmlns:m="http://schemas.openxmlformats.org/officeDocument/2006/math">
                    <m:r>
                      <a:rPr lang="en-US" sz="1600" i="1">
                        <a:latin typeface="Cambria Math" panose="02040503050406030204" pitchFamily="18" charset="0"/>
                      </a:rPr>
                      <m:t>𝑂</m:t>
                    </m:r>
                    <m:r>
                      <a:rPr lang="en-US" sz="1600" b="0" i="1" smtClean="0">
                        <a:latin typeface="Cambria Math" panose="02040503050406030204" pitchFamily="18" charset="0"/>
                      </a:rPr>
                      <m:t>′</m:t>
                    </m:r>
                  </m:oMath>
                </a14:m>
                <a:r>
                  <a:rPr lang="en-US" sz="1600" dirty="0">
                    <a:latin typeface="Arial" panose="020B0604020202020204" pitchFamily="34" charset="0"/>
                    <a:cs typeface="Arial" panose="020B0604020202020204" pitchFamily="34" charset="0"/>
                  </a:rPr>
                  <a:t>, </a:t>
                </a:r>
                <a14:m>
                  <m:oMath xmlns:m="http://schemas.openxmlformats.org/officeDocument/2006/math">
                    <m:r>
                      <a:rPr lang="en-US" sz="1600" i="1">
                        <a:latin typeface="Cambria Math" panose="02040503050406030204" pitchFamily="18" charset="0"/>
                      </a:rPr>
                      <m:t>𝑆</m:t>
                    </m:r>
                  </m:oMath>
                </a14:m>
                <a:r>
                  <a:rPr lang="en-US" sz="1600" dirty="0">
                    <a:latin typeface="Arial" panose="020B0604020202020204" pitchFamily="34" charset="0"/>
                    <a:cs typeface="Arial" panose="020B0604020202020204" pitchFamily="34" charset="0"/>
                  </a:rPr>
                  <a:t> can read </a:t>
                </a:r>
                <a14:m>
                  <m:oMath xmlns:m="http://schemas.openxmlformats.org/officeDocument/2006/math">
                    <m:sSup>
                      <m:sSupPr>
                        <m:ctrlPr>
                          <a:rPr lang="en-US" sz="1600" i="1">
                            <a:latin typeface="Cambria Math" panose="02040503050406030204" pitchFamily="18" charset="0"/>
                          </a:rPr>
                        </m:ctrlPr>
                      </m:sSupPr>
                      <m:e>
                        <m:r>
                          <a:rPr lang="en-US" sz="1600" i="1">
                            <a:latin typeface="Cambria Math" panose="02040503050406030204" pitchFamily="18" charset="0"/>
                          </a:rPr>
                          <m:t>𝑂</m:t>
                        </m:r>
                      </m:e>
                      <m:sup>
                        <m:r>
                          <a:rPr lang="en-US" sz="1600" i="1">
                            <a:latin typeface="Cambria Math" panose="02040503050406030204" pitchFamily="18" charset="0"/>
                          </a:rPr>
                          <m:t>′</m:t>
                        </m:r>
                      </m:sup>
                    </m:sSup>
                    <m:r>
                      <a:rPr lang="en-US" sz="160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𝐶𝐷</m:t>
                    </m:r>
                    <m:d>
                      <m:dPr>
                        <m:ctrlPr>
                          <a:rPr lang="en-US" sz="1600" b="0" i="1" smtClean="0">
                            <a:latin typeface="Cambria Math" panose="02040503050406030204" pitchFamily="18" charset="0"/>
                            <a:ea typeface="Cambria Math" panose="02040503050406030204" pitchFamily="18" charset="0"/>
                          </a:rPr>
                        </m:ctrlPr>
                      </m:dPr>
                      <m:e>
                        <m:sSup>
                          <m:sSupPr>
                            <m:ctrlPr>
                              <a:rPr lang="en-US" sz="1600" b="0" i="1" smtClean="0">
                                <a:latin typeface="Cambria Math" panose="02040503050406030204" pitchFamily="18" charset="0"/>
                                <a:ea typeface="Cambria Math" panose="02040503050406030204" pitchFamily="18" charset="0"/>
                              </a:rPr>
                            </m:ctrlPr>
                          </m:sSupPr>
                          <m:e>
                            <m:r>
                              <a:rPr lang="en-US" sz="1600" b="0" i="1" smtClean="0">
                                <a:latin typeface="Cambria Math" panose="02040503050406030204" pitchFamily="18" charset="0"/>
                                <a:ea typeface="Cambria Math" panose="02040503050406030204" pitchFamily="18" charset="0"/>
                              </a:rPr>
                              <m:t>𝑂</m:t>
                            </m:r>
                          </m:e>
                          <m:sup>
                            <m:r>
                              <a:rPr lang="en-US" sz="1600" b="0" i="1" smtClean="0">
                                <a:latin typeface="Cambria Math" panose="02040503050406030204" pitchFamily="18" charset="0"/>
                                <a:ea typeface="Cambria Math" panose="02040503050406030204" pitchFamily="18" charset="0"/>
                              </a:rPr>
                              <m:t>′</m:t>
                            </m:r>
                          </m:sup>
                        </m:sSup>
                      </m:e>
                    </m:d>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𝐶𝐷</m:t>
                    </m:r>
                    <m:r>
                      <a:rPr lang="en-US" sz="1600" b="0" i="1" smtClean="0">
                        <a:latin typeface="Cambria Math" panose="02040503050406030204" pitchFamily="18" charset="0"/>
                        <a:ea typeface="Cambria Math" panose="02040503050406030204" pitchFamily="18" charset="0"/>
                      </a:rPr>
                      <m:t>(</m:t>
                    </m:r>
                    <m:r>
                      <a:rPr lang="en-US" sz="1600" b="0" i="1" smtClean="0">
                        <a:latin typeface="Cambria Math" panose="02040503050406030204" pitchFamily="18" charset="0"/>
                        <a:ea typeface="Cambria Math" panose="02040503050406030204" pitchFamily="18" charset="0"/>
                      </a:rPr>
                      <m:t>𝑂</m:t>
                    </m:r>
                    <m:r>
                      <a:rPr lang="en-US" sz="1600" b="0" i="1" smtClean="0">
                        <a:latin typeface="Cambria Math" panose="02040503050406030204" pitchFamily="18" charset="0"/>
                        <a:ea typeface="Cambria Math" panose="02040503050406030204" pitchFamily="18" charset="0"/>
                      </a:rPr>
                      <m:t>)</m:t>
                    </m:r>
                  </m:oMath>
                </a14:m>
                <a:r>
                  <a:rPr lang="en-US" sz="1600" dirty="0">
                    <a:latin typeface="Arial" panose="020B0604020202020204" pitchFamily="34" charset="0"/>
                    <a:cs typeface="Arial" panose="020B0604020202020204" pitchFamily="34" charset="0"/>
                  </a:rPr>
                  <a:t>.</a:t>
                </a:r>
              </a:p>
            </p:txBody>
          </p:sp>
        </mc:Choice>
        <mc:Fallback xmlns="">
          <p:sp>
            <p:nvSpPr>
              <p:cNvPr id="2" name="TextBox 1">
                <a:extLst>
                  <a:ext uri="{FF2B5EF4-FFF2-40B4-BE49-F238E27FC236}">
                    <a16:creationId xmlns:a16="http://schemas.microsoft.com/office/drawing/2014/main" id="{8A0EE98C-E250-B65C-B082-0DACA11E6678}"/>
                  </a:ext>
                </a:extLst>
              </p:cNvPr>
              <p:cNvSpPr txBox="1">
                <a:spLocks noRot="1" noChangeAspect="1" noMove="1" noResize="1" noEditPoints="1" noAdjustHandles="1" noChangeArrowheads="1" noChangeShapeType="1" noTextEdit="1"/>
              </p:cNvSpPr>
              <p:nvPr/>
            </p:nvSpPr>
            <p:spPr>
              <a:xfrm>
                <a:off x="726930" y="1397930"/>
                <a:ext cx="7949760" cy="2859116"/>
              </a:xfrm>
              <a:prstGeom prst="rect">
                <a:avLst/>
              </a:prstGeom>
              <a:blipFill>
                <a:blip r:embed="rId3"/>
                <a:stretch>
                  <a:fillRect l="-383" t="-640"/>
                </a:stretch>
              </a:blipFill>
            </p:spPr>
            <p:txBody>
              <a:bodyPr/>
              <a:lstStyle/>
              <a:p>
                <a:r>
                  <a:rPr lang="en-US">
                    <a:noFill/>
                  </a:rPr>
                  <a:t> </a:t>
                </a:r>
              </a:p>
            </p:txBody>
          </p:sp>
        </mc:Fallback>
      </mc:AlternateContent>
    </p:spTree>
    <p:extLst>
      <p:ext uri="{BB962C8B-B14F-4D97-AF65-F5344CB8AC3E}">
        <p14:creationId xmlns:p14="http://schemas.microsoft.com/office/powerpoint/2010/main" val="6015552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p:cNvGrpSpPr/>
        <p:nvPr/>
      </p:nvGrpSpPr>
      <p:grpSpPr>
        <a:xfrm>
          <a:off x="0" y="0"/>
          <a:ext cx="0" cy="0"/>
          <a:chOff x="0" y="0"/>
          <a:chExt cx="0" cy="0"/>
        </a:xfrm>
      </p:grpSpPr>
      <p:sp>
        <p:nvSpPr>
          <p:cNvPr id="433" name="Google Shape;433;p56"/>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i="0" u="none" strike="noStrike" cap="none">
                <a:solidFill>
                  <a:schemeClr val="dk2"/>
                </a:solidFill>
              </a:rPr>
              <a:t>Chinese Wall – Example</a:t>
            </a:r>
            <a:endParaRPr sz="3400">
              <a:solidFill>
                <a:schemeClr val="dk2"/>
              </a:solidFill>
            </a:endParaRPr>
          </a:p>
        </p:txBody>
      </p:sp>
      <p:sp>
        <p:nvSpPr>
          <p:cNvPr id="434" name="Google Shape;434;p56"/>
          <p:cNvSpPr txBox="1">
            <a:spLocks noGrp="1"/>
          </p:cNvSpPr>
          <p:nvPr>
            <p:ph type="body" idx="1"/>
          </p:nvPr>
        </p:nvSpPr>
        <p:spPr>
          <a:xfrm>
            <a:off x="628650" y="1135931"/>
            <a:ext cx="7969200" cy="3484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SzPts val="2400"/>
              <a:buNone/>
            </a:pPr>
            <a:r>
              <a:rPr lang="en-US" sz="1600" b="0" i="0" u="none" dirty="0">
                <a:solidFill>
                  <a:schemeClr val="dk2"/>
                </a:solidFill>
                <a:latin typeface="Arial"/>
                <a:ea typeface="Arial"/>
                <a:cs typeface="Arial"/>
                <a:sym typeface="Arial"/>
              </a:rPr>
              <a:t>Advertising company with multiple clients:</a:t>
            </a:r>
            <a:endParaRPr sz="1600" dirty="0">
              <a:solidFill>
                <a:schemeClr val="dk2"/>
              </a:solidFill>
            </a:endParaRPr>
          </a:p>
          <a:p>
            <a:pPr marL="342900" marR="0" lvl="0" indent="-165100" algn="l" rtl="0">
              <a:lnSpc>
                <a:spcPct val="90000"/>
              </a:lnSpc>
              <a:spcBef>
                <a:spcPts val="560"/>
              </a:spcBef>
              <a:spcAft>
                <a:spcPts val="0"/>
              </a:spcAft>
              <a:buClr>
                <a:schemeClr val="dk1"/>
              </a:buClr>
              <a:buSzPts val="2800"/>
              <a:buFont typeface="Arial"/>
              <a:buNone/>
            </a:pPr>
            <a:endParaRPr b="0" i="0" u="none" dirty="0">
              <a:solidFill>
                <a:schemeClr val="dk2"/>
              </a:solidFill>
              <a:latin typeface="Arial"/>
              <a:ea typeface="Arial"/>
              <a:cs typeface="Arial"/>
              <a:sym typeface="Arial"/>
            </a:endParaRPr>
          </a:p>
          <a:p>
            <a:pPr marL="0" marR="0" lvl="0" indent="0" algn="l" rtl="0">
              <a:lnSpc>
                <a:spcPct val="90000"/>
              </a:lnSpc>
              <a:spcBef>
                <a:spcPts val="640"/>
              </a:spcBef>
              <a:spcAft>
                <a:spcPts val="0"/>
              </a:spcAft>
              <a:buClr>
                <a:schemeClr val="dk1"/>
              </a:buClr>
              <a:buSzPts val="3200"/>
              <a:buFont typeface="Arial"/>
              <a:buNone/>
            </a:pPr>
            <a:endParaRPr sz="3300" b="0" i="0" u="none" dirty="0">
              <a:solidFill>
                <a:schemeClr val="dk2"/>
              </a:solidFill>
              <a:latin typeface="Arial"/>
              <a:ea typeface="Arial"/>
              <a:cs typeface="Arial"/>
              <a:sym typeface="Arial"/>
            </a:endParaRPr>
          </a:p>
          <a:p>
            <a:pPr marL="342900" marR="0" lvl="0" indent="-139700" algn="l" rtl="0">
              <a:lnSpc>
                <a:spcPct val="90000"/>
              </a:lnSpc>
              <a:spcBef>
                <a:spcPts val="640"/>
              </a:spcBef>
              <a:spcAft>
                <a:spcPts val="0"/>
              </a:spcAft>
              <a:buClr>
                <a:schemeClr val="dk1"/>
              </a:buClr>
              <a:buSzPts val="3200"/>
              <a:buFont typeface="Arial"/>
              <a:buNone/>
            </a:pPr>
            <a:endParaRPr sz="2800" b="0" i="0" u="none" dirty="0">
              <a:solidFill>
                <a:schemeClr val="dk2"/>
              </a:solidFill>
              <a:latin typeface="Arial"/>
              <a:ea typeface="Arial"/>
              <a:cs typeface="Arial"/>
              <a:sym typeface="Arial"/>
            </a:endParaRPr>
          </a:p>
          <a:p>
            <a:pPr marL="342900" marR="0" lvl="0" indent="-190500" algn="l" rtl="0">
              <a:lnSpc>
                <a:spcPct val="90000"/>
              </a:lnSpc>
              <a:spcBef>
                <a:spcPts val="480"/>
              </a:spcBef>
              <a:spcAft>
                <a:spcPts val="0"/>
              </a:spcAft>
              <a:buClr>
                <a:schemeClr val="dk1"/>
              </a:buClr>
              <a:buSzPts val="2400"/>
              <a:buFont typeface="Arial"/>
              <a:buNone/>
            </a:pPr>
            <a:endParaRPr sz="1700" b="0" i="0" u="none" dirty="0">
              <a:solidFill>
                <a:schemeClr val="dk2"/>
              </a:solidFill>
              <a:latin typeface="Arial"/>
              <a:ea typeface="Arial"/>
              <a:cs typeface="Arial"/>
              <a:sym typeface="Arial"/>
            </a:endParaRPr>
          </a:p>
          <a:p>
            <a:pPr marL="342900" marR="0" lvl="0" indent="-190500" algn="l" rtl="0">
              <a:lnSpc>
                <a:spcPct val="90000"/>
              </a:lnSpc>
              <a:spcBef>
                <a:spcPts val="480"/>
              </a:spcBef>
              <a:spcAft>
                <a:spcPts val="0"/>
              </a:spcAft>
              <a:buClr>
                <a:schemeClr val="dk1"/>
              </a:buClr>
              <a:buSzPts val="2400"/>
              <a:buFont typeface="Arial"/>
              <a:buNone/>
            </a:pPr>
            <a:endParaRPr sz="900" dirty="0">
              <a:solidFill>
                <a:schemeClr val="dk2"/>
              </a:solidFill>
            </a:endParaRPr>
          </a:p>
          <a:p>
            <a:pPr marL="342900" marR="0" lvl="0" indent="-190500" algn="l" rtl="0">
              <a:lnSpc>
                <a:spcPct val="90000"/>
              </a:lnSpc>
              <a:spcBef>
                <a:spcPts val="480"/>
              </a:spcBef>
              <a:spcAft>
                <a:spcPts val="0"/>
              </a:spcAft>
              <a:buClr>
                <a:schemeClr val="dk1"/>
              </a:buClr>
              <a:buSzPts val="2400"/>
              <a:buFont typeface="Arial"/>
              <a:buNone/>
            </a:pPr>
            <a:endParaRPr sz="600" dirty="0">
              <a:solidFill>
                <a:schemeClr val="dk2"/>
              </a:solidFill>
            </a:endParaRPr>
          </a:p>
          <a:p>
            <a:pPr marL="342900" marR="0" lvl="0" indent="-190500" algn="l" rtl="0">
              <a:lnSpc>
                <a:spcPct val="90000"/>
              </a:lnSpc>
              <a:spcBef>
                <a:spcPts val="480"/>
              </a:spcBef>
              <a:spcAft>
                <a:spcPts val="0"/>
              </a:spcAft>
              <a:buClr>
                <a:schemeClr val="dk1"/>
              </a:buClr>
              <a:buSzPts val="2400"/>
              <a:buFont typeface="Arial"/>
              <a:buNone/>
            </a:pPr>
            <a:endParaRPr sz="600" dirty="0">
              <a:solidFill>
                <a:schemeClr val="dk2"/>
              </a:solidFill>
            </a:endParaRPr>
          </a:p>
          <a:p>
            <a:pPr marL="228600" marR="0" lvl="0" indent="-215900" algn="l" rtl="0">
              <a:lnSpc>
                <a:spcPct val="100000"/>
              </a:lnSpc>
              <a:spcBef>
                <a:spcPts val="480"/>
              </a:spcBef>
              <a:spcAft>
                <a:spcPts val="0"/>
              </a:spcAft>
              <a:buClr>
                <a:schemeClr val="dk2"/>
              </a:buClr>
              <a:buSzPts val="1600"/>
              <a:buFont typeface="Arial"/>
              <a:buChar char="•"/>
            </a:pPr>
            <a:r>
              <a:rPr lang="en-US" sz="1600" b="0" i="0" u="none" dirty="0">
                <a:solidFill>
                  <a:schemeClr val="dk2"/>
                </a:solidFill>
                <a:latin typeface="Arial"/>
                <a:ea typeface="Arial"/>
                <a:cs typeface="Arial"/>
                <a:sym typeface="Arial"/>
              </a:rPr>
              <a:t>Subject with access to Data 1 cannot access Data 2</a:t>
            </a:r>
            <a:endParaRPr sz="1600" b="0" i="0" u="none" dirty="0">
              <a:solidFill>
                <a:schemeClr val="dk2"/>
              </a:solidFill>
              <a:latin typeface="Arial"/>
              <a:ea typeface="Arial"/>
              <a:cs typeface="Arial"/>
              <a:sym typeface="Arial"/>
            </a:endParaRPr>
          </a:p>
          <a:p>
            <a:pPr marL="685800" marR="0" lvl="1" indent="-158750" algn="l" rtl="0">
              <a:lnSpc>
                <a:spcPct val="100000"/>
              </a:lnSpc>
              <a:spcBef>
                <a:spcPts val="0"/>
              </a:spcBef>
              <a:spcAft>
                <a:spcPts val="0"/>
              </a:spcAft>
              <a:buClr>
                <a:schemeClr val="dk2"/>
              </a:buClr>
              <a:buSzPts val="1300"/>
              <a:buChar char="➢"/>
            </a:pPr>
            <a:r>
              <a:rPr lang="en-US" sz="1300" i="1" dirty="0">
                <a:solidFill>
                  <a:schemeClr val="dk2"/>
                </a:solidFill>
              </a:rPr>
              <a:t>Different companies in CoIClass1</a:t>
            </a:r>
            <a:endParaRPr sz="1300" i="1" dirty="0">
              <a:solidFill>
                <a:schemeClr val="dk2"/>
              </a:solidFill>
            </a:endParaRPr>
          </a:p>
          <a:p>
            <a:pPr marL="228600" marR="0" lvl="0" indent="-215900" algn="l" rtl="0">
              <a:lnSpc>
                <a:spcPct val="100000"/>
              </a:lnSpc>
              <a:spcBef>
                <a:spcPts val="800"/>
              </a:spcBef>
              <a:spcAft>
                <a:spcPts val="0"/>
              </a:spcAft>
              <a:buClr>
                <a:schemeClr val="dk2"/>
              </a:buClr>
              <a:buSzPts val="1600"/>
              <a:buFont typeface="Arial"/>
              <a:buChar char="•"/>
            </a:pPr>
            <a:r>
              <a:rPr lang="en-US" sz="1600" b="0" i="0" u="none" dirty="0">
                <a:solidFill>
                  <a:schemeClr val="dk2"/>
                </a:solidFill>
                <a:latin typeface="Arial"/>
                <a:ea typeface="Arial"/>
                <a:cs typeface="Arial"/>
                <a:sym typeface="Arial"/>
              </a:rPr>
              <a:t>Accessing Data 3 doesn’t affect access to Data 1 or Data 2</a:t>
            </a:r>
            <a:endParaRPr sz="1600" b="0" i="0" u="none" dirty="0">
              <a:solidFill>
                <a:schemeClr val="dk2"/>
              </a:solidFill>
              <a:latin typeface="Arial"/>
              <a:ea typeface="Arial"/>
              <a:cs typeface="Arial"/>
              <a:sym typeface="Arial"/>
            </a:endParaRPr>
          </a:p>
          <a:p>
            <a:pPr marL="685800" marR="0" lvl="1" indent="-158750" algn="l" rtl="0">
              <a:lnSpc>
                <a:spcPct val="100000"/>
              </a:lnSpc>
              <a:spcBef>
                <a:spcPts val="0"/>
              </a:spcBef>
              <a:spcAft>
                <a:spcPts val="0"/>
              </a:spcAft>
              <a:buClr>
                <a:schemeClr val="dk2"/>
              </a:buClr>
              <a:buSzPts val="1300"/>
              <a:buChar char="➢"/>
            </a:pPr>
            <a:r>
              <a:rPr lang="en-US" sz="1300" i="1" dirty="0">
                <a:solidFill>
                  <a:schemeClr val="dk2"/>
                </a:solidFill>
              </a:rPr>
              <a:t>Different </a:t>
            </a:r>
            <a:r>
              <a:rPr lang="en-US" sz="1300" i="1" dirty="0" err="1">
                <a:solidFill>
                  <a:schemeClr val="dk2"/>
                </a:solidFill>
              </a:rPr>
              <a:t>CoI</a:t>
            </a:r>
            <a:r>
              <a:rPr lang="en-US" sz="1300" i="1" dirty="0">
                <a:solidFill>
                  <a:schemeClr val="dk2"/>
                </a:solidFill>
              </a:rPr>
              <a:t> classes</a:t>
            </a:r>
            <a:endParaRPr sz="1300" i="1" dirty="0">
              <a:solidFill>
                <a:schemeClr val="dk2"/>
              </a:solidFill>
            </a:endParaRPr>
          </a:p>
        </p:txBody>
      </p:sp>
      <p:sp>
        <p:nvSpPr>
          <p:cNvPr id="435" name="Google Shape;435;p56"/>
          <p:cNvSpPr txBox="1"/>
          <p:nvPr/>
        </p:nvSpPr>
        <p:spPr>
          <a:xfrm>
            <a:off x="1419100" y="1699900"/>
            <a:ext cx="2083500" cy="14967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1"/>
                </a:solidFill>
                <a:latin typeface="Arial"/>
                <a:ea typeface="Arial"/>
                <a:cs typeface="Arial"/>
                <a:sym typeface="Arial"/>
              </a:rPr>
              <a:t>   </a:t>
            </a:r>
            <a:r>
              <a:rPr lang="en-US" sz="1400" b="0" i="0" u="none" strike="noStrike" cap="none" dirty="0">
                <a:solidFill>
                  <a:schemeClr val="dk2"/>
                </a:solidFill>
                <a:latin typeface="Arial"/>
                <a:ea typeface="Arial"/>
                <a:cs typeface="Arial"/>
                <a:sym typeface="Arial"/>
              </a:rPr>
              <a:t>  </a:t>
            </a:r>
            <a:r>
              <a:rPr lang="en-US" sz="1400" b="0" i="1" u="sng" strike="noStrike" cap="none" dirty="0">
                <a:solidFill>
                  <a:schemeClr val="dk2"/>
                </a:solidFill>
                <a:latin typeface="Arial"/>
                <a:ea typeface="Arial"/>
                <a:cs typeface="Arial"/>
                <a:sym typeface="Arial"/>
              </a:rPr>
              <a:t>Companies</a:t>
            </a:r>
            <a:endParaRPr sz="10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endParaRPr sz="8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2"/>
                </a:solidFill>
                <a:latin typeface="Arial"/>
                <a:ea typeface="Arial"/>
                <a:cs typeface="Arial"/>
                <a:sym typeface="Arial"/>
              </a:rPr>
              <a:t>Enron</a:t>
            </a:r>
            <a:endParaRPr sz="10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2"/>
                </a:solidFill>
                <a:latin typeface="Arial"/>
                <a:ea typeface="Arial"/>
                <a:cs typeface="Arial"/>
                <a:sym typeface="Arial"/>
              </a:rPr>
              <a:t>Exxon</a:t>
            </a:r>
            <a:endParaRPr sz="10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2"/>
                </a:solidFill>
                <a:latin typeface="Arial"/>
                <a:ea typeface="Arial"/>
                <a:cs typeface="Arial"/>
                <a:sym typeface="Arial"/>
              </a:rPr>
              <a:t>Mobil</a:t>
            </a:r>
            <a:endParaRPr sz="10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2"/>
                </a:solidFill>
                <a:latin typeface="Arial"/>
                <a:ea typeface="Arial"/>
                <a:cs typeface="Arial"/>
                <a:sym typeface="Arial"/>
              </a:rPr>
              <a:t>Amazon</a:t>
            </a:r>
            <a:endParaRPr sz="10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dirty="0">
                <a:solidFill>
                  <a:schemeClr val="dk2"/>
                </a:solidFill>
                <a:latin typeface="Arial"/>
                <a:ea typeface="Arial"/>
                <a:cs typeface="Arial"/>
                <a:sym typeface="Arial"/>
              </a:rPr>
              <a:t>Barnes and Noble</a:t>
            </a:r>
            <a:endParaRPr sz="1000" b="0" i="0" u="none" strike="noStrike" cap="none" dirty="0">
              <a:solidFill>
                <a:schemeClr val="dk2"/>
              </a:solidFill>
              <a:latin typeface="Arial"/>
              <a:ea typeface="Arial"/>
              <a:cs typeface="Arial"/>
              <a:sym typeface="Arial"/>
            </a:endParaRPr>
          </a:p>
        </p:txBody>
      </p:sp>
      <p:sp>
        <p:nvSpPr>
          <p:cNvPr id="436" name="Google Shape;436;p56"/>
          <p:cNvSpPr txBox="1"/>
          <p:nvPr/>
        </p:nvSpPr>
        <p:spPr>
          <a:xfrm>
            <a:off x="4103550" y="1459800"/>
            <a:ext cx="4149600" cy="9399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chemeClr val="dk1"/>
                </a:solidFill>
                <a:latin typeface="Arial"/>
                <a:ea typeface="Arial"/>
                <a:cs typeface="Arial"/>
                <a:sym typeface="Arial"/>
              </a:rPr>
              <a:t>  </a:t>
            </a:r>
            <a:r>
              <a:rPr lang="en-US" sz="1400" b="0" i="1" u="sng" strike="noStrike" cap="none">
                <a:solidFill>
                  <a:schemeClr val="dk2"/>
                </a:solidFill>
                <a:latin typeface="Arial"/>
                <a:ea typeface="Arial"/>
                <a:cs typeface="Arial"/>
                <a:sym typeface="Arial"/>
              </a:rPr>
              <a:t>Conflict of Interest Classes</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Times New Roman"/>
              <a:buNone/>
            </a:pPr>
            <a:endParaRPr sz="1400" b="0" i="1" u="sng"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chemeClr val="dk2"/>
                </a:solidFill>
                <a:latin typeface="Arial"/>
                <a:ea typeface="Arial"/>
                <a:cs typeface="Arial"/>
                <a:sym typeface="Arial"/>
              </a:rPr>
              <a:t>CoIClass</a:t>
            </a:r>
            <a:r>
              <a:rPr lang="en-US" sz="1400" b="0" i="0" u="none" strike="noStrike" cap="none" baseline="-25000">
                <a:solidFill>
                  <a:schemeClr val="dk2"/>
                </a:solidFill>
                <a:latin typeface="Arial"/>
                <a:ea typeface="Arial"/>
                <a:cs typeface="Arial"/>
                <a:sym typeface="Arial"/>
              </a:rPr>
              <a:t>1</a:t>
            </a:r>
            <a:r>
              <a:rPr lang="en-US" sz="1400" b="0" i="0" u="none" strike="noStrike" cap="none">
                <a:solidFill>
                  <a:schemeClr val="dk2"/>
                </a:solidFill>
                <a:latin typeface="Arial"/>
                <a:ea typeface="Arial"/>
                <a:cs typeface="Arial"/>
                <a:sym typeface="Arial"/>
              </a:rPr>
              <a:t> = {Enron, Exxon, Mobil}</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chemeClr val="dk2"/>
                </a:solidFill>
                <a:latin typeface="Arial"/>
                <a:ea typeface="Arial"/>
                <a:cs typeface="Arial"/>
                <a:sym typeface="Arial"/>
              </a:rPr>
              <a:t>CoIClass</a:t>
            </a:r>
            <a:r>
              <a:rPr lang="en-US" sz="1400" b="0" i="0" u="none" strike="noStrike" cap="none" baseline="-25000">
                <a:solidFill>
                  <a:schemeClr val="dk2"/>
                </a:solidFill>
                <a:latin typeface="Arial"/>
                <a:ea typeface="Arial"/>
                <a:cs typeface="Arial"/>
                <a:sym typeface="Arial"/>
              </a:rPr>
              <a:t>2</a:t>
            </a:r>
            <a:r>
              <a:rPr lang="en-US" sz="1400" b="0" i="0" u="none" strike="noStrike" cap="none">
                <a:solidFill>
                  <a:schemeClr val="dk2"/>
                </a:solidFill>
                <a:latin typeface="Arial"/>
                <a:ea typeface="Arial"/>
                <a:cs typeface="Arial"/>
                <a:sym typeface="Arial"/>
              </a:rPr>
              <a:t> = {Amazon, Barnes and Noble}</a:t>
            </a:r>
            <a:endParaRPr sz="1000" b="0" i="0" u="none" strike="noStrike" cap="none">
              <a:solidFill>
                <a:schemeClr val="dk2"/>
              </a:solidFill>
              <a:latin typeface="Arial"/>
              <a:ea typeface="Arial"/>
              <a:cs typeface="Arial"/>
              <a:sym typeface="Arial"/>
            </a:endParaRPr>
          </a:p>
        </p:txBody>
      </p:sp>
      <p:sp>
        <p:nvSpPr>
          <p:cNvPr id="437" name="Google Shape;437;p56"/>
          <p:cNvSpPr txBox="1"/>
          <p:nvPr/>
        </p:nvSpPr>
        <p:spPr>
          <a:xfrm>
            <a:off x="4103550" y="2492944"/>
            <a:ext cx="4149600" cy="1081500"/>
          </a:xfrm>
          <a:prstGeom prst="rect">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chemeClr val="dk2"/>
                </a:solidFill>
                <a:latin typeface="Arial"/>
                <a:ea typeface="Arial"/>
                <a:cs typeface="Arial"/>
                <a:sym typeface="Arial"/>
              </a:rPr>
              <a:t>Objects:</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200"/>
              <a:buFont typeface="Times New Roman"/>
              <a:buNone/>
            </a:pPr>
            <a:endParaRPr sz="8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chemeClr val="dk2"/>
                </a:solidFill>
                <a:latin typeface="Arial"/>
                <a:ea typeface="Arial"/>
                <a:cs typeface="Arial"/>
                <a:sym typeface="Arial"/>
              </a:rPr>
              <a:t>Data 1 Label: &lt;Enron&gt;  (CoIClass</a:t>
            </a:r>
            <a:r>
              <a:rPr lang="en-US" sz="1400" b="0" i="0" u="none" strike="noStrike" cap="none" baseline="-25000">
                <a:solidFill>
                  <a:schemeClr val="dk2"/>
                </a:solidFill>
                <a:latin typeface="Arial"/>
                <a:ea typeface="Arial"/>
                <a:cs typeface="Arial"/>
                <a:sym typeface="Arial"/>
              </a:rPr>
              <a:t>1</a:t>
            </a:r>
            <a:r>
              <a:rPr lang="en-US" sz="1400" b="0" i="0" u="none" strike="noStrike" cap="none">
                <a:solidFill>
                  <a:schemeClr val="dk2"/>
                </a:solidFill>
                <a:latin typeface="Arial"/>
                <a:ea typeface="Arial"/>
                <a:cs typeface="Arial"/>
                <a:sym typeface="Arial"/>
              </a:rPr>
              <a:t>)</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chemeClr val="dk2"/>
                </a:solidFill>
                <a:latin typeface="Arial"/>
                <a:ea typeface="Arial"/>
                <a:cs typeface="Arial"/>
                <a:sym typeface="Arial"/>
              </a:rPr>
              <a:t>Data 2 Label: &lt;Mobil&gt;  (CoIClass</a:t>
            </a:r>
            <a:r>
              <a:rPr lang="en-US" sz="1400" b="0" i="0" u="none" strike="noStrike" cap="none" baseline="-25000">
                <a:solidFill>
                  <a:schemeClr val="dk2"/>
                </a:solidFill>
                <a:latin typeface="Arial"/>
                <a:ea typeface="Arial"/>
                <a:cs typeface="Arial"/>
                <a:sym typeface="Arial"/>
              </a:rPr>
              <a:t>1</a:t>
            </a:r>
            <a:r>
              <a:rPr lang="en-US" sz="1400" b="0" i="0" u="none" strike="noStrike" cap="none">
                <a:solidFill>
                  <a:schemeClr val="dk2"/>
                </a:solidFill>
                <a:latin typeface="Arial"/>
                <a:ea typeface="Arial"/>
                <a:cs typeface="Arial"/>
                <a:sym typeface="Arial"/>
              </a:rPr>
              <a:t>)</a:t>
            </a:r>
            <a:endParaRPr sz="1000" b="0" i="0" u="none" strike="noStrike" cap="none">
              <a:solidFill>
                <a:schemeClr val="dk2"/>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r>
              <a:rPr lang="en-US" sz="1400" b="0" i="0" u="none" strike="noStrike" cap="none">
                <a:solidFill>
                  <a:schemeClr val="dk2"/>
                </a:solidFill>
                <a:latin typeface="Arial"/>
                <a:ea typeface="Arial"/>
                <a:cs typeface="Arial"/>
                <a:sym typeface="Arial"/>
              </a:rPr>
              <a:t>Data 3 Label: &lt;Amazon&gt;  (CoIClass</a:t>
            </a:r>
            <a:r>
              <a:rPr lang="en-US" sz="1400" b="0" i="0" u="none" strike="noStrike" cap="none" baseline="-25000">
                <a:solidFill>
                  <a:schemeClr val="dk2"/>
                </a:solidFill>
                <a:latin typeface="Arial"/>
                <a:ea typeface="Arial"/>
                <a:cs typeface="Arial"/>
                <a:sym typeface="Arial"/>
              </a:rPr>
              <a:t>2</a:t>
            </a:r>
            <a:r>
              <a:rPr lang="en-US" sz="1400" b="0" i="0" u="none" strike="noStrike" cap="none">
                <a:solidFill>
                  <a:schemeClr val="dk2"/>
                </a:solidFill>
                <a:latin typeface="Arial"/>
                <a:ea typeface="Arial"/>
                <a:cs typeface="Arial"/>
                <a:sym typeface="Arial"/>
              </a:rPr>
              <a:t>)</a:t>
            </a:r>
            <a:endParaRPr sz="1000" b="0" i="0" u="none" strike="noStrike" cap="none">
              <a:solidFill>
                <a:schemeClr val="dk2"/>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DE9777C6-E837-7804-5102-85A0B16E90DB}"/>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D847A58E-6666-BD5F-E370-DE63305FD3A0}"/>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a:t>
            </a:r>
            <a:endParaRPr sz="3400" dirty="0"/>
          </a:p>
        </p:txBody>
      </p:sp>
      <p:sp>
        <p:nvSpPr>
          <p:cNvPr id="160" name="Google Shape;160;p29">
            <a:extLst>
              <a:ext uri="{FF2B5EF4-FFF2-40B4-BE49-F238E27FC236}">
                <a16:creationId xmlns:a16="http://schemas.microsoft.com/office/drawing/2014/main" id="{8A2DC616-FE99-7225-E792-ED6511CF5B75}"/>
              </a:ext>
            </a:extLst>
          </p:cNvPr>
          <p:cNvSpPr txBox="1">
            <a:spLocks noGrp="1"/>
          </p:cNvSpPr>
          <p:nvPr>
            <p:ph type="body" idx="1"/>
          </p:nvPr>
        </p:nvSpPr>
        <p:spPr>
          <a:xfrm>
            <a:off x="628650" y="1135819"/>
            <a:ext cx="7743300" cy="3406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560"/>
              </a:spcBef>
              <a:spcAft>
                <a:spcPts val="0"/>
              </a:spcAft>
              <a:buSzPts val="2400"/>
              <a:buFont typeface="Wingdings" panose="05000000000000000000" pitchFamily="2" charset="2"/>
              <a:buChar char="Ø"/>
            </a:pPr>
            <a:r>
              <a:rPr lang="en-US" sz="2000" dirty="0">
                <a:solidFill>
                  <a:schemeClr val="dk2"/>
                </a:solidFill>
              </a:rPr>
              <a:t>Security Model</a:t>
            </a:r>
          </a:p>
          <a:p>
            <a:pPr marL="0" lvl="0" indent="0" algn="l" rtl="0">
              <a:lnSpc>
                <a:spcPct val="100000"/>
              </a:lnSpc>
              <a:spcBef>
                <a:spcPts val="560"/>
              </a:spcBef>
              <a:spcAft>
                <a:spcPts val="0"/>
              </a:spcAft>
              <a:buSzPts val="2400"/>
              <a:buNone/>
            </a:pPr>
            <a:r>
              <a:rPr lang="en-US" altLang="zh-CN" sz="1400" i="1" dirty="0">
                <a:solidFill>
                  <a:schemeClr val="dk2"/>
                </a:solidFill>
              </a:rPr>
              <a:t>“A computer security model is a scheme for specifying and enforcing security policies.” </a:t>
            </a:r>
          </a:p>
          <a:p>
            <a:pPr marL="0" lvl="0" indent="0" algn="l" rtl="0">
              <a:lnSpc>
                <a:spcPct val="100000"/>
              </a:lnSpc>
              <a:spcBef>
                <a:spcPts val="560"/>
              </a:spcBef>
              <a:spcAft>
                <a:spcPts val="0"/>
              </a:spcAft>
              <a:buSzPts val="2400"/>
              <a:buNone/>
            </a:pPr>
            <a:r>
              <a:rPr lang="en-US" altLang="zh-CN" sz="1400" i="1" dirty="0">
                <a:solidFill>
                  <a:schemeClr val="dk2"/>
                </a:solidFill>
              </a:rPr>
              <a:t>-- Wikipedia</a:t>
            </a:r>
          </a:p>
          <a:p>
            <a:pPr marL="0" lvl="0" indent="0" algn="l" rtl="0">
              <a:lnSpc>
                <a:spcPct val="100000"/>
              </a:lnSpc>
              <a:spcBef>
                <a:spcPts val="560"/>
              </a:spcBef>
              <a:spcAft>
                <a:spcPts val="0"/>
              </a:spcAft>
              <a:buSzPts val="2400"/>
              <a:buNone/>
            </a:pPr>
            <a:endParaRPr lang="en-US" altLang="zh-CN" sz="2000" dirty="0">
              <a:solidFill>
                <a:schemeClr val="dk2"/>
              </a:solidFill>
            </a:endParaRPr>
          </a:p>
        </p:txBody>
      </p:sp>
      <p:sp>
        <p:nvSpPr>
          <p:cNvPr id="4" name="TextBox 3">
            <a:extLst>
              <a:ext uri="{FF2B5EF4-FFF2-40B4-BE49-F238E27FC236}">
                <a16:creationId xmlns:a16="http://schemas.microsoft.com/office/drawing/2014/main" id="{FB46E3B2-C0A5-D7BB-2E21-C00762D0DD98}"/>
              </a:ext>
            </a:extLst>
          </p:cNvPr>
          <p:cNvSpPr txBox="1"/>
          <p:nvPr/>
        </p:nvSpPr>
        <p:spPr>
          <a:xfrm>
            <a:off x="1068779" y="2951122"/>
            <a:ext cx="6863042" cy="738664"/>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solidFill>
                  <a:schemeClr val="bg2">
                    <a:lumMod val="75000"/>
                    <a:lumOff val="25000"/>
                  </a:schemeClr>
                </a:solidFill>
              </a:rPr>
              <a:t>A security model provides a </a:t>
            </a:r>
            <a:r>
              <a:rPr lang="en-US" b="1" dirty="0">
                <a:solidFill>
                  <a:schemeClr val="bg2">
                    <a:lumMod val="75000"/>
                    <a:lumOff val="25000"/>
                  </a:schemeClr>
                </a:solidFill>
              </a:rPr>
              <a:t>formal framework </a:t>
            </a:r>
            <a:r>
              <a:rPr lang="en-US" dirty="0">
                <a:solidFill>
                  <a:schemeClr val="bg2">
                    <a:lumMod val="75000"/>
                    <a:lumOff val="25000"/>
                  </a:schemeClr>
                </a:solidFill>
              </a:rPr>
              <a:t>or </a:t>
            </a:r>
            <a:r>
              <a:rPr lang="en-US" b="1" dirty="0">
                <a:solidFill>
                  <a:schemeClr val="bg2">
                    <a:lumMod val="75000"/>
                    <a:lumOff val="25000"/>
                  </a:schemeClr>
                </a:solidFill>
              </a:rPr>
              <a:t>mathematical abstraction </a:t>
            </a:r>
            <a:r>
              <a:rPr lang="en-US" dirty="0">
                <a:solidFill>
                  <a:schemeClr val="bg2">
                    <a:lumMod val="75000"/>
                    <a:lumOff val="25000"/>
                  </a:schemeClr>
                </a:solidFill>
              </a:rPr>
              <a:t>of the policy. It describes the system in terms of states, </a:t>
            </a:r>
            <a:r>
              <a:rPr lang="en-US" i="1" dirty="0">
                <a:solidFill>
                  <a:schemeClr val="bg2">
                    <a:lumMod val="75000"/>
                    <a:lumOff val="25000"/>
                  </a:schemeClr>
                </a:solidFill>
              </a:rPr>
              <a:t>subjects</a:t>
            </a:r>
            <a:r>
              <a:rPr lang="en-US" dirty="0">
                <a:solidFill>
                  <a:schemeClr val="bg2">
                    <a:lumMod val="75000"/>
                    <a:lumOff val="25000"/>
                  </a:schemeClr>
                </a:solidFill>
              </a:rPr>
              <a:t>, </a:t>
            </a:r>
            <a:r>
              <a:rPr lang="en-US" i="1" dirty="0">
                <a:solidFill>
                  <a:schemeClr val="bg2">
                    <a:lumMod val="75000"/>
                    <a:lumOff val="25000"/>
                  </a:schemeClr>
                </a:solidFill>
              </a:rPr>
              <a:t>objects</a:t>
            </a:r>
            <a:r>
              <a:rPr lang="en-US" dirty="0">
                <a:solidFill>
                  <a:schemeClr val="bg2">
                    <a:lumMod val="75000"/>
                    <a:lumOff val="25000"/>
                  </a:schemeClr>
                </a:solidFill>
              </a:rPr>
              <a:t>, </a:t>
            </a:r>
            <a:r>
              <a:rPr lang="en-US" i="1" dirty="0">
                <a:solidFill>
                  <a:schemeClr val="bg2">
                    <a:lumMod val="75000"/>
                    <a:lumOff val="25000"/>
                  </a:schemeClr>
                </a:solidFill>
              </a:rPr>
              <a:t>actions</a:t>
            </a:r>
            <a:r>
              <a:rPr lang="en-US" dirty="0">
                <a:solidFill>
                  <a:schemeClr val="bg2">
                    <a:lumMod val="75000"/>
                    <a:lumOff val="25000"/>
                  </a:schemeClr>
                </a:solidFill>
              </a:rPr>
              <a:t>, and </a:t>
            </a:r>
            <a:r>
              <a:rPr lang="en-US" i="1" dirty="0">
                <a:solidFill>
                  <a:schemeClr val="bg2">
                    <a:lumMod val="75000"/>
                    <a:lumOff val="25000"/>
                  </a:schemeClr>
                </a:solidFill>
              </a:rPr>
              <a:t>permissions</a:t>
            </a:r>
            <a:r>
              <a:rPr lang="en-US" dirty="0">
                <a:solidFill>
                  <a:schemeClr val="bg2">
                    <a:lumMod val="75000"/>
                    <a:lumOff val="25000"/>
                  </a:schemeClr>
                </a:solidFill>
              </a:rPr>
              <a:t>, ensuring the policy rules are upheld.</a:t>
            </a:r>
          </a:p>
        </p:txBody>
      </p:sp>
    </p:spTree>
    <p:extLst>
      <p:ext uri="{BB962C8B-B14F-4D97-AF65-F5344CB8AC3E}">
        <p14:creationId xmlns:p14="http://schemas.microsoft.com/office/powerpoint/2010/main" val="100653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a:extLst>
            <a:ext uri="{FF2B5EF4-FFF2-40B4-BE49-F238E27FC236}">
              <a16:creationId xmlns:a16="http://schemas.microsoft.com/office/drawing/2014/main" id="{327FE809-3AAC-2074-38F1-5BCEC054A124}"/>
            </a:ext>
          </a:extLst>
        </p:cNvPr>
        <p:cNvGrpSpPr/>
        <p:nvPr/>
      </p:nvGrpSpPr>
      <p:grpSpPr>
        <a:xfrm>
          <a:off x="0" y="0"/>
          <a:ext cx="0" cy="0"/>
          <a:chOff x="0" y="0"/>
          <a:chExt cx="0" cy="0"/>
        </a:xfrm>
      </p:grpSpPr>
      <p:sp>
        <p:nvSpPr>
          <p:cNvPr id="433" name="Google Shape;433;p56">
            <a:extLst>
              <a:ext uri="{FF2B5EF4-FFF2-40B4-BE49-F238E27FC236}">
                <a16:creationId xmlns:a16="http://schemas.microsoft.com/office/drawing/2014/main" id="{12E6750D-CA06-8CFD-1453-205D4250CBE6}"/>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i="0" u="none" strike="noStrike" cap="none" dirty="0">
                <a:solidFill>
                  <a:schemeClr val="dk2"/>
                </a:solidFill>
              </a:rPr>
              <a:t>Access Control Matrix Model</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BC209C2-0B43-83DA-E970-9031188F2BEF}"/>
                  </a:ext>
                </a:extLst>
              </p:cNvPr>
              <p:cNvSpPr txBox="1"/>
              <p:nvPr/>
            </p:nvSpPr>
            <p:spPr>
              <a:xfrm>
                <a:off x="5047851" y="1650193"/>
                <a:ext cx="1021433" cy="307777"/>
              </a:xfrm>
              <a:prstGeom prst="rect">
                <a:avLst/>
              </a:prstGeom>
              <a:noFill/>
            </p:spPr>
            <p:txBody>
              <a:bodyPr wrap="none" rtlCol="0">
                <a:spAutoFit/>
              </a:bodyPr>
              <a:lstStyle/>
              <a:p>
                <a:r>
                  <a:rPr lang="en-US" b="1" dirty="0"/>
                  <a:t>O</a:t>
                </a:r>
                <a:r>
                  <a:rPr lang="en-US" altLang="zh-CN" b="1" dirty="0"/>
                  <a:t>bjects </a:t>
                </a:r>
                <a14:m>
                  <m:oMath xmlns:m="http://schemas.openxmlformats.org/officeDocument/2006/math">
                    <m:r>
                      <a:rPr lang="en-US" altLang="zh-CN" b="1" i="1" smtClean="0">
                        <a:latin typeface="Cambria Math" panose="02040503050406030204" pitchFamily="18" charset="0"/>
                      </a:rPr>
                      <m:t>𝑶</m:t>
                    </m:r>
                  </m:oMath>
                </a14:m>
                <a:endParaRPr lang="en-US" b="1" dirty="0"/>
              </a:p>
            </p:txBody>
          </p:sp>
        </mc:Choice>
        <mc:Fallback xmlns="">
          <p:sp>
            <p:nvSpPr>
              <p:cNvPr id="7" name="TextBox 6">
                <a:extLst>
                  <a:ext uri="{FF2B5EF4-FFF2-40B4-BE49-F238E27FC236}">
                    <a16:creationId xmlns:a16="http://schemas.microsoft.com/office/drawing/2014/main" id="{BBC209C2-0B43-83DA-E970-9031188F2BEF}"/>
                  </a:ext>
                </a:extLst>
              </p:cNvPr>
              <p:cNvSpPr txBox="1">
                <a:spLocks noRot="1" noChangeAspect="1" noMove="1" noResize="1" noEditPoints="1" noAdjustHandles="1" noChangeArrowheads="1" noChangeShapeType="1" noTextEdit="1"/>
              </p:cNvSpPr>
              <p:nvPr/>
            </p:nvSpPr>
            <p:spPr>
              <a:xfrm>
                <a:off x="5047851" y="1650193"/>
                <a:ext cx="1021433" cy="307777"/>
              </a:xfrm>
              <a:prstGeom prst="rect">
                <a:avLst/>
              </a:prstGeom>
              <a:blipFill>
                <a:blip r:embed="rId3"/>
                <a:stretch>
                  <a:fillRect l="-1786" t="-4000"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BCFFECE4-84CB-18E2-6553-98750CF84022}"/>
                  </a:ext>
                </a:extLst>
              </p:cNvPr>
              <p:cNvSpPr txBox="1"/>
              <p:nvPr/>
            </p:nvSpPr>
            <p:spPr>
              <a:xfrm>
                <a:off x="402600" y="2775461"/>
                <a:ext cx="1082348" cy="307777"/>
              </a:xfrm>
              <a:prstGeom prst="rect">
                <a:avLst/>
              </a:prstGeom>
              <a:noFill/>
            </p:spPr>
            <p:txBody>
              <a:bodyPr wrap="none" rtlCol="0">
                <a:spAutoFit/>
              </a:bodyPr>
              <a:lstStyle/>
              <a:p>
                <a:r>
                  <a:rPr lang="en-US" b="1" dirty="0"/>
                  <a:t>Subject</a:t>
                </a:r>
                <a:r>
                  <a:rPr lang="en-US" altLang="zh-CN" b="1" dirty="0"/>
                  <a:t>s </a:t>
                </a:r>
                <a14:m>
                  <m:oMath xmlns:m="http://schemas.openxmlformats.org/officeDocument/2006/math">
                    <m:r>
                      <a:rPr lang="en-US" altLang="zh-CN" b="1" i="1" smtClean="0">
                        <a:latin typeface="Cambria Math" panose="02040503050406030204" pitchFamily="18" charset="0"/>
                      </a:rPr>
                      <m:t>𝑺</m:t>
                    </m:r>
                  </m:oMath>
                </a14:m>
                <a:endParaRPr lang="en-US" b="1" dirty="0"/>
              </a:p>
            </p:txBody>
          </p:sp>
        </mc:Choice>
        <mc:Fallback xmlns="">
          <p:sp>
            <p:nvSpPr>
              <p:cNvPr id="8" name="TextBox 7">
                <a:extLst>
                  <a:ext uri="{FF2B5EF4-FFF2-40B4-BE49-F238E27FC236}">
                    <a16:creationId xmlns:a16="http://schemas.microsoft.com/office/drawing/2014/main" id="{BCFFECE4-84CB-18E2-6553-98750CF84022}"/>
                  </a:ext>
                </a:extLst>
              </p:cNvPr>
              <p:cNvSpPr txBox="1">
                <a:spLocks noRot="1" noChangeAspect="1" noMove="1" noResize="1" noEditPoints="1" noAdjustHandles="1" noChangeArrowheads="1" noChangeShapeType="1" noTextEdit="1"/>
              </p:cNvSpPr>
              <p:nvPr/>
            </p:nvSpPr>
            <p:spPr>
              <a:xfrm>
                <a:off x="402600" y="2775461"/>
                <a:ext cx="1082348" cy="307777"/>
              </a:xfrm>
              <a:prstGeom prst="rect">
                <a:avLst/>
              </a:prstGeom>
              <a:blipFill>
                <a:blip r:embed="rId4"/>
                <a:stretch>
                  <a:fillRect l="-1685" t="-1961" b="-19608"/>
                </a:stretch>
              </a:blipFill>
            </p:spPr>
            <p:txBody>
              <a:bodyPr/>
              <a:lstStyle/>
              <a:p>
                <a:r>
                  <a:rPr lang="en-US">
                    <a:noFill/>
                  </a:rPr>
                  <a:t> </a:t>
                </a:r>
              </a:p>
            </p:txBody>
          </p:sp>
        </mc:Fallback>
      </mc:AlternateContent>
      <p:sp>
        <p:nvSpPr>
          <p:cNvPr id="9" name="Right Brace 8">
            <a:extLst>
              <a:ext uri="{FF2B5EF4-FFF2-40B4-BE49-F238E27FC236}">
                <a16:creationId xmlns:a16="http://schemas.microsoft.com/office/drawing/2014/main" id="{CCE5AB05-4A81-279E-928F-92F4F7F0CE8C}"/>
              </a:ext>
            </a:extLst>
          </p:cNvPr>
          <p:cNvSpPr/>
          <p:nvPr/>
        </p:nvSpPr>
        <p:spPr>
          <a:xfrm rot="16200000">
            <a:off x="5438883" y="-503534"/>
            <a:ext cx="239371" cy="5254794"/>
          </a:xfrm>
          <a:prstGeom prst="rightBrace">
            <a:avLst/>
          </a:prstGeom>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0" name="Right Brace 9">
            <a:extLst>
              <a:ext uri="{FF2B5EF4-FFF2-40B4-BE49-F238E27FC236}">
                <a16:creationId xmlns:a16="http://schemas.microsoft.com/office/drawing/2014/main" id="{42CF7D5E-8B2D-BA3A-ADF6-AB0EC0F20AB0}"/>
              </a:ext>
            </a:extLst>
          </p:cNvPr>
          <p:cNvSpPr/>
          <p:nvPr/>
        </p:nvSpPr>
        <p:spPr>
          <a:xfrm rot="10800000">
            <a:off x="1514386" y="2485994"/>
            <a:ext cx="207450" cy="886712"/>
          </a:xfrm>
          <a:prstGeom prst="rightBrace">
            <a:avLst>
              <a:gd name="adj1" fmla="val 20333"/>
              <a:gd name="adj2" fmla="val 47644"/>
            </a:avLst>
          </a:prstGeom>
          <a:ln>
            <a:solidFill>
              <a:srgbClr val="002060"/>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12" name="Right Brace 11">
            <a:extLst>
              <a:ext uri="{FF2B5EF4-FFF2-40B4-BE49-F238E27FC236}">
                <a16:creationId xmlns:a16="http://schemas.microsoft.com/office/drawing/2014/main" id="{C7CF4A72-484B-1DD5-5296-783995CE965D}"/>
              </a:ext>
            </a:extLst>
          </p:cNvPr>
          <p:cNvSpPr/>
          <p:nvPr/>
        </p:nvSpPr>
        <p:spPr>
          <a:xfrm rot="5400000">
            <a:off x="5463443" y="889558"/>
            <a:ext cx="239371" cy="5205669"/>
          </a:xfrm>
          <a:prstGeom prst="rightBrace">
            <a:avLst/>
          </a:prstGeom>
          <a:ln>
            <a:solidFill>
              <a:schemeClr val="accent2">
                <a:lumMod val="75000"/>
              </a:schemeClr>
            </a:solidFill>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D08ED3EE-BCC9-D4F4-A3E3-76DF1451DAB4}"/>
                  </a:ext>
                </a:extLst>
              </p:cNvPr>
              <p:cNvSpPr txBox="1"/>
              <p:nvPr/>
            </p:nvSpPr>
            <p:spPr>
              <a:xfrm>
                <a:off x="4429735" y="3676998"/>
                <a:ext cx="2306785" cy="307777"/>
              </a:xfrm>
              <a:prstGeom prst="rect">
                <a:avLst/>
              </a:prstGeom>
              <a:noFill/>
            </p:spPr>
            <p:txBody>
              <a:bodyPr wrap="none" rtlCol="0">
                <a:spAutoFit/>
              </a:bodyPr>
              <a:lstStyle/>
              <a:p>
                <a:r>
                  <a:rPr lang="en-US" altLang="zh-CN" b="1" dirty="0"/>
                  <a:t>Rights </a:t>
                </a:r>
                <a14:m>
                  <m:oMath xmlns:m="http://schemas.openxmlformats.org/officeDocument/2006/math">
                    <m:r>
                      <a:rPr lang="en-US" altLang="zh-CN" b="1" i="1" smtClean="0">
                        <a:latin typeface="Cambria Math" panose="02040503050406030204" pitchFamily="18" charset="0"/>
                      </a:rPr>
                      <m:t>𝒂</m:t>
                    </m:r>
                    <m:r>
                      <a:rPr lang="en-US" altLang="zh-CN" b="1" i="1" smtClean="0">
                        <a:latin typeface="Cambria Math" panose="02040503050406030204" pitchFamily="18" charset="0"/>
                      </a:rPr>
                      <m:t>[</m:t>
                    </m:r>
                    <m:r>
                      <a:rPr lang="en-US" altLang="zh-CN" b="1" i="1" smtClean="0">
                        <a:latin typeface="Cambria Math" panose="02040503050406030204" pitchFamily="18" charset="0"/>
                      </a:rPr>
                      <m:t>𝒔</m:t>
                    </m:r>
                    <m:r>
                      <a:rPr lang="en-US" altLang="zh-CN" b="1" i="1" smtClean="0">
                        <a:latin typeface="Cambria Math" panose="02040503050406030204" pitchFamily="18" charset="0"/>
                      </a:rPr>
                      <m:t>,</m:t>
                    </m:r>
                    <m:r>
                      <a:rPr lang="en-US" altLang="zh-CN" b="1" i="1" smtClean="0">
                        <a:latin typeface="Cambria Math" panose="02040503050406030204" pitchFamily="18" charset="0"/>
                      </a:rPr>
                      <m:t>𝒐</m:t>
                    </m:r>
                    <m:r>
                      <a:rPr lang="en-US" altLang="zh-CN" b="1" i="1" smtClean="0">
                        <a:latin typeface="Cambria Math" panose="02040503050406030204" pitchFamily="18" charset="0"/>
                      </a:rPr>
                      <m:t>]</m:t>
                    </m:r>
                  </m:oMath>
                </a14:m>
                <a:r>
                  <a:rPr lang="en-US" b="1" dirty="0"/>
                  <a:t>, </a:t>
                </a:r>
                <a14:m>
                  <m:oMath xmlns:m="http://schemas.openxmlformats.org/officeDocument/2006/math">
                    <m:r>
                      <a:rPr lang="en-US" b="1" i="1" dirty="0" smtClean="0">
                        <a:latin typeface="Cambria Math" panose="02040503050406030204" pitchFamily="18" charset="0"/>
                      </a:rPr>
                      <m:t>𝒔</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𝑺</m:t>
                    </m:r>
                    <m:r>
                      <a:rPr lang="en-US" b="1" i="1" dirty="0" smtClean="0">
                        <a:latin typeface="Cambria Math" panose="02040503050406030204" pitchFamily="18" charset="0"/>
                        <a:ea typeface="Cambria Math" panose="02040503050406030204" pitchFamily="18" charset="0"/>
                      </a:rPr>
                      <m:t>, </m:t>
                    </m:r>
                    <m:r>
                      <a:rPr lang="en-US" b="1" i="1" dirty="0" smtClean="0">
                        <a:latin typeface="Cambria Math" panose="02040503050406030204" pitchFamily="18" charset="0"/>
                        <a:ea typeface="Cambria Math" panose="02040503050406030204" pitchFamily="18" charset="0"/>
                      </a:rPr>
                      <m:t>𝒐</m:t>
                    </m:r>
                    <m:r>
                      <a:rPr lang="en-US" b="1" i="1" dirty="0" smtClean="0">
                        <a:latin typeface="Cambria Math" panose="02040503050406030204" pitchFamily="18" charset="0"/>
                        <a:ea typeface="Cambria Math" panose="02040503050406030204" pitchFamily="18" charset="0"/>
                      </a:rPr>
                      <m:t>∈</m:t>
                    </m:r>
                    <m:r>
                      <a:rPr lang="en-US" b="1" i="1" dirty="0" smtClean="0">
                        <a:latin typeface="Cambria Math" panose="02040503050406030204" pitchFamily="18" charset="0"/>
                        <a:ea typeface="Cambria Math" panose="02040503050406030204" pitchFamily="18" charset="0"/>
                      </a:rPr>
                      <m:t>𝑶</m:t>
                    </m:r>
                  </m:oMath>
                </a14:m>
                <a:endParaRPr lang="en-US" b="1" dirty="0"/>
              </a:p>
            </p:txBody>
          </p:sp>
        </mc:Choice>
        <mc:Fallback xmlns="">
          <p:sp>
            <p:nvSpPr>
              <p:cNvPr id="13" name="TextBox 12">
                <a:extLst>
                  <a:ext uri="{FF2B5EF4-FFF2-40B4-BE49-F238E27FC236}">
                    <a16:creationId xmlns:a16="http://schemas.microsoft.com/office/drawing/2014/main" id="{D08ED3EE-BCC9-D4F4-A3E3-76DF1451DAB4}"/>
                  </a:ext>
                </a:extLst>
              </p:cNvPr>
              <p:cNvSpPr txBox="1">
                <a:spLocks noRot="1" noChangeAspect="1" noMove="1" noResize="1" noEditPoints="1" noAdjustHandles="1" noChangeArrowheads="1" noChangeShapeType="1" noTextEdit="1"/>
              </p:cNvSpPr>
              <p:nvPr/>
            </p:nvSpPr>
            <p:spPr>
              <a:xfrm>
                <a:off x="4429735" y="3676998"/>
                <a:ext cx="2306785" cy="307777"/>
              </a:xfrm>
              <a:prstGeom prst="rect">
                <a:avLst/>
              </a:prstGeom>
              <a:blipFill>
                <a:blip r:embed="rId5"/>
                <a:stretch>
                  <a:fillRect l="-794" t="-3922" b="-19608"/>
                </a:stretch>
              </a:blipFill>
            </p:spPr>
            <p:txBody>
              <a:bodyPr/>
              <a:lstStyle/>
              <a:p>
                <a:r>
                  <a:rPr lang="en-US">
                    <a:noFill/>
                  </a:rPr>
                  <a:t> </a:t>
                </a:r>
              </a:p>
            </p:txBody>
          </p:sp>
        </mc:Fallback>
      </mc:AlternateContent>
      <p:sp>
        <p:nvSpPr>
          <p:cNvPr id="14" name="TextBox 13">
            <a:extLst>
              <a:ext uri="{FF2B5EF4-FFF2-40B4-BE49-F238E27FC236}">
                <a16:creationId xmlns:a16="http://schemas.microsoft.com/office/drawing/2014/main" id="{3060C0A4-F681-C05D-B4F8-4D293ECB10B1}"/>
              </a:ext>
            </a:extLst>
          </p:cNvPr>
          <p:cNvSpPr txBox="1"/>
          <p:nvPr/>
        </p:nvSpPr>
        <p:spPr>
          <a:xfrm>
            <a:off x="628650" y="1274578"/>
            <a:ext cx="6133410" cy="307777"/>
          </a:xfrm>
          <a:prstGeom prst="rect">
            <a:avLst/>
          </a:prstGeom>
          <a:noFill/>
        </p:spPr>
        <p:txBody>
          <a:bodyPr wrap="none" rtlCol="0">
            <a:spAutoFit/>
          </a:bodyPr>
          <a:lstStyle/>
          <a:p>
            <a:r>
              <a:rPr lang="en-US" b="1" i="1" u="sng" dirty="0"/>
              <a:t>Access control matrix</a:t>
            </a:r>
            <a:r>
              <a:rPr lang="en-US" dirty="0"/>
              <a:t>: describes the rights of users over files in a matrix.</a:t>
            </a:r>
          </a:p>
        </p:txBody>
      </p:sp>
      <p:graphicFrame>
        <p:nvGraphicFramePr>
          <p:cNvPr id="15" name="Google Shape;167;p30">
            <a:extLst>
              <a:ext uri="{FF2B5EF4-FFF2-40B4-BE49-F238E27FC236}">
                <a16:creationId xmlns:a16="http://schemas.microsoft.com/office/drawing/2014/main" id="{AD6FA89E-26E3-0958-D244-F27A0B036676}"/>
              </a:ext>
            </a:extLst>
          </p:cNvPr>
          <p:cNvGraphicFramePr/>
          <p:nvPr>
            <p:extLst>
              <p:ext uri="{D42A27DB-BD31-4B8C-83A1-F6EECF244321}">
                <p14:modId xmlns:p14="http://schemas.microsoft.com/office/powerpoint/2010/main" val="4080221779"/>
              </p:ext>
            </p:extLst>
          </p:nvPr>
        </p:nvGraphicFramePr>
        <p:xfrm>
          <a:off x="1780714" y="2335962"/>
          <a:ext cx="6405250" cy="971825"/>
        </p:xfrm>
        <a:graphic>
          <a:graphicData uri="http://schemas.openxmlformats.org/drawingml/2006/table">
            <a:tbl>
              <a:tblPr>
                <a:noFill/>
                <a:tableStyleId>{8A839EFE-746A-4092-BF24-69DA34CC3594}</a:tableStyleId>
              </a:tblPr>
              <a:tblGrid>
                <a:gridCol w="1161900">
                  <a:extLst>
                    <a:ext uri="{9D8B030D-6E8A-4147-A177-3AD203B41FA5}">
                      <a16:colId xmlns:a16="http://schemas.microsoft.com/office/drawing/2014/main" val="20000"/>
                    </a:ext>
                  </a:extLst>
                </a:gridCol>
                <a:gridCol w="959700">
                  <a:extLst>
                    <a:ext uri="{9D8B030D-6E8A-4147-A177-3AD203B41FA5}">
                      <a16:colId xmlns:a16="http://schemas.microsoft.com/office/drawing/2014/main" val="20001"/>
                    </a:ext>
                  </a:extLst>
                </a:gridCol>
                <a:gridCol w="1005750">
                  <a:extLst>
                    <a:ext uri="{9D8B030D-6E8A-4147-A177-3AD203B41FA5}">
                      <a16:colId xmlns:a16="http://schemas.microsoft.com/office/drawing/2014/main" val="20002"/>
                    </a:ext>
                  </a:extLst>
                </a:gridCol>
                <a:gridCol w="1058900">
                  <a:extLst>
                    <a:ext uri="{9D8B030D-6E8A-4147-A177-3AD203B41FA5}">
                      <a16:colId xmlns:a16="http://schemas.microsoft.com/office/drawing/2014/main" val="20003"/>
                    </a:ext>
                  </a:extLst>
                </a:gridCol>
                <a:gridCol w="1141975">
                  <a:extLst>
                    <a:ext uri="{9D8B030D-6E8A-4147-A177-3AD203B41FA5}">
                      <a16:colId xmlns:a16="http://schemas.microsoft.com/office/drawing/2014/main" val="20004"/>
                    </a:ext>
                  </a:extLst>
                </a:gridCol>
                <a:gridCol w="1077025">
                  <a:extLst>
                    <a:ext uri="{9D8B030D-6E8A-4147-A177-3AD203B41FA5}">
                      <a16:colId xmlns:a16="http://schemas.microsoft.com/office/drawing/2014/main" val="20005"/>
                    </a:ext>
                  </a:extLst>
                </a:gridCol>
              </a:tblGrid>
              <a:tr h="19595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highlight>
                          <a:schemeClr val="dk2"/>
                        </a:highlight>
                        <a:latin typeface="Times New Roman"/>
                        <a:ea typeface="Times New Roman"/>
                        <a:cs typeface="Times New Roman"/>
                        <a:sym typeface="Times New Roman"/>
                      </a:endParaRPr>
                    </a:p>
                  </a:txBody>
                  <a:tcPr marL="0" marR="0"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Passwords</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Src1.c</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Src2.c</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Program</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AliceMail</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959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chemeClr val="dk2"/>
                          </a:solidFill>
                        </a:rPr>
                        <a:t> </a:t>
                      </a:r>
                      <a:r>
                        <a:rPr lang="en-US" sz="1200" b="0" i="0" u="none" strike="noStrike" cap="none">
                          <a:solidFill>
                            <a:schemeClr val="dk2"/>
                          </a:solidFill>
                          <a:latin typeface="Arial"/>
                          <a:ea typeface="Arial"/>
                          <a:cs typeface="Arial"/>
                          <a:sym typeface="Arial"/>
                        </a:rPr>
                        <a:t>Administrator</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8075">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chemeClr val="dk2"/>
                          </a:solidFill>
                        </a:rPr>
                        <a:t> </a:t>
                      </a:r>
                      <a:r>
                        <a:rPr lang="en-US" sz="1200" b="0" i="0" u="none" strike="noStrike" cap="none">
                          <a:solidFill>
                            <a:schemeClr val="dk2"/>
                          </a:solidFill>
                          <a:latin typeface="Arial"/>
                          <a:ea typeface="Arial"/>
                          <a:cs typeface="Arial"/>
                          <a:sym typeface="Arial"/>
                        </a:rPr>
                        <a:t>Alice</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88075">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chemeClr val="dk2"/>
                          </a:solidFill>
                        </a:rPr>
                        <a:t> </a:t>
                      </a:r>
                      <a:r>
                        <a:rPr lang="en-US" sz="1200" b="0" i="0" u="none" strike="noStrike" cap="none">
                          <a:solidFill>
                            <a:schemeClr val="dk2"/>
                          </a:solidFill>
                          <a:latin typeface="Arial"/>
                          <a:ea typeface="Arial"/>
                          <a:cs typeface="Arial"/>
                          <a:sym typeface="Arial"/>
                        </a:rPr>
                        <a:t>Bob</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03775">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dirty="0">
                          <a:solidFill>
                            <a:schemeClr val="dk2"/>
                          </a:solidFill>
                        </a:rPr>
                        <a:t> </a:t>
                      </a:r>
                      <a:r>
                        <a:rPr lang="en-US" sz="1200" b="0" i="0" u="none" strike="noStrike" cap="none" dirty="0">
                          <a:solidFill>
                            <a:schemeClr val="dk2"/>
                          </a:solidFill>
                          <a:latin typeface="Arial"/>
                          <a:ea typeface="Arial"/>
                          <a:cs typeface="Arial"/>
                          <a:sym typeface="Arial"/>
                        </a:rPr>
                        <a:t>Carol</a:t>
                      </a:r>
                      <a:endParaRPr sz="1100" u="none" strike="noStrike" cap="none" dirty="0">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dirty="0">
                          <a:solidFill>
                            <a:schemeClr val="dk2"/>
                          </a:solidFill>
                          <a:latin typeface="Arial"/>
                          <a:ea typeface="Arial"/>
                          <a:cs typeface="Arial"/>
                          <a:sym typeface="Arial"/>
                        </a:rPr>
                        <a:t>—</a:t>
                      </a:r>
                      <a:endParaRPr sz="1100" u="none" strike="noStrike" cap="none" dirty="0">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dirty="0">
                          <a:solidFill>
                            <a:schemeClr val="dk2"/>
                          </a:solidFill>
                          <a:latin typeface="Arial"/>
                          <a:ea typeface="Arial"/>
                          <a:cs typeface="Arial"/>
                          <a:sym typeface="Arial"/>
                        </a:rPr>
                        <a:t>—</a:t>
                      </a:r>
                      <a:endParaRPr sz="1100" u="none" strike="noStrike" cap="none" dirty="0">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6724082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a:extLst>
            <a:ext uri="{FF2B5EF4-FFF2-40B4-BE49-F238E27FC236}">
              <a16:creationId xmlns:a16="http://schemas.microsoft.com/office/drawing/2014/main" id="{9AB3525C-D019-E94C-4441-77E9D50C01D0}"/>
            </a:ext>
          </a:extLst>
        </p:cNvPr>
        <p:cNvGrpSpPr/>
        <p:nvPr/>
      </p:nvGrpSpPr>
      <p:grpSpPr>
        <a:xfrm>
          <a:off x="0" y="0"/>
          <a:ext cx="0" cy="0"/>
          <a:chOff x="0" y="0"/>
          <a:chExt cx="0" cy="0"/>
        </a:xfrm>
      </p:grpSpPr>
      <p:sp>
        <p:nvSpPr>
          <p:cNvPr id="165" name="Google Shape;165;p30">
            <a:extLst>
              <a:ext uri="{FF2B5EF4-FFF2-40B4-BE49-F238E27FC236}">
                <a16:creationId xmlns:a16="http://schemas.microsoft.com/office/drawing/2014/main" id="{1C491D17-A427-8358-A6C4-A7894557CF98}"/>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lnSpc>
                <a:spcPct val="100000"/>
              </a:lnSpc>
              <a:buClr>
                <a:schemeClr val="dk2"/>
              </a:buClr>
              <a:buSzPts val="3200"/>
            </a:pPr>
            <a:r>
              <a:rPr lang="en-US" sz="3400" dirty="0">
                <a:solidFill>
                  <a:schemeClr val="dk2"/>
                </a:solidFill>
              </a:rPr>
              <a:t>Access Control Matrix Model</a:t>
            </a:r>
            <a:endParaRPr sz="2000" i="1" dirty="0"/>
          </a:p>
        </p:txBody>
      </p:sp>
      <p:sp>
        <p:nvSpPr>
          <p:cNvPr id="166" name="Google Shape;166;p30">
            <a:extLst>
              <a:ext uri="{FF2B5EF4-FFF2-40B4-BE49-F238E27FC236}">
                <a16:creationId xmlns:a16="http://schemas.microsoft.com/office/drawing/2014/main" id="{33C3EDA7-B121-E023-AC07-0BB720646E4B}"/>
              </a:ext>
            </a:extLst>
          </p:cNvPr>
          <p:cNvSpPr txBox="1">
            <a:spLocks noGrp="1"/>
          </p:cNvSpPr>
          <p:nvPr>
            <p:ph type="body" idx="1"/>
          </p:nvPr>
        </p:nvSpPr>
        <p:spPr>
          <a:xfrm>
            <a:off x="628650" y="1135819"/>
            <a:ext cx="8194800" cy="3431400"/>
          </a:xfrm>
          <a:prstGeom prst="rect">
            <a:avLst/>
          </a:prstGeom>
          <a:noFill/>
          <a:ln>
            <a:noFill/>
          </a:ln>
        </p:spPr>
        <p:txBody>
          <a:bodyPr spcFirstLastPara="1" wrap="square" lIns="91425" tIns="45700" rIns="91425" bIns="45700" anchor="t" anchorCtr="0">
            <a:noAutofit/>
          </a:bodyPr>
          <a:lstStyle/>
          <a:p>
            <a:pPr marL="342900" marR="0" lvl="0" indent="-190500" algn="l" rtl="0">
              <a:lnSpc>
                <a:spcPct val="100000"/>
              </a:lnSpc>
              <a:spcBef>
                <a:spcPts val="480"/>
              </a:spcBef>
              <a:spcAft>
                <a:spcPts val="0"/>
              </a:spcAft>
              <a:buClr>
                <a:schemeClr val="dk1"/>
              </a:buClr>
              <a:buSzPts val="2400"/>
              <a:buFont typeface="Arial"/>
              <a:buNone/>
            </a:pPr>
            <a:endParaRPr sz="2000" b="0" i="0" u="none" dirty="0">
              <a:solidFill>
                <a:schemeClr val="dk2"/>
              </a:solidFill>
              <a:latin typeface="Arial"/>
              <a:ea typeface="Arial"/>
              <a:cs typeface="Arial"/>
              <a:sym typeface="Arial"/>
            </a:endParaRPr>
          </a:p>
          <a:p>
            <a:pPr marL="342900" marR="0" lvl="0" indent="-190500" algn="l" rtl="0">
              <a:lnSpc>
                <a:spcPct val="100000"/>
              </a:lnSpc>
              <a:spcBef>
                <a:spcPts val="480"/>
              </a:spcBef>
              <a:spcAft>
                <a:spcPts val="0"/>
              </a:spcAft>
              <a:buClr>
                <a:schemeClr val="dk1"/>
              </a:buClr>
              <a:buSzPts val="2400"/>
              <a:buFont typeface="Arial"/>
              <a:buNone/>
            </a:pPr>
            <a:endParaRPr sz="2000" b="0" i="0" u="none" dirty="0">
              <a:solidFill>
                <a:schemeClr val="dk2"/>
              </a:solidFill>
              <a:latin typeface="Arial"/>
              <a:ea typeface="Arial"/>
              <a:cs typeface="Arial"/>
              <a:sym typeface="Arial"/>
            </a:endParaRPr>
          </a:p>
          <a:p>
            <a:pPr marL="0" marR="0" lvl="0" indent="0" algn="l" rtl="0">
              <a:lnSpc>
                <a:spcPct val="100000"/>
              </a:lnSpc>
              <a:spcBef>
                <a:spcPts val="180"/>
              </a:spcBef>
              <a:spcAft>
                <a:spcPts val="0"/>
              </a:spcAft>
              <a:buClr>
                <a:schemeClr val="dk1"/>
              </a:buClr>
              <a:buSzPts val="900"/>
              <a:buFont typeface="Arial"/>
              <a:buNone/>
            </a:pPr>
            <a:endParaRPr sz="1200" dirty="0">
              <a:solidFill>
                <a:schemeClr val="dk2"/>
              </a:solidFill>
            </a:endParaRPr>
          </a:p>
          <a:p>
            <a:pPr marL="342900" marR="0" lvl="0" indent="-304800" algn="l" rtl="0">
              <a:lnSpc>
                <a:spcPct val="100000"/>
              </a:lnSpc>
              <a:spcBef>
                <a:spcPts val="0"/>
              </a:spcBef>
              <a:spcAft>
                <a:spcPts val="0"/>
              </a:spcAft>
              <a:buClr>
                <a:schemeClr val="dk2"/>
              </a:buClr>
              <a:buSzPts val="1800"/>
              <a:buFont typeface="Arial"/>
              <a:buChar char="•"/>
            </a:pPr>
            <a:endParaRPr lang="en-US" sz="1800" b="0" i="0" u="none" dirty="0">
              <a:solidFill>
                <a:schemeClr val="dk2"/>
              </a:solidFill>
              <a:latin typeface="Arial"/>
              <a:ea typeface="Arial"/>
              <a:cs typeface="Arial"/>
              <a:sym typeface="Arial"/>
            </a:endParaRPr>
          </a:p>
          <a:p>
            <a:pPr marL="342900" marR="0" lvl="0" indent="-304800" algn="l" rtl="0">
              <a:lnSpc>
                <a:spcPct val="100000"/>
              </a:lnSpc>
              <a:spcBef>
                <a:spcPts val="0"/>
              </a:spcBef>
              <a:spcAft>
                <a:spcPts val="0"/>
              </a:spcAft>
              <a:buClr>
                <a:schemeClr val="dk2"/>
              </a:buClr>
              <a:buSzPts val="1800"/>
              <a:buFont typeface="Arial"/>
              <a:buChar char="•"/>
            </a:pPr>
            <a:r>
              <a:rPr lang="en-US" sz="1800" b="0" i="0" u="none" dirty="0">
                <a:solidFill>
                  <a:schemeClr val="dk2"/>
                </a:solidFill>
                <a:latin typeface="Arial"/>
                <a:ea typeface="Arial"/>
                <a:cs typeface="Arial"/>
                <a:sym typeface="Arial"/>
              </a:rPr>
              <a:t>Problem:  Huge matrix with </a:t>
            </a:r>
            <a:r>
              <a:rPr lang="en-US" sz="1800" dirty="0">
                <a:solidFill>
                  <a:schemeClr val="dk2"/>
                </a:solidFill>
              </a:rPr>
              <a:t>sparse</a:t>
            </a:r>
            <a:r>
              <a:rPr lang="en-US" sz="1800" b="0" i="0" u="none" dirty="0">
                <a:solidFill>
                  <a:schemeClr val="dk2"/>
                </a:solidFill>
                <a:latin typeface="Arial"/>
                <a:ea typeface="Arial"/>
                <a:cs typeface="Arial"/>
                <a:sym typeface="Arial"/>
              </a:rPr>
              <a:t> “information”</a:t>
            </a:r>
            <a:endParaRPr sz="1800" dirty="0">
              <a:solidFill>
                <a:schemeClr val="dk2"/>
              </a:solidFill>
            </a:endParaRPr>
          </a:p>
          <a:p>
            <a:pPr marL="628650" marR="0" lvl="1" indent="-26035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Columns tend to be either all the same (public files) or mostly empty (private files)</a:t>
            </a:r>
            <a:endParaRPr sz="1400" dirty="0">
              <a:solidFill>
                <a:schemeClr val="dk2"/>
              </a:solidFill>
            </a:endParaRPr>
          </a:p>
          <a:p>
            <a:pPr marL="628650" marR="0" lvl="1" indent="-26035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In reality:  Store by</a:t>
            </a:r>
            <a:r>
              <a:rPr lang="en-US" sz="1400" dirty="0">
                <a:solidFill>
                  <a:schemeClr val="dk2"/>
                </a:solidFill>
              </a:rPr>
              <a:t> </a:t>
            </a:r>
            <a:r>
              <a:rPr lang="en-US" sz="1400" b="0" i="0" u="none" strike="noStrike" cap="none" dirty="0">
                <a:solidFill>
                  <a:schemeClr val="dk2"/>
                </a:solidFill>
                <a:latin typeface="Arial"/>
                <a:ea typeface="Arial"/>
                <a:cs typeface="Arial"/>
                <a:sym typeface="Arial"/>
              </a:rPr>
              <a:t>row (</a:t>
            </a:r>
            <a:r>
              <a:rPr lang="en-US" sz="1400" dirty="0">
                <a:solidFill>
                  <a:schemeClr val="dk2"/>
                </a:solidFill>
              </a:rPr>
              <a:t>capabilities</a:t>
            </a:r>
            <a:r>
              <a:rPr lang="en-US" sz="1400" b="0" i="0" u="none" strike="noStrike" cap="none" dirty="0">
                <a:solidFill>
                  <a:schemeClr val="dk2"/>
                </a:solidFill>
                <a:latin typeface="Arial"/>
                <a:ea typeface="Arial"/>
                <a:cs typeface="Arial"/>
                <a:sym typeface="Arial"/>
              </a:rPr>
              <a:t>) or by</a:t>
            </a:r>
            <a:r>
              <a:rPr lang="en-US" sz="1400" dirty="0">
                <a:solidFill>
                  <a:schemeClr val="dk2"/>
                </a:solidFill>
              </a:rPr>
              <a:t> </a:t>
            </a:r>
            <a:r>
              <a:rPr lang="en-US" sz="1400" b="0" i="0" u="none" strike="noStrike" cap="none" dirty="0">
                <a:solidFill>
                  <a:schemeClr val="dk2"/>
                </a:solidFill>
                <a:latin typeface="Arial"/>
                <a:ea typeface="Arial"/>
                <a:cs typeface="Arial"/>
                <a:sym typeface="Arial"/>
              </a:rPr>
              <a:t>column (access control lists)</a:t>
            </a:r>
            <a:endParaRPr sz="1400" dirty="0">
              <a:solidFill>
                <a:schemeClr val="dk2"/>
              </a:solidFill>
            </a:endParaRPr>
          </a:p>
          <a:p>
            <a:pPr marL="342900" marR="0" lvl="0" indent="-285750" algn="l" rtl="0">
              <a:lnSpc>
                <a:spcPct val="100000"/>
              </a:lnSpc>
              <a:spcBef>
                <a:spcPts val="0"/>
              </a:spcBef>
              <a:spcAft>
                <a:spcPts val="0"/>
              </a:spcAft>
              <a:buClr>
                <a:schemeClr val="dk1"/>
              </a:buClr>
              <a:buSzPts val="900"/>
              <a:buFont typeface="Arial"/>
              <a:buNone/>
            </a:pPr>
            <a:endParaRPr sz="500" b="0" i="0" u="none" dirty="0">
              <a:solidFill>
                <a:schemeClr val="dk2"/>
              </a:solidFill>
              <a:latin typeface="Arial"/>
              <a:ea typeface="Arial"/>
              <a:cs typeface="Arial"/>
              <a:sym typeface="Arial"/>
            </a:endParaRPr>
          </a:p>
          <a:p>
            <a:pPr marL="342900" marR="0" lvl="0" indent="-304800" algn="l" rtl="0">
              <a:lnSpc>
                <a:spcPct val="100000"/>
              </a:lnSpc>
              <a:spcBef>
                <a:spcPts val="800"/>
              </a:spcBef>
              <a:spcAft>
                <a:spcPts val="0"/>
              </a:spcAft>
              <a:buClr>
                <a:schemeClr val="dk2"/>
              </a:buClr>
              <a:buSzPts val="1800"/>
              <a:buFont typeface="Arial"/>
              <a:buChar char="•"/>
            </a:pPr>
            <a:r>
              <a:rPr lang="en-US" sz="1800" b="0" i="0" u="none" dirty="0">
                <a:solidFill>
                  <a:schemeClr val="dk2"/>
                </a:solidFill>
                <a:latin typeface="Arial"/>
                <a:ea typeface="Arial"/>
                <a:cs typeface="Arial"/>
                <a:sym typeface="Arial"/>
              </a:rPr>
              <a:t>Complication:  Polyinstantiation</a:t>
            </a:r>
            <a:endParaRPr sz="1800" dirty="0">
              <a:solidFill>
                <a:schemeClr val="dk2"/>
              </a:solidFill>
            </a:endParaRPr>
          </a:p>
          <a:p>
            <a:pPr marL="742950" marR="0" lvl="1" indent="-24765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Multiple versions of the same object for different users</a:t>
            </a:r>
            <a:endParaRPr sz="1400" dirty="0">
              <a:solidFill>
                <a:schemeClr val="dk2"/>
              </a:solidFill>
            </a:endParaRPr>
          </a:p>
          <a:p>
            <a:pPr marL="742950" marR="0" lvl="1" indent="-247650" algn="l" rtl="0">
              <a:lnSpc>
                <a:spcPct val="100000"/>
              </a:lnSpc>
              <a:spcBef>
                <a:spcPts val="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Example:  Multi-level secure database with different views</a:t>
            </a:r>
            <a:endParaRPr sz="1400" dirty="0">
              <a:solidFill>
                <a:schemeClr val="dk2"/>
              </a:solidFill>
            </a:endParaRPr>
          </a:p>
        </p:txBody>
      </p:sp>
      <p:graphicFrame>
        <p:nvGraphicFramePr>
          <p:cNvPr id="167" name="Google Shape;167;p30">
            <a:extLst>
              <a:ext uri="{FF2B5EF4-FFF2-40B4-BE49-F238E27FC236}">
                <a16:creationId xmlns:a16="http://schemas.microsoft.com/office/drawing/2014/main" id="{950BD623-E471-D3A9-5588-2C7E17087FE4}"/>
              </a:ext>
            </a:extLst>
          </p:cNvPr>
          <p:cNvGraphicFramePr/>
          <p:nvPr>
            <p:extLst>
              <p:ext uri="{D42A27DB-BD31-4B8C-83A1-F6EECF244321}">
                <p14:modId xmlns:p14="http://schemas.microsoft.com/office/powerpoint/2010/main" val="2630444597"/>
              </p:ext>
            </p:extLst>
          </p:nvPr>
        </p:nvGraphicFramePr>
        <p:xfrm>
          <a:off x="1115641" y="1303357"/>
          <a:ext cx="6405250" cy="971825"/>
        </p:xfrm>
        <a:graphic>
          <a:graphicData uri="http://schemas.openxmlformats.org/drawingml/2006/table">
            <a:tbl>
              <a:tblPr>
                <a:noFill/>
                <a:tableStyleId>{8A839EFE-746A-4092-BF24-69DA34CC3594}</a:tableStyleId>
              </a:tblPr>
              <a:tblGrid>
                <a:gridCol w="1161900">
                  <a:extLst>
                    <a:ext uri="{9D8B030D-6E8A-4147-A177-3AD203B41FA5}">
                      <a16:colId xmlns:a16="http://schemas.microsoft.com/office/drawing/2014/main" val="20000"/>
                    </a:ext>
                  </a:extLst>
                </a:gridCol>
                <a:gridCol w="959700">
                  <a:extLst>
                    <a:ext uri="{9D8B030D-6E8A-4147-A177-3AD203B41FA5}">
                      <a16:colId xmlns:a16="http://schemas.microsoft.com/office/drawing/2014/main" val="20001"/>
                    </a:ext>
                  </a:extLst>
                </a:gridCol>
                <a:gridCol w="1005750">
                  <a:extLst>
                    <a:ext uri="{9D8B030D-6E8A-4147-A177-3AD203B41FA5}">
                      <a16:colId xmlns:a16="http://schemas.microsoft.com/office/drawing/2014/main" val="20002"/>
                    </a:ext>
                  </a:extLst>
                </a:gridCol>
                <a:gridCol w="1058900">
                  <a:extLst>
                    <a:ext uri="{9D8B030D-6E8A-4147-A177-3AD203B41FA5}">
                      <a16:colId xmlns:a16="http://schemas.microsoft.com/office/drawing/2014/main" val="20003"/>
                    </a:ext>
                  </a:extLst>
                </a:gridCol>
                <a:gridCol w="1141975">
                  <a:extLst>
                    <a:ext uri="{9D8B030D-6E8A-4147-A177-3AD203B41FA5}">
                      <a16:colId xmlns:a16="http://schemas.microsoft.com/office/drawing/2014/main" val="20004"/>
                    </a:ext>
                  </a:extLst>
                </a:gridCol>
                <a:gridCol w="1077025">
                  <a:extLst>
                    <a:ext uri="{9D8B030D-6E8A-4147-A177-3AD203B41FA5}">
                      <a16:colId xmlns:a16="http://schemas.microsoft.com/office/drawing/2014/main" val="20005"/>
                    </a:ext>
                  </a:extLst>
                </a:gridCol>
              </a:tblGrid>
              <a:tr h="195950">
                <a:tc>
                  <a:txBody>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chemeClr val="dk1"/>
                        </a:solidFill>
                        <a:highlight>
                          <a:schemeClr val="dk2"/>
                        </a:highlight>
                        <a:latin typeface="Times New Roman"/>
                        <a:ea typeface="Times New Roman"/>
                        <a:cs typeface="Times New Roman"/>
                        <a:sym typeface="Times New Roman"/>
                      </a:endParaRPr>
                    </a:p>
                  </a:txBody>
                  <a:tcPr marL="0" marR="0" marT="0" marB="0">
                    <a:lnL w="9525" cap="flat" cmpd="sng">
                      <a:solidFill>
                        <a:srgbClr val="000000">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Passwords</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Src1.c</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Src2.c</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Program</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AliceMail</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195950">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chemeClr val="dk2"/>
                          </a:solidFill>
                        </a:rPr>
                        <a:t> </a:t>
                      </a:r>
                      <a:r>
                        <a:rPr lang="en-US" sz="1200" b="0" i="0" u="none" strike="noStrike" cap="none">
                          <a:solidFill>
                            <a:schemeClr val="dk2"/>
                          </a:solidFill>
                          <a:latin typeface="Arial"/>
                          <a:ea typeface="Arial"/>
                          <a:cs typeface="Arial"/>
                          <a:sym typeface="Arial"/>
                        </a:rPr>
                        <a:t>Administrator</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88075">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chemeClr val="dk2"/>
                          </a:solidFill>
                        </a:rPr>
                        <a:t> </a:t>
                      </a:r>
                      <a:r>
                        <a:rPr lang="en-US" sz="1200" b="0" i="0" u="none" strike="noStrike" cap="none">
                          <a:solidFill>
                            <a:schemeClr val="dk2"/>
                          </a:solidFill>
                          <a:latin typeface="Arial"/>
                          <a:ea typeface="Arial"/>
                          <a:cs typeface="Arial"/>
                          <a:sym typeface="Arial"/>
                        </a:rPr>
                        <a:t>Alice</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88075">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chemeClr val="dk2"/>
                          </a:solidFill>
                        </a:rPr>
                        <a:t> </a:t>
                      </a:r>
                      <a:r>
                        <a:rPr lang="en-US" sz="1200" b="0" i="0" u="none" strike="noStrike" cap="none">
                          <a:solidFill>
                            <a:schemeClr val="dk2"/>
                          </a:solidFill>
                          <a:latin typeface="Arial"/>
                          <a:ea typeface="Arial"/>
                          <a:cs typeface="Arial"/>
                          <a:sym typeface="Arial"/>
                        </a:rPr>
                        <a:t>Bob</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RW</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203775">
                <a:tc>
                  <a:txBody>
                    <a:bodyPr/>
                    <a:lstStyle/>
                    <a:p>
                      <a:pPr marL="0" marR="0" lvl="0" indent="0" algn="l" rtl="0">
                        <a:lnSpc>
                          <a:spcPct val="100000"/>
                        </a:lnSpc>
                        <a:spcBef>
                          <a:spcPts val="0"/>
                        </a:spcBef>
                        <a:spcAft>
                          <a:spcPts val="0"/>
                        </a:spcAft>
                        <a:buClr>
                          <a:schemeClr val="dk1"/>
                        </a:buClr>
                        <a:buSzPts val="1200"/>
                        <a:buFont typeface="Arial"/>
                        <a:buNone/>
                      </a:pPr>
                      <a:r>
                        <a:rPr lang="en-US" sz="1200" u="none" strike="noStrike" cap="none">
                          <a:solidFill>
                            <a:schemeClr val="dk2"/>
                          </a:solidFill>
                        </a:rPr>
                        <a:t> </a:t>
                      </a:r>
                      <a:r>
                        <a:rPr lang="en-US" sz="1200" b="0" i="0" u="none" strike="noStrike" cap="none">
                          <a:solidFill>
                            <a:schemeClr val="dk2"/>
                          </a:solidFill>
                          <a:latin typeface="Arial"/>
                          <a:ea typeface="Arial"/>
                          <a:cs typeface="Arial"/>
                          <a:sym typeface="Arial"/>
                        </a:rPr>
                        <a:t>Carol</a:t>
                      </a:r>
                      <a:endParaRPr sz="1100" u="none" strike="noStrike" cap="none">
                        <a:solidFill>
                          <a:schemeClr val="dk2"/>
                        </a:solidFill>
                      </a:endParaRPr>
                    </a:p>
                  </a:txBody>
                  <a:tcPr marL="0" marR="0" marT="0" marB="0">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dirty="0">
                          <a:solidFill>
                            <a:schemeClr val="dk2"/>
                          </a:solidFill>
                          <a:latin typeface="Arial"/>
                          <a:ea typeface="Arial"/>
                          <a:cs typeface="Arial"/>
                          <a:sym typeface="Arial"/>
                        </a:rPr>
                        <a:t>—</a:t>
                      </a:r>
                      <a:endParaRPr sz="1100" u="none" strike="noStrike" cap="none" dirty="0">
                        <a:solidFill>
                          <a:schemeClr val="dk2"/>
                        </a:solidFill>
                      </a:endParaRPr>
                    </a:p>
                  </a:txBody>
                  <a:tcPr marL="0" marR="0" marT="0" marB="0">
                    <a:lnL w="28575"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a:solidFill>
                            <a:schemeClr val="dk2"/>
                          </a:solidFill>
                          <a:latin typeface="Arial"/>
                          <a:ea typeface="Arial"/>
                          <a:cs typeface="Arial"/>
                          <a:sym typeface="Arial"/>
                        </a:rPr>
                        <a:t>RX</a:t>
                      </a:r>
                      <a:endParaRPr sz="1100" u="none" strike="noStrike" cap="none">
                        <a:solidFill>
                          <a:schemeClr val="dk2"/>
                        </a:solidFill>
                      </a:endParaRPr>
                    </a:p>
                  </a:txBody>
                  <a:tcPr marL="0" marR="0" marT="0" marB="0">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1200"/>
                        <a:buFont typeface="Arial"/>
                        <a:buNone/>
                      </a:pPr>
                      <a:r>
                        <a:rPr lang="en-US" sz="1200" b="0" i="0" u="none" strike="noStrike" cap="none" dirty="0">
                          <a:solidFill>
                            <a:schemeClr val="dk2"/>
                          </a:solidFill>
                          <a:latin typeface="Arial"/>
                          <a:ea typeface="Arial"/>
                          <a:cs typeface="Arial"/>
                          <a:sym typeface="Arial"/>
                        </a:rPr>
                        <a:t>—</a:t>
                      </a:r>
                      <a:endParaRPr sz="1100" u="none" strike="noStrike" cap="none" dirty="0">
                        <a:solidFill>
                          <a:schemeClr val="dk2"/>
                        </a:solidFill>
                      </a:endParaRPr>
                    </a:p>
                  </a:txBody>
                  <a:tcPr marL="0" marR="0" marT="0" marB="0">
                    <a:lnL w="12700"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67749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a:extLst>
            <a:ext uri="{FF2B5EF4-FFF2-40B4-BE49-F238E27FC236}">
              <a16:creationId xmlns:a16="http://schemas.microsoft.com/office/drawing/2014/main" id="{9C6D6BE8-A255-648D-D102-24BB0906C1A4}"/>
            </a:ext>
          </a:extLst>
        </p:cNvPr>
        <p:cNvGrpSpPr/>
        <p:nvPr/>
      </p:nvGrpSpPr>
      <p:grpSpPr>
        <a:xfrm>
          <a:off x="0" y="0"/>
          <a:ext cx="0" cy="0"/>
          <a:chOff x="0" y="0"/>
          <a:chExt cx="0" cy="0"/>
        </a:xfrm>
      </p:grpSpPr>
      <p:sp>
        <p:nvSpPr>
          <p:cNvPr id="433" name="Google Shape;433;p56">
            <a:extLst>
              <a:ext uri="{FF2B5EF4-FFF2-40B4-BE49-F238E27FC236}">
                <a16:creationId xmlns:a16="http://schemas.microsoft.com/office/drawing/2014/main" id="{CA2930EC-87DB-03FF-0EEF-83FCE5E98443}"/>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i="0" u="none" strike="noStrike" cap="none" dirty="0">
                <a:solidFill>
                  <a:schemeClr val="dk2"/>
                </a:solidFill>
              </a:rPr>
              <a:t>Access Control Matrix Model</a:t>
            </a:r>
          </a:p>
        </p:txBody>
      </p:sp>
      <p:sp>
        <p:nvSpPr>
          <p:cNvPr id="2" name="Google Shape;179;p32">
            <a:extLst>
              <a:ext uri="{FF2B5EF4-FFF2-40B4-BE49-F238E27FC236}">
                <a16:creationId xmlns:a16="http://schemas.microsoft.com/office/drawing/2014/main" id="{FF85B187-FFBE-3742-7F73-4180D34FE361}"/>
              </a:ext>
            </a:extLst>
          </p:cNvPr>
          <p:cNvSpPr txBox="1">
            <a:spLocks noGrp="1"/>
          </p:cNvSpPr>
          <p:nvPr>
            <p:ph type="body" idx="1"/>
          </p:nvPr>
        </p:nvSpPr>
        <p:spPr>
          <a:xfrm>
            <a:off x="628650" y="1193273"/>
            <a:ext cx="7886700" cy="3437100"/>
          </a:xfrm>
          <a:prstGeom prst="rect">
            <a:avLst/>
          </a:prstGeom>
          <a:noFill/>
          <a:ln>
            <a:noFill/>
          </a:ln>
        </p:spPr>
        <p:txBody>
          <a:bodyPr spcFirstLastPara="1" wrap="square" lIns="91425" tIns="45700" rIns="91425" bIns="45700" anchor="t" anchorCtr="0">
            <a:noAutofit/>
          </a:bodyPr>
          <a:lstStyle/>
          <a:p>
            <a:pPr marL="38100" lvl="0" indent="0">
              <a:spcBef>
                <a:spcPts val="0"/>
              </a:spcBef>
              <a:spcAft>
                <a:spcPts val="600"/>
              </a:spcAft>
              <a:buClr>
                <a:schemeClr val="dk2"/>
              </a:buClr>
              <a:buSzPts val="1800"/>
              <a:buNone/>
            </a:pPr>
            <a:r>
              <a:rPr lang="en-US" sz="1800" b="1" i="1" u="sng" dirty="0"/>
              <a:t>Access control Lists (ACL)</a:t>
            </a:r>
            <a:r>
              <a:rPr lang="en-US" sz="1800" dirty="0"/>
              <a:t>:</a:t>
            </a:r>
            <a:endParaRPr lang="en-US" sz="1800" b="0" i="0" u="none" dirty="0">
              <a:solidFill>
                <a:schemeClr val="dk2"/>
              </a:solidFill>
              <a:latin typeface="Arial"/>
              <a:ea typeface="Arial"/>
              <a:cs typeface="Arial"/>
              <a:sym typeface="Arial"/>
            </a:endParaRPr>
          </a:p>
          <a:p>
            <a:pPr marL="342900" marR="0" lvl="0" indent="-304800" algn="l" rtl="0">
              <a:lnSpc>
                <a:spcPct val="100000"/>
              </a:lnSpc>
              <a:spcBef>
                <a:spcPts val="0"/>
              </a:spcBef>
              <a:spcAft>
                <a:spcPts val="0"/>
              </a:spcAft>
              <a:buClr>
                <a:schemeClr val="dk2"/>
              </a:buClr>
              <a:buSzPts val="1800"/>
              <a:buFont typeface="Arial"/>
              <a:buChar char="•"/>
            </a:pPr>
            <a:r>
              <a:rPr lang="en-US" sz="1400" b="0" i="0" u="none" dirty="0">
                <a:solidFill>
                  <a:schemeClr val="dk2"/>
                </a:solidFill>
                <a:latin typeface="Arial"/>
                <a:ea typeface="Arial"/>
                <a:cs typeface="Arial"/>
                <a:sym typeface="Arial"/>
              </a:rPr>
              <a:t>Idea:  Give columns of Access Control Matrix</a:t>
            </a:r>
            <a:endParaRPr sz="14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200" b="0" i="0" u="none" strike="noStrike" cap="none" dirty="0">
                <a:solidFill>
                  <a:schemeClr val="dk2"/>
                </a:solidFill>
                <a:latin typeface="Arial"/>
                <a:ea typeface="Arial"/>
                <a:cs typeface="Arial"/>
                <a:sym typeface="Arial"/>
              </a:rPr>
              <a:t>List attached to object giving subject rights</a:t>
            </a:r>
            <a:endParaRPr sz="12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200" dirty="0">
                <a:solidFill>
                  <a:schemeClr val="dk2"/>
                </a:solidFill>
              </a:rPr>
              <a:t>Advantage: Can store rights with each object (easy to delete)</a:t>
            </a:r>
            <a:endParaRPr sz="1200" dirty="0">
              <a:solidFill>
                <a:schemeClr val="dk2"/>
              </a:solidFill>
            </a:endParaRPr>
          </a:p>
          <a:p>
            <a:pPr marL="742950" marR="0" lvl="1" indent="-260350" algn="l" rtl="0">
              <a:lnSpc>
                <a:spcPct val="100000"/>
              </a:lnSpc>
              <a:spcBef>
                <a:spcPts val="0"/>
              </a:spcBef>
              <a:spcAft>
                <a:spcPts val="0"/>
              </a:spcAft>
              <a:buClr>
                <a:schemeClr val="dk2"/>
              </a:buClr>
              <a:buSzPts val="1600"/>
              <a:buFont typeface="Arial"/>
              <a:buChar char="–"/>
            </a:pPr>
            <a:r>
              <a:rPr lang="en-US" sz="1200" dirty="0">
                <a:solidFill>
                  <a:schemeClr val="dk2"/>
                </a:solidFill>
              </a:rPr>
              <a:t>Disadvantage: Hard to enumerate user rights</a:t>
            </a:r>
            <a:endParaRPr sz="1200" dirty="0">
              <a:solidFill>
                <a:schemeClr val="dk2"/>
              </a:solidFill>
            </a:endParaRPr>
          </a:p>
          <a:p>
            <a:pPr marL="342900" marR="0" lvl="0" indent="-241300" algn="l" rtl="0">
              <a:lnSpc>
                <a:spcPct val="100000"/>
              </a:lnSpc>
              <a:spcBef>
                <a:spcPts val="0"/>
              </a:spcBef>
              <a:spcAft>
                <a:spcPts val="0"/>
              </a:spcAft>
              <a:buClr>
                <a:schemeClr val="dk1"/>
              </a:buClr>
              <a:buSzPts val="1600"/>
              <a:buFont typeface="Arial"/>
              <a:buNone/>
            </a:pPr>
            <a:endParaRPr sz="1200" b="0" i="0" u="none" dirty="0">
              <a:solidFill>
                <a:schemeClr val="dk2"/>
              </a:solidFill>
              <a:latin typeface="Arial"/>
              <a:ea typeface="Arial"/>
              <a:cs typeface="Arial"/>
              <a:sym typeface="Arial"/>
            </a:endParaRPr>
          </a:p>
          <a:p>
            <a:pPr marL="342900" marR="0" lvl="0" indent="-304800" algn="l" rtl="0">
              <a:lnSpc>
                <a:spcPct val="100000"/>
              </a:lnSpc>
              <a:spcBef>
                <a:spcPts val="0"/>
              </a:spcBef>
              <a:spcAft>
                <a:spcPts val="0"/>
              </a:spcAft>
              <a:buClr>
                <a:schemeClr val="dk2"/>
              </a:buClr>
              <a:buSzPts val="1800"/>
              <a:buFont typeface="Arial"/>
              <a:buChar char="•"/>
            </a:pPr>
            <a:r>
              <a:rPr lang="en-US" sz="1400" b="0" i="0" u="none" dirty="0">
                <a:solidFill>
                  <a:schemeClr val="dk2"/>
                </a:solidFill>
                <a:latin typeface="Arial"/>
                <a:ea typeface="Arial"/>
                <a:cs typeface="Arial"/>
                <a:sym typeface="Arial"/>
              </a:rPr>
              <a:t>Each object </a:t>
            </a:r>
            <a:r>
              <a:rPr lang="en-US" sz="1400" dirty="0">
                <a:solidFill>
                  <a:schemeClr val="dk2"/>
                </a:solidFill>
              </a:rPr>
              <a:t>has</a:t>
            </a:r>
            <a:r>
              <a:rPr lang="en-US" sz="1400" b="0" i="0" u="none" dirty="0">
                <a:solidFill>
                  <a:schemeClr val="dk2"/>
                </a:solidFill>
                <a:latin typeface="Arial"/>
                <a:ea typeface="Arial"/>
                <a:cs typeface="Arial"/>
                <a:sym typeface="Arial"/>
              </a:rPr>
              <a:t> a list of subjects and corresponding rights</a:t>
            </a:r>
            <a:endParaRPr sz="1400" dirty="0">
              <a:solidFill>
                <a:schemeClr val="dk2"/>
              </a:solidFill>
            </a:endParaRPr>
          </a:p>
          <a:p>
            <a:pPr marL="742950" marR="0" lvl="1" indent="-260350" algn="l" rtl="0">
              <a:lnSpc>
                <a:spcPct val="100000"/>
              </a:lnSpc>
              <a:spcBef>
                <a:spcPts val="400"/>
              </a:spcBef>
              <a:spcAft>
                <a:spcPts val="0"/>
              </a:spcAft>
              <a:buClr>
                <a:schemeClr val="dk2"/>
              </a:buClr>
              <a:buSzPts val="1600"/>
              <a:buFont typeface="Arial"/>
              <a:buChar char="–"/>
            </a:pPr>
            <a:r>
              <a:rPr lang="en-US" sz="1200" b="0" i="0" u="none" strike="noStrike" cap="none" dirty="0">
                <a:solidFill>
                  <a:schemeClr val="dk2"/>
                </a:solidFill>
                <a:latin typeface="Arial"/>
                <a:ea typeface="Arial"/>
                <a:cs typeface="Arial"/>
                <a:sym typeface="Arial"/>
              </a:rPr>
              <a:t>Simplification 1:  Default rights</a:t>
            </a:r>
            <a:endParaRPr sz="1200" dirty="0">
              <a:solidFill>
                <a:schemeClr val="dk2"/>
              </a:solidFill>
            </a:endParaRPr>
          </a:p>
          <a:p>
            <a:pPr marL="1143000" marR="0" lvl="2" indent="-203200" algn="l" rtl="0">
              <a:lnSpc>
                <a:spcPct val="100000"/>
              </a:lnSpc>
              <a:spcBef>
                <a:spcPts val="200"/>
              </a:spcBef>
              <a:spcAft>
                <a:spcPts val="0"/>
              </a:spcAft>
              <a:buClr>
                <a:schemeClr val="dk2"/>
              </a:buClr>
              <a:buSzPts val="1400"/>
              <a:buFont typeface="Arial"/>
              <a:buChar char="•"/>
            </a:pPr>
            <a:r>
              <a:rPr lang="en-US" sz="1200" b="0" i="0" u="none" strike="noStrike" cap="none" dirty="0">
                <a:solidFill>
                  <a:schemeClr val="dk2"/>
                </a:solidFill>
                <a:latin typeface="Arial"/>
                <a:ea typeface="Arial"/>
                <a:cs typeface="Arial"/>
                <a:sym typeface="Arial"/>
              </a:rPr>
              <a:t>Apply if none of the specifics apply – public files easier</a:t>
            </a:r>
            <a:endParaRPr sz="1200" dirty="0">
              <a:solidFill>
                <a:schemeClr val="dk2"/>
              </a:solidFill>
            </a:endParaRPr>
          </a:p>
          <a:p>
            <a:pPr marL="1143000" marR="0" lvl="2" indent="-203200" algn="l" rtl="0">
              <a:lnSpc>
                <a:spcPct val="100000"/>
              </a:lnSpc>
              <a:spcBef>
                <a:spcPts val="200"/>
              </a:spcBef>
              <a:spcAft>
                <a:spcPts val="0"/>
              </a:spcAft>
              <a:buClr>
                <a:schemeClr val="dk2"/>
              </a:buClr>
              <a:buSzPts val="1400"/>
              <a:buFont typeface="Arial"/>
              <a:buChar char="•"/>
            </a:pPr>
            <a:r>
              <a:rPr lang="en-US" sz="1200" b="0" i="0" u="none" strike="noStrike" cap="none" dirty="0">
                <a:solidFill>
                  <a:schemeClr val="dk2"/>
                </a:solidFill>
                <a:latin typeface="Arial"/>
                <a:ea typeface="Arial"/>
                <a:cs typeface="Arial"/>
                <a:sym typeface="Arial"/>
              </a:rPr>
              <a:t>“Others” rights in Unix,  “Everyone” rights in Windows</a:t>
            </a:r>
            <a:endParaRPr sz="1200" dirty="0">
              <a:solidFill>
                <a:schemeClr val="dk2"/>
              </a:solidFill>
            </a:endParaRPr>
          </a:p>
          <a:p>
            <a:pPr marL="742950" marR="0" lvl="1" indent="-260350" algn="l" rtl="0">
              <a:lnSpc>
                <a:spcPct val="100000"/>
              </a:lnSpc>
              <a:spcBef>
                <a:spcPts val="900"/>
              </a:spcBef>
              <a:spcAft>
                <a:spcPts val="0"/>
              </a:spcAft>
              <a:buClr>
                <a:schemeClr val="dk2"/>
              </a:buClr>
              <a:buSzPts val="1600"/>
              <a:buFont typeface="Arial"/>
              <a:buChar char="–"/>
            </a:pPr>
            <a:r>
              <a:rPr lang="en-US" sz="1200" b="0" i="0" u="none" strike="noStrike" cap="none" dirty="0">
                <a:solidFill>
                  <a:schemeClr val="dk2"/>
                </a:solidFill>
                <a:latin typeface="Arial"/>
                <a:ea typeface="Arial"/>
                <a:cs typeface="Arial"/>
                <a:sym typeface="Arial"/>
              </a:rPr>
              <a:t>Simplification 2:  Group rights</a:t>
            </a:r>
            <a:endParaRPr sz="1200" dirty="0">
              <a:solidFill>
                <a:schemeClr val="dk2"/>
              </a:solidFill>
            </a:endParaRPr>
          </a:p>
          <a:p>
            <a:pPr marL="1143000" marR="0" lvl="2" indent="-203200" algn="l" rtl="0">
              <a:lnSpc>
                <a:spcPct val="100000"/>
              </a:lnSpc>
              <a:spcBef>
                <a:spcPts val="200"/>
              </a:spcBef>
              <a:spcAft>
                <a:spcPts val="0"/>
              </a:spcAft>
              <a:buClr>
                <a:schemeClr val="dk2"/>
              </a:buClr>
              <a:buSzPts val="1400"/>
              <a:buFont typeface="Arial"/>
              <a:buChar char="•"/>
            </a:pPr>
            <a:r>
              <a:rPr lang="en-US" sz="1200" b="0" i="0" u="none" strike="noStrike" cap="none" dirty="0">
                <a:solidFill>
                  <a:schemeClr val="dk2"/>
                </a:solidFill>
                <a:latin typeface="Arial"/>
                <a:ea typeface="Arial"/>
                <a:cs typeface="Arial"/>
                <a:sym typeface="Arial"/>
              </a:rPr>
              <a:t>Users grouped by role or project</a:t>
            </a:r>
            <a:endParaRPr sz="1200" dirty="0">
              <a:solidFill>
                <a:schemeClr val="dk2"/>
              </a:solidFill>
            </a:endParaRPr>
          </a:p>
          <a:p>
            <a:pPr marL="1143000" marR="0" lvl="2" indent="-203200" algn="l" rtl="0">
              <a:lnSpc>
                <a:spcPct val="100000"/>
              </a:lnSpc>
              <a:spcBef>
                <a:spcPts val="200"/>
              </a:spcBef>
              <a:spcAft>
                <a:spcPts val="0"/>
              </a:spcAft>
              <a:buClr>
                <a:schemeClr val="dk2"/>
              </a:buClr>
              <a:buSzPts val="1400"/>
              <a:buFont typeface="Arial"/>
              <a:buChar char="•"/>
            </a:pPr>
            <a:r>
              <a:rPr lang="en-US" sz="1200" b="0" i="0" u="none" strike="noStrike" cap="none" dirty="0">
                <a:solidFill>
                  <a:schemeClr val="dk2"/>
                </a:solidFill>
                <a:latin typeface="Arial"/>
                <a:ea typeface="Arial"/>
                <a:cs typeface="Arial"/>
                <a:sym typeface="Arial"/>
              </a:rPr>
              <a:t>Supported by both Unix and Windows</a:t>
            </a:r>
            <a:endParaRPr sz="1200" dirty="0">
              <a:solidFill>
                <a:schemeClr val="dk2"/>
              </a:solidFill>
            </a:endParaRPr>
          </a:p>
          <a:p>
            <a:pPr marL="1143000" marR="0" lvl="2" indent="-203200" algn="l" rtl="0">
              <a:lnSpc>
                <a:spcPct val="100000"/>
              </a:lnSpc>
              <a:spcBef>
                <a:spcPts val="200"/>
              </a:spcBef>
              <a:spcAft>
                <a:spcPts val="0"/>
              </a:spcAft>
              <a:buClr>
                <a:schemeClr val="dk2"/>
              </a:buClr>
              <a:buSzPts val="1400"/>
              <a:buFont typeface="Arial"/>
              <a:buChar char="•"/>
            </a:pPr>
            <a:r>
              <a:rPr lang="en-US" sz="1200" dirty="0">
                <a:solidFill>
                  <a:schemeClr val="dk2"/>
                </a:solidFill>
              </a:rPr>
              <a:t>Unfortunately: only root/administrator can create groups</a:t>
            </a:r>
            <a:endParaRPr sz="1200" dirty="0">
              <a:solidFill>
                <a:schemeClr val="dk2"/>
              </a:solidFill>
            </a:endParaRPr>
          </a:p>
        </p:txBody>
      </p:sp>
    </p:spTree>
    <p:extLst>
      <p:ext uri="{BB962C8B-B14F-4D97-AF65-F5344CB8AC3E}">
        <p14:creationId xmlns:p14="http://schemas.microsoft.com/office/powerpoint/2010/main" val="9591138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a:extLst>
            <a:ext uri="{FF2B5EF4-FFF2-40B4-BE49-F238E27FC236}">
              <a16:creationId xmlns:a16="http://schemas.microsoft.com/office/drawing/2014/main" id="{7CB73D2A-2166-3035-FFD6-F70048002026}"/>
            </a:ext>
          </a:extLst>
        </p:cNvPr>
        <p:cNvGrpSpPr/>
        <p:nvPr/>
      </p:nvGrpSpPr>
      <p:grpSpPr>
        <a:xfrm>
          <a:off x="0" y="0"/>
          <a:ext cx="0" cy="0"/>
          <a:chOff x="0" y="0"/>
          <a:chExt cx="0" cy="0"/>
        </a:xfrm>
      </p:grpSpPr>
      <p:sp>
        <p:nvSpPr>
          <p:cNvPr id="433" name="Google Shape;433;p56">
            <a:extLst>
              <a:ext uri="{FF2B5EF4-FFF2-40B4-BE49-F238E27FC236}">
                <a16:creationId xmlns:a16="http://schemas.microsoft.com/office/drawing/2014/main" id="{EC81D443-1C38-393F-B676-23E651141022}"/>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i="0" u="none" strike="noStrike" cap="none" dirty="0">
                <a:solidFill>
                  <a:schemeClr val="dk2"/>
                </a:solidFill>
              </a:rPr>
              <a:t>Access Control Matrix Model</a:t>
            </a:r>
          </a:p>
        </p:txBody>
      </p:sp>
      <p:sp>
        <p:nvSpPr>
          <p:cNvPr id="5" name="Rectangle 1">
            <a:extLst>
              <a:ext uri="{FF2B5EF4-FFF2-40B4-BE49-F238E27FC236}">
                <a16:creationId xmlns:a16="http://schemas.microsoft.com/office/drawing/2014/main" id="{F054AA8F-AF3E-D1D3-0B75-086419FB8BA3}"/>
              </a:ext>
            </a:extLst>
          </p:cNvPr>
          <p:cNvSpPr>
            <a:spLocks noChangeArrowheads="1"/>
          </p:cNvSpPr>
          <p:nvPr/>
        </p:nvSpPr>
        <p:spPr bwMode="auto">
          <a:xfrm>
            <a:off x="698965" y="1616305"/>
            <a:ext cx="4677323" cy="221523"/>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650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ls -l </a:t>
            </a:r>
            <a:r>
              <a:rPr lang="en-US" altLang="en-US" sz="1200" dirty="0">
                <a:solidFill>
                  <a:schemeClr val="tx1"/>
                </a:solidFill>
                <a:latin typeface="Consolas" panose="020B0609020204030204" pitchFamily="49" charset="0"/>
              </a:rPr>
              <a:t>Test</a:t>
            </a:r>
            <a:r>
              <a:rPr kumimoji="0" lang="en-US" altLang="en-US" sz="1200" b="0" i="0" u="none" strike="noStrike" cap="none" normalizeH="0" baseline="0" dirty="0">
                <a:ln>
                  <a:noFill/>
                </a:ln>
                <a:solidFill>
                  <a:schemeClr val="tx1"/>
                </a:solidFill>
                <a:effectLst/>
                <a:latin typeface="Consolas" panose="020B0609020204030204" pitchFamily="49" charset="0"/>
              </a:rPr>
              <a:t>.txt</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EF883DD0-9278-602F-9CEB-9DE1E12BAFBF}"/>
              </a:ext>
            </a:extLst>
          </p:cNvPr>
          <p:cNvSpPr>
            <a:spLocks noChangeArrowheads="1"/>
          </p:cNvSpPr>
          <p:nvPr/>
        </p:nvSpPr>
        <p:spPr bwMode="auto">
          <a:xfrm>
            <a:off x="698964" y="2068580"/>
            <a:ext cx="4677324" cy="221523"/>
          </a:xfrm>
          <a:prstGeom prst="rect">
            <a:avLst/>
          </a:prstGeom>
          <a:solidFill>
            <a:srgbClr val="E0E0E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36501"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onsolas" panose="020B0609020204030204" pitchFamily="49" charset="0"/>
              </a:rPr>
              <a:t>-</a:t>
            </a:r>
            <a:r>
              <a:rPr kumimoji="0" lang="en-US" altLang="en-US" sz="1200" b="0" i="0" u="none" strike="noStrike" cap="none" normalizeH="0" baseline="0" dirty="0" err="1">
                <a:ln>
                  <a:noFill/>
                </a:ln>
                <a:solidFill>
                  <a:schemeClr val="tx1"/>
                </a:solidFill>
                <a:effectLst/>
                <a:latin typeface="Consolas" panose="020B0609020204030204" pitchFamily="49" charset="0"/>
              </a:rPr>
              <a:t>rw</a:t>
            </a:r>
            <a:r>
              <a:rPr kumimoji="0" lang="en-US" altLang="en-US" sz="1200" b="0" i="0" u="none" strike="noStrike" cap="none" normalizeH="0" baseline="0" dirty="0">
                <a:ln>
                  <a:noFill/>
                </a:ln>
                <a:solidFill>
                  <a:schemeClr val="tx1"/>
                </a:solidFill>
                <a:effectLst/>
                <a:latin typeface="Consolas" panose="020B0609020204030204" pitchFamily="49" charset="0"/>
              </a:rPr>
              <a:t>-r--r-- 1 Alice Staff 46 Apr 14 16:37 Test.txt</a:t>
            </a:r>
            <a:r>
              <a:rPr kumimoji="0" lang="en-US" altLang="en-US" sz="400" b="0" i="0" u="none" strike="noStrike" cap="none" normalizeH="0" baseline="0" dirty="0">
                <a:ln>
                  <a:noFill/>
                </a:ln>
                <a:solidFill>
                  <a:schemeClr val="tx1"/>
                </a:solidFill>
                <a:effectLst/>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TextBox 7">
            <a:extLst>
              <a:ext uri="{FF2B5EF4-FFF2-40B4-BE49-F238E27FC236}">
                <a16:creationId xmlns:a16="http://schemas.microsoft.com/office/drawing/2014/main" id="{1B8202CB-116A-DD12-927D-6F3FB1423B03}"/>
              </a:ext>
            </a:extLst>
          </p:cNvPr>
          <p:cNvSpPr txBox="1"/>
          <p:nvPr/>
        </p:nvSpPr>
        <p:spPr>
          <a:xfrm>
            <a:off x="576885" y="1231664"/>
            <a:ext cx="4572000" cy="307777"/>
          </a:xfrm>
          <a:prstGeom prst="rect">
            <a:avLst/>
          </a:prstGeom>
          <a:noFill/>
        </p:spPr>
        <p:txBody>
          <a:bodyPr wrap="square">
            <a:spAutoFit/>
          </a:bodyPr>
          <a:lstStyle/>
          <a:p>
            <a:pPr marL="285750" indent="-285750" algn="l" fontAlgn="base">
              <a:buFont typeface="Wingdings" panose="05000000000000000000" pitchFamily="2" charset="2"/>
              <a:buChar char="Ø"/>
            </a:pPr>
            <a:r>
              <a:rPr lang="en-US" b="1" i="0" dirty="0">
                <a:solidFill>
                  <a:srgbClr val="273239"/>
                </a:solidFill>
                <a:effectLst/>
                <a:latin typeface="Arial" panose="020B0604020202020204" pitchFamily="34" charset="0"/>
                <a:cs typeface="Arial" panose="020B0604020202020204" pitchFamily="34" charset="0"/>
              </a:rPr>
              <a:t>Permission of Files in Linux</a:t>
            </a:r>
          </a:p>
        </p:txBody>
      </p:sp>
      <p:graphicFrame>
        <p:nvGraphicFramePr>
          <p:cNvPr id="9" name="Table 8">
            <a:extLst>
              <a:ext uri="{FF2B5EF4-FFF2-40B4-BE49-F238E27FC236}">
                <a16:creationId xmlns:a16="http://schemas.microsoft.com/office/drawing/2014/main" id="{A9993367-05EA-0240-1633-99EA1455E3DE}"/>
              </a:ext>
            </a:extLst>
          </p:cNvPr>
          <p:cNvGraphicFramePr>
            <a:graphicFrameLocks noGrp="1"/>
          </p:cNvGraphicFramePr>
          <p:nvPr>
            <p:extLst>
              <p:ext uri="{D42A27DB-BD31-4B8C-83A1-F6EECF244321}">
                <p14:modId xmlns:p14="http://schemas.microsoft.com/office/powerpoint/2010/main" val="409220849"/>
              </p:ext>
            </p:extLst>
          </p:nvPr>
        </p:nvGraphicFramePr>
        <p:xfrm>
          <a:off x="698964" y="2692636"/>
          <a:ext cx="3930485" cy="1219200"/>
        </p:xfrm>
        <a:graphic>
          <a:graphicData uri="http://schemas.openxmlformats.org/drawingml/2006/table">
            <a:tbl>
              <a:tblPr>
                <a:tableStyleId>{8A839EFE-746A-4092-BF24-69DA34CC3594}</a:tableStyleId>
              </a:tblPr>
              <a:tblGrid>
                <a:gridCol w="1469744">
                  <a:extLst>
                    <a:ext uri="{9D8B030D-6E8A-4147-A177-3AD203B41FA5}">
                      <a16:colId xmlns:a16="http://schemas.microsoft.com/office/drawing/2014/main" val="893509342"/>
                    </a:ext>
                  </a:extLst>
                </a:gridCol>
                <a:gridCol w="765989">
                  <a:extLst>
                    <a:ext uri="{9D8B030D-6E8A-4147-A177-3AD203B41FA5}">
                      <a16:colId xmlns:a16="http://schemas.microsoft.com/office/drawing/2014/main" val="353011934"/>
                    </a:ext>
                  </a:extLst>
                </a:gridCol>
                <a:gridCol w="1694752">
                  <a:extLst>
                    <a:ext uri="{9D8B030D-6E8A-4147-A177-3AD203B41FA5}">
                      <a16:colId xmlns:a16="http://schemas.microsoft.com/office/drawing/2014/main" val="2078917657"/>
                    </a:ext>
                  </a:extLst>
                </a:gridCol>
              </a:tblGrid>
              <a:tr h="0">
                <a:tc>
                  <a:txBody>
                    <a:bodyPr/>
                    <a:lstStyle/>
                    <a:p>
                      <a:pPr algn="ctr"/>
                      <a:r>
                        <a:rPr lang="en-US" b="1" dirty="0"/>
                        <a:t>Role</a:t>
                      </a:r>
                    </a:p>
                  </a:txBody>
                  <a:tcPr anchor="ctr"/>
                </a:tc>
                <a:tc>
                  <a:txBody>
                    <a:bodyPr/>
                    <a:lstStyle/>
                    <a:p>
                      <a:pPr algn="ctr"/>
                      <a:r>
                        <a:rPr lang="en-US" b="1"/>
                        <a:t>Rights</a:t>
                      </a:r>
                    </a:p>
                  </a:txBody>
                  <a:tcPr anchor="ctr"/>
                </a:tc>
                <a:tc>
                  <a:txBody>
                    <a:bodyPr/>
                    <a:lstStyle/>
                    <a:p>
                      <a:pPr algn="ctr"/>
                      <a:r>
                        <a:rPr lang="en-US" b="1" dirty="0"/>
                        <a:t>Description</a:t>
                      </a:r>
                    </a:p>
                  </a:txBody>
                  <a:tcPr anchor="ctr"/>
                </a:tc>
                <a:extLst>
                  <a:ext uri="{0D108BD9-81ED-4DB2-BD59-A6C34878D82A}">
                    <a16:rowId xmlns:a16="http://schemas.microsoft.com/office/drawing/2014/main" val="4169323772"/>
                  </a:ext>
                </a:extLst>
              </a:tr>
              <a:tr h="0">
                <a:tc>
                  <a:txBody>
                    <a:bodyPr/>
                    <a:lstStyle/>
                    <a:p>
                      <a:pPr algn="ctr"/>
                      <a:r>
                        <a:rPr lang="en-US" b="1" dirty="0"/>
                        <a:t>Owner (Alice)</a:t>
                      </a:r>
                    </a:p>
                  </a:txBody>
                  <a:tcPr anchor="ctr"/>
                </a:tc>
                <a:tc>
                  <a:txBody>
                    <a:bodyPr/>
                    <a:lstStyle/>
                    <a:p>
                      <a:pPr algn="ctr"/>
                      <a:r>
                        <a:rPr lang="en-US" dirty="0" err="1"/>
                        <a:t>rw</a:t>
                      </a:r>
                      <a:r>
                        <a:rPr lang="en-US" dirty="0"/>
                        <a:t>-</a:t>
                      </a:r>
                    </a:p>
                  </a:txBody>
                  <a:tcPr anchor="ctr"/>
                </a:tc>
                <a:tc>
                  <a:txBody>
                    <a:bodyPr/>
                    <a:lstStyle/>
                    <a:p>
                      <a:pPr algn="ctr"/>
                      <a:r>
                        <a:rPr lang="en-US"/>
                        <a:t>can read and write</a:t>
                      </a:r>
                    </a:p>
                  </a:txBody>
                  <a:tcPr anchor="ctr"/>
                </a:tc>
                <a:extLst>
                  <a:ext uri="{0D108BD9-81ED-4DB2-BD59-A6C34878D82A}">
                    <a16:rowId xmlns:a16="http://schemas.microsoft.com/office/drawing/2014/main" val="4273564758"/>
                  </a:ext>
                </a:extLst>
              </a:tr>
              <a:tr h="0">
                <a:tc>
                  <a:txBody>
                    <a:bodyPr/>
                    <a:lstStyle/>
                    <a:p>
                      <a:pPr algn="ctr"/>
                      <a:r>
                        <a:rPr lang="en-US" b="1" dirty="0"/>
                        <a:t>Group (Staff)</a:t>
                      </a:r>
                    </a:p>
                  </a:txBody>
                  <a:tcPr anchor="ctr"/>
                </a:tc>
                <a:tc>
                  <a:txBody>
                    <a:bodyPr/>
                    <a:lstStyle/>
                    <a:p>
                      <a:pPr algn="ctr"/>
                      <a:r>
                        <a:rPr lang="en-US"/>
                        <a:t>r--</a:t>
                      </a:r>
                    </a:p>
                  </a:txBody>
                  <a:tcPr anchor="ctr"/>
                </a:tc>
                <a:tc>
                  <a:txBody>
                    <a:bodyPr/>
                    <a:lstStyle/>
                    <a:p>
                      <a:pPr algn="ctr"/>
                      <a:r>
                        <a:rPr lang="en-US"/>
                        <a:t>can read only</a:t>
                      </a:r>
                    </a:p>
                  </a:txBody>
                  <a:tcPr anchor="ctr"/>
                </a:tc>
                <a:extLst>
                  <a:ext uri="{0D108BD9-81ED-4DB2-BD59-A6C34878D82A}">
                    <a16:rowId xmlns:a16="http://schemas.microsoft.com/office/drawing/2014/main" val="2066063650"/>
                  </a:ext>
                </a:extLst>
              </a:tr>
              <a:tr h="0">
                <a:tc>
                  <a:txBody>
                    <a:bodyPr/>
                    <a:lstStyle/>
                    <a:p>
                      <a:pPr algn="ctr"/>
                      <a:r>
                        <a:rPr lang="en-US" b="1" dirty="0"/>
                        <a:t>Others</a:t>
                      </a:r>
                    </a:p>
                  </a:txBody>
                  <a:tcPr anchor="ctr"/>
                </a:tc>
                <a:tc>
                  <a:txBody>
                    <a:bodyPr/>
                    <a:lstStyle/>
                    <a:p>
                      <a:pPr algn="ctr"/>
                      <a:r>
                        <a:rPr lang="en-US"/>
                        <a:t>r--</a:t>
                      </a:r>
                    </a:p>
                  </a:txBody>
                  <a:tcPr anchor="ctr"/>
                </a:tc>
                <a:tc>
                  <a:txBody>
                    <a:bodyPr/>
                    <a:lstStyle/>
                    <a:p>
                      <a:pPr algn="ctr"/>
                      <a:r>
                        <a:rPr lang="en-US" dirty="0"/>
                        <a:t>can read only</a:t>
                      </a:r>
                    </a:p>
                  </a:txBody>
                  <a:tcPr anchor="ctr"/>
                </a:tc>
                <a:extLst>
                  <a:ext uri="{0D108BD9-81ED-4DB2-BD59-A6C34878D82A}">
                    <a16:rowId xmlns:a16="http://schemas.microsoft.com/office/drawing/2014/main" val="3055977334"/>
                  </a:ext>
                </a:extLst>
              </a:tr>
            </a:tbl>
          </a:graphicData>
        </a:graphic>
      </p:graphicFrame>
    </p:spTree>
    <p:extLst>
      <p:ext uri="{BB962C8B-B14F-4D97-AF65-F5344CB8AC3E}">
        <p14:creationId xmlns:p14="http://schemas.microsoft.com/office/powerpoint/2010/main" val="1597169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a:extLst>
            <a:ext uri="{FF2B5EF4-FFF2-40B4-BE49-F238E27FC236}">
              <a16:creationId xmlns:a16="http://schemas.microsoft.com/office/drawing/2014/main" id="{A92DBB91-01CA-CF49-6329-8B02F32B104E}"/>
            </a:ext>
          </a:extLst>
        </p:cNvPr>
        <p:cNvGrpSpPr/>
        <p:nvPr/>
      </p:nvGrpSpPr>
      <p:grpSpPr>
        <a:xfrm>
          <a:off x="0" y="0"/>
          <a:ext cx="0" cy="0"/>
          <a:chOff x="0" y="0"/>
          <a:chExt cx="0" cy="0"/>
        </a:xfrm>
      </p:grpSpPr>
      <p:sp>
        <p:nvSpPr>
          <p:cNvPr id="433" name="Google Shape;433;p56">
            <a:extLst>
              <a:ext uri="{FF2B5EF4-FFF2-40B4-BE49-F238E27FC236}">
                <a16:creationId xmlns:a16="http://schemas.microsoft.com/office/drawing/2014/main" id="{5AD9D053-E7D6-874A-28F8-7AE9CEC1F3F6}"/>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i="0" u="none" strike="noStrike" cap="none" dirty="0">
                <a:solidFill>
                  <a:schemeClr val="dk2"/>
                </a:solidFill>
              </a:rPr>
              <a:t>Access Control Matrix Model</a:t>
            </a:r>
          </a:p>
        </p:txBody>
      </p:sp>
      <p:sp>
        <p:nvSpPr>
          <p:cNvPr id="8" name="TextBox 7">
            <a:extLst>
              <a:ext uri="{FF2B5EF4-FFF2-40B4-BE49-F238E27FC236}">
                <a16:creationId xmlns:a16="http://schemas.microsoft.com/office/drawing/2014/main" id="{8772A4D3-496D-8CBD-BD92-63D481EAACF0}"/>
              </a:ext>
            </a:extLst>
          </p:cNvPr>
          <p:cNvSpPr txBox="1"/>
          <p:nvPr/>
        </p:nvSpPr>
        <p:spPr>
          <a:xfrm>
            <a:off x="576885" y="1231664"/>
            <a:ext cx="4572000" cy="307777"/>
          </a:xfrm>
          <a:prstGeom prst="rect">
            <a:avLst/>
          </a:prstGeom>
          <a:noFill/>
        </p:spPr>
        <p:txBody>
          <a:bodyPr wrap="square">
            <a:spAutoFit/>
          </a:bodyPr>
          <a:lstStyle/>
          <a:p>
            <a:pPr marL="285750" indent="-285750" algn="l" fontAlgn="base">
              <a:buFont typeface="Wingdings" panose="05000000000000000000" pitchFamily="2" charset="2"/>
              <a:buChar char="Ø"/>
            </a:pPr>
            <a:r>
              <a:rPr lang="en-US" b="1" i="0" dirty="0">
                <a:solidFill>
                  <a:srgbClr val="273239"/>
                </a:solidFill>
                <a:effectLst/>
                <a:latin typeface="Arial" panose="020B0604020202020204" pitchFamily="34" charset="0"/>
                <a:cs typeface="Arial" panose="020B0604020202020204" pitchFamily="34" charset="0"/>
              </a:rPr>
              <a:t>Permission of Files in Linux</a:t>
            </a:r>
          </a:p>
        </p:txBody>
      </p:sp>
      <p:sp>
        <p:nvSpPr>
          <p:cNvPr id="2" name="TextBox 1">
            <a:extLst>
              <a:ext uri="{FF2B5EF4-FFF2-40B4-BE49-F238E27FC236}">
                <a16:creationId xmlns:a16="http://schemas.microsoft.com/office/drawing/2014/main" id="{5A6EE741-4923-98A3-7E74-0FC7E2BAD788}"/>
              </a:ext>
            </a:extLst>
          </p:cNvPr>
          <p:cNvSpPr txBox="1"/>
          <p:nvPr/>
        </p:nvSpPr>
        <p:spPr>
          <a:xfrm>
            <a:off x="988605" y="1617519"/>
            <a:ext cx="6886725"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Note: The meanings of </a:t>
            </a:r>
            <a:r>
              <a:rPr lang="en-US" i="1" dirty="0"/>
              <a:t>read (r)</a:t>
            </a:r>
            <a:r>
              <a:rPr lang="en-US" dirty="0"/>
              <a:t>, </a:t>
            </a:r>
            <a:r>
              <a:rPr lang="en-US" i="1" dirty="0"/>
              <a:t>write (w)</a:t>
            </a:r>
            <a:r>
              <a:rPr lang="en-US" dirty="0"/>
              <a:t>, and </a:t>
            </a:r>
            <a:r>
              <a:rPr lang="en-US" i="1" dirty="0"/>
              <a:t>execute (x)</a:t>
            </a:r>
            <a:r>
              <a:rPr lang="en-US" dirty="0"/>
              <a:t> vary depending on the object being accessed.</a:t>
            </a:r>
          </a:p>
        </p:txBody>
      </p:sp>
      <p:sp>
        <p:nvSpPr>
          <p:cNvPr id="4" name="TextBox 3">
            <a:extLst>
              <a:ext uri="{FF2B5EF4-FFF2-40B4-BE49-F238E27FC236}">
                <a16:creationId xmlns:a16="http://schemas.microsoft.com/office/drawing/2014/main" id="{9D3C020A-935E-17DF-D51E-27F198BA0DB7}"/>
              </a:ext>
            </a:extLst>
          </p:cNvPr>
          <p:cNvSpPr txBox="1"/>
          <p:nvPr/>
        </p:nvSpPr>
        <p:spPr>
          <a:xfrm>
            <a:off x="930633" y="2526841"/>
            <a:ext cx="7002667" cy="1323439"/>
          </a:xfrm>
          <a:prstGeom prst="rect">
            <a:avLst/>
          </a:prstGeom>
          <a:noFill/>
        </p:spPr>
        <p:txBody>
          <a:bodyPr wrap="square" rtlCol="0">
            <a:spAutoFit/>
          </a:bodyPr>
          <a:lstStyle/>
          <a:p>
            <a:r>
              <a:rPr lang="en-US" dirty="0"/>
              <a:t>For examples:</a:t>
            </a:r>
          </a:p>
          <a:p>
            <a:pPr marL="285750" indent="-285750">
              <a:spcBef>
                <a:spcPts val="600"/>
              </a:spcBef>
              <a:buFont typeface="Arial" panose="020B0604020202020204" pitchFamily="34" charset="0"/>
              <a:buChar char="•"/>
            </a:pPr>
            <a:r>
              <a:rPr lang="en-US" dirty="0"/>
              <a:t>For a </a:t>
            </a:r>
            <a:r>
              <a:rPr lang="en-US" b="1" dirty="0"/>
              <a:t>directory</a:t>
            </a:r>
            <a:r>
              <a:rPr lang="en-US" dirty="0"/>
              <a:t>, </a:t>
            </a:r>
            <a:r>
              <a:rPr lang="en-US" i="1" dirty="0"/>
              <a:t>read</a:t>
            </a:r>
            <a:r>
              <a:rPr lang="en-US" dirty="0"/>
              <a:t> allows listing contents, </a:t>
            </a:r>
            <a:r>
              <a:rPr lang="en-US" i="1" dirty="0"/>
              <a:t>write</a:t>
            </a:r>
            <a:r>
              <a:rPr lang="en-US" dirty="0"/>
              <a:t> allows creating, renaming, or deleting entries, and </a:t>
            </a:r>
            <a:r>
              <a:rPr lang="en-US" i="1" dirty="0"/>
              <a:t>execute</a:t>
            </a:r>
            <a:r>
              <a:rPr lang="en-US" dirty="0"/>
              <a:t> allows entering or accessing files within it.</a:t>
            </a:r>
          </a:p>
          <a:p>
            <a:pPr marL="285750" indent="-285750">
              <a:spcBef>
                <a:spcPts val="600"/>
              </a:spcBef>
              <a:buFont typeface="Arial" panose="020B0604020202020204" pitchFamily="34" charset="0"/>
              <a:buChar char="•"/>
            </a:pPr>
            <a:r>
              <a:rPr lang="en-US" dirty="0"/>
              <a:t>For a </a:t>
            </a:r>
            <a:r>
              <a:rPr lang="en-US" b="1" dirty="0"/>
              <a:t>process</a:t>
            </a:r>
            <a:r>
              <a:rPr lang="en-US" dirty="0"/>
              <a:t>, </a:t>
            </a:r>
            <a:r>
              <a:rPr lang="en-US" i="1" dirty="0"/>
              <a:t>read</a:t>
            </a:r>
            <a:r>
              <a:rPr lang="en-US" dirty="0"/>
              <a:t> means receiving signals, </a:t>
            </a:r>
            <a:r>
              <a:rPr lang="en-US" i="1" dirty="0"/>
              <a:t>write</a:t>
            </a:r>
            <a:r>
              <a:rPr lang="en-US" dirty="0"/>
              <a:t> means sending signals, and </a:t>
            </a:r>
            <a:r>
              <a:rPr lang="en-US" i="1" dirty="0"/>
              <a:t>execute</a:t>
            </a:r>
            <a:r>
              <a:rPr lang="en-US" dirty="0"/>
              <a:t> means running it as a subprocess.</a:t>
            </a:r>
          </a:p>
        </p:txBody>
      </p:sp>
    </p:spTree>
    <p:extLst>
      <p:ext uri="{BB962C8B-B14F-4D97-AF65-F5344CB8AC3E}">
        <p14:creationId xmlns:p14="http://schemas.microsoft.com/office/powerpoint/2010/main" val="2653811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32">
          <a:extLst>
            <a:ext uri="{FF2B5EF4-FFF2-40B4-BE49-F238E27FC236}">
              <a16:creationId xmlns:a16="http://schemas.microsoft.com/office/drawing/2014/main" id="{982E6D1E-4A5B-0131-7497-ED1D1FB07A56}"/>
            </a:ext>
          </a:extLst>
        </p:cNvPr>
        <p:cNvGrpSpPr/>
        <p:nvPr/>
      </p:nvGrpSpPr>
      <p:grpSpPr>
        <a:xfrm>
          <a:off x="0" y="0"/>
          <a:ext cx="0" cy="0"/>
          <a:chOff x="0" y="0"/>
          <a:chExt cx="0" cy="0"/>
        </a:xfrm>
      </p:grpSpPr>
      <p:sp>
        <p:nvSpPr>
          <p:cNvPr id="433" name="Google Shape;433;p56">
            <a:extLst>
              <a:ext uri="{FF2B5EF4-FFF2-40B4-BE49-F238E27FC236}">
                <a16:creationId xmlns:a16="http://schemas.microsoft.com/office/drawing/2014/main" id="{BF8F10B2-4E67-5785-E085-D1ECDFBD4747}"/>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i="0" u="none" strike="noStrike" cap="none" dirty="0">
                <a:solidFill>
                  <a:schemeClr val="dk2"/>
                </a:solidFill>
              </a:rPr>
              <a:t>Access Control Matrix Model</a:t>
            </a:r>
          </a:p>
        </p:txBody>
      </p:sp>
      <p:sp>
        <p:nvSpPr>
          <p:cNvPr id="8" name="TextBox 7">
            <a:extLst>
              <a:ext uri="{FF2B5EF4-FFF2-40B4-BE49-F238E27FC236}">
                <a16:creationId xmlns:a16="http://schemas.microsoft.com/office/drawing/2014/main" id="{FA0BCF04-F0CE-9925-2BC0-A7BA1C51F9CD}"/>
              </a:ext>
            </a:extLst>
          </p:cNvPr>
          <p:cNvSpPr txBox="1"/>
          <p:nvPr/>
        </p:nvSpPr>
        <p:spPr>
          <a:xfrm>
            <a:off x="576885" y="1231664"/>
            <a:ext cx="4572000" cy="307777"/>
          </a:xfrm>
          <a:prstGeom prst="rect">
            <a:avLst/>
          </a:prstGeom>
          <a:noFill/>
        </p:spPr>
        <p:txBody>
          <a:bodyPr wrap="square">
            <a:spAutoFit/>
          </a:bodyPr>
          <a:lstStyle/>
          <a:p>
            <a:pPr marL="285750" indent="-285750" algn="l" fontAlgn="base">
              <a:buFont typeface="Wingdings" panose="05000000000000000000" pitchFamily="2" charset="2"/>
              <a:buChar char="Ø"/>
            </a:pPr>
            <a:r>
              <a:rPr lang="en-US" b="1" i="0" dirty="0">
                <a:solidFill>
                  <a:srgbClr val="273239"/>
                </a:solidFill>
                <a:effectLst/>
                <a:latin typeface="Arial" panose="020B0604020202020204" pitchFamily="34" charset="0"/>
                <a:cs typeface="Arial" panose="020B0604020202020204" pitchFamily="34" charset="0"/>
              </a:rPr>
              <a:t>W</a:t>
            </a:r>
            <a:r>
              <a:rPr lang="en-US" altLang="zh-CN" b="1" i="0" dirty="0">
                <a:solidFill>
                  <a:srgbClr val="273239"/>
                </a:solidFill>
                <a:effectLst/>
                <a:latin typeface="Arial" panose="020B0604020202020204" pitchFamily="34" charset="0"/>
                <a:cs typeface="Arial" panose="020B0604020202020204" pitchFamily="34" charset="0"/>
              </a:rPr>
              <a:t>indows 11 ACLs</a:t>
            </a:r>
            <a:endParaRPr lang="en-US" b="1" i="0" dirty="0">
              <a:solidFill>
                <a:srgbClr val="273239"/>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F477221-B490-A5EC-4052-797B1450CBCB}"/>
              </a:ext>
            </a:extLst>
          </p:cNvPr>
          <p:cNvPicPr>
            <a:picLocks noChangeAspect="1"/>
          </p:cNvPicPr>
          <p:nvPr/>
        </p:nvPicPr>
        <p:blipFill>
          <a:blip r:embed="rId3"/>
          <a:stretch>
            <a:fillRect/>
          </a:stretch>
        </p:blipFill>
        <p:spPr>
          <a:xfrm>
            <a:off x="5415135" y="1214435"/>
            <a:ext cx="2534440" cy="3180596"/>
          </a:xfrm>
          <a:prstGeom prst="rect">
            <a:avLst/>
          </a:prstGeom>
        </p:spPr>
      </p:pic>
      <p:sp>
        <p:nvSpPr>
          <p:cNvPr id="4" name="Google Shape;185;p33">
            <a:extLst>
              <a:ext uri="{FF2B5EF4-FFF2-40B4-BE49-F238E27FC236}">
                <a16:creationId xmlns:a16="http://schemas.microsoft.com/office/drawing/2014/main" id="{AF9674F9-28DE-8834-5D53-AFDE50EDD2E8}"/>
              </a:ext>
            </a:extLst>
          </p:cNvPr>
          <p:cNvSpPr txBox="1">
            <a:spLocks noGrp="1"/>
          </p:cNvSpPr>
          <p:nvPr>
            <p:ph type="body" idx="1"/>
          </p:nvPr>
        </p:nvSpPr>
        <p:spPr>
          <a:xfrm>
            <a:off x="628650" y="1135819"/>
            <a:ext cx="4452000" cy="3497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SzPts val="2400"/>
              <a:buNone/>
            </a:pPr>
            <a:endParaRPr sz="200" dirty="0"/>
          </a:p>
          <a:p>
            <a:pPr marL="0" lvl="0" indent="0" algn="l" rtl="0">
              <a:lnSpc>
                <a:spcPct val="100000"/>
              </a:lnSpc>
              <a:spcBef>
                <a:spcPts val="1000"/>
              </a:spcBef>
              <a:spcAft>
                <a:spcPts val="0"/>
              </a:spcAft>
              <a:buSzPts val="2400"/>
              <a:buNone/>
            </a:pPr>
            <a:endParaRPr sz="3200" dirty="0"/>
          </a:p>
          <a:p>
            <a:pPr marL="0" lvl="0" indent="0" algn="l" rtl="0">
              <a:lnSpc>
                <a:spcPct val="100000"/>
              </a:lnSpc>
              <a:spcBef>
                <a:spcPts val="1000"/>
              </a:spcBef>
              <a:spcAft>
                <a:spcPts val="0"/>
              </a:spcAft>
              <a:buSzPts val="2400"/>
              <a:buNone/>
            </a:pPr>
            <a:endParaRPr sz="1400" dirty="0"/>
          </a:p>
        </p:txBody>
      </p:sp>
      <p:sp>
        <p:nvSpPr>
          <p:cNvPr id="10" name="Google Shape;187;p33">
            <a:extLst>
              <a:ext uri="{FF2B5EF4-FFF2-40B4-BE49-F238E27FC236}">
                <a16:creationId xmlns:a16="http://schemas.microsoft.com/office/drawing/2014/main" id="{622E089C-0109-65F2-BCBF-78FACE692752}"/>
              </a:ext>
            </a:extLst>
          </p:cNvPr>
          <p:cNvSpPr txBox="1"/>
          <p:nvPr/>
        </p:nvSpPr>
        <p:spPr>
          <a:xfrm>
            <a:off x="3239151" y="1783561"/>
            <a:ext cx="1745700" cy="384468"/>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dirty="0">
                <a:solidFill>
                  <a:srgbClr val="FF0000"/>
                </a:solidFill>
                <a:latin typeface="Arial"/>
                <a:ea typeface="Arial"/>
                <a:cs typeface="Arial"/>
                <a:sym typeface="Arial"/>
              </a:rPr>
              <a:t>Subjects</a:t>
            </a:r>
            <a:endParaRPr sz="1800" b="0" i="0" u="none" strike="noStrike" cap="none" dirty="0">
              <a:solidFill>
                <a:srgbClr val="FF0000"/>
              </a:solidFill>
              <a:latin typeface="Arial"/>
              <a:ea typeface="Arial"/>
              <a:cs typeface="Arial"/>
              <a:sym typeface="Arial"/>
            </a:endParaRPr>
          </a:p>
        </p:txBody>
      </p:sp>
      <p:sp>
        <p:nvSpPr>
          <p:cNvPr id="11" name="Google Shape;188;p33">
            <a:extLst>
              <a:ext uri="{FF2B5EF4-FFF2-40B4-BE49-F238E27FC236}">
                <a16:creationId xmlns:a16="http://schemas.microsoft.com/office/drawing/2014/main" id="{245F182B-9599-106F-71DA-831B0185054B}"/>
              </a:ext>
            </a:extLst>
          </p:cNvPr>
          <p:cNvSpPr/>
          <p:nvPr/>
        </p:nvSpPr>
        <p:spPr>
          <a:xfrm>
            <a:off x="5346850" y="1772075"/>
            <a:ext cx="1996800" cy="7605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89;p33">
            <a:extLst>
              <a:ext uri="{FF2B5EF4-FFF2-40B4-BE49-F238E27FC236}">
                <a16:creationId xmlns:a16="http://schemas.microsoft.com/office/drawing/2014/main" id="{67D6115B-2CB1-680C-754A-4876C2FA70EC}"/>
              </a:ext>
            </a:extLst>
          </p:cNvPr>
          <p:cNvCxnSpPr>
            <a:cxnSpLocks/>
            <a:stCxn id="10" idx="3"/>
            <a:endCxn id="11" idx="2"/>
          </p:cNvCxnSpPr>
          <p:nvPr/>
        </p:nvCxnSpPr>
        <p:spPr>
          <a:xfrm>
            <a:off x="4984851" y="1975795"/>
            <a:ext cx="361999" cy="176530"/>
          </a:xfrm>
          <a:prstGeom prst="straightConnector1">
            <a:avLst/>
          </a:prstGeom>
          <a:noFill/>
          <a:ln w="19050" cap="flat" cmpd="sng">
            <a:solidFill>
              <a:srgbClr val="FF0000"/>
            </a:solidFill>
            <a:prstDash val="solid"/>
            <a:round/>
            <a:headEnd type="none" w="sm" len="sm"/>
            <a:tailEnd type="triangle" w="med" len="med"/>
          </a:ln>
        </p:spPr>
      </p:cxnSp>
      <p:sp>
        <p:nvSpPr>
          <p:cNvPr id="13" name="Google Shape;190;p33">
            <a:extLst>
              <a:ext uri="{FF2B5EF4-FFF2-40B4-BE49-F238E27FC236}">
                <a16:creationId xmlns:a16="http://schemas.microsoft.com/office/drawing/2014/main" id="{FE80BF8D-5FB4-6622-96DE-A4341C03EBD1}"/>
              </a:ext>
            </a:extLst>
          </p:cNvPr>
          <p:cNvSpPr txBox="1"/>
          <p:nvPr/>
        </p:nvSpPr>
        <p:spPr>
          <a:xfrm>
            <a:off x="4059750" y="2674031"/>
            <a:ext cx="1024500" cy="360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Actions</a:t>
            </a:r>
            <a:endParaRPr sz="1800" b="0" i="0" u="none" strike="noStrike" cap="none">
              <a:solidFill>
                <a:srgbClr val="FF0000"/>
              </a:solidFill>
              <a:latin typeface="Arial"/>
              <a:ea typeface="Arial"/>
              <a:cs typeface="Arial"/>
              <a:sym typeface="Arial"/>
            </a:endParaRPr>
          </a:p>
        </p:txBody>
      </p:sp>
      <p:sp>
        <p:nvSpPr>
          <p:cNvPr id="14" name="Google Shape;191;p33">
            <a:extLst>
              <a:ext uri="{FF2B5EF4-FFF2-40B4-BE49-F238E27FC236}">
                <a16:creationId xmlns:a16="http://schemas.microsoft.com/office/drawing/2014/main" id="{7B5ACC1A-7256-14DA-39A5-8106D9F1623D}"/>
              </a:ext>
            </a:extLst>
          </p:cNvPr>
          <p:cNvSpPr/>
          <p:nvPr/>
        </p:nvSpPr>
        <p:spPr>
          <a:xfrm>
            <a:off x="5350500" y="2712906"/>
            <a:ext cx="1348500" cy="1403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5" name="Google Shape;192;p33">
            <a:extLst>
              <a:ext uri="{FF2B5EF4-FFF2-40B4-BE49-F238E27FC236}">
                <a16:creationId xmlns:a16="http://schemas.microsoft.com/office/drawing/2014/main" id="{2CFE38C5-F2CF-6C00-C24F-F4130B245A0E}"/>
              </a:ext>
            </a:extLst>
          </p:cNvPr>
          <p:cNvCxnSpPr/>
          <p:nvPr/>
        </p:nvCxnSpPr>
        <p:spPr>
          <a:xfrm>
            <a:off x="5029925" y="2917769"/>
            <a:ext cx="394200" cy="206400"/>
          </a:xfrm>
          <a:prstGeom prst="straightConnector1">
            <a:avLst/>
          </a:prstGeom>
          <a:noFill/>
          <a:ln w="19050" cap="flat" cmpd="sng">
            <a:solidFill>
              <a:srgbClr val="FF0000"/>
            </a:solidFill>
            <a:prstDash val="solid"/>
            <a:round/>
            <a:headEnd type="none" w="sm" len="sm"/>
            <a:tailEnd type="triangle" w="med" len="med"/>
          </a:ln>
        </p:spPr>
      </p:cxnSp>
      <p:sp>
        <p:nvSpPr>
          <p:cNvPr id="16" name="Google Shape;193;p33">
            <a:extLst>
              <a:ext uri="{FF2B5EF4-FFF2-40B4-BE49-F238E27FC236}">
                <a16:creationId xmlns:a16="http://schemas.microsoft.com/office/drawing/2014/main" id="{0D70073E-26AA-3578-A3A0-6DD7236569D0}"/>
              </a:ext>
            </a:extLst>
          </p:cNvPr>
          <p:cNvSpPr txBox="1"/>
          <p:nvPr/>
        </p:nvSpPr>
        <p:spPr>
          <a:xfrm>
            <a:off x="3585800" y="3972281"/>
            <a:ext cx="1494900" cy="3606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Permissions</a:t>
            </a:r>
            <a:endParaRPr sz="1800" b="0" i="0" u="none" strike="noStrike" cap="none">
              <a:solidFill>
                <a:srgbClr val="FF0000"/>
              </a:solidFill>
              <a:latin typeface="Arial"/>
              <a:ea typeface="Arial"/>
              <a:cs typeface="Arial"/>
              <a:sym typeface="Arial"/>
            </a:endParaRPr>
          </a:p>
        </p:txBody>
      </p:sp>
      <p:sp>
        <p:nvSpPr>
          <p:cNvPr id="17" name="Google Shape;194;p33">
            <a:extLst>
              <a:ext uri="{FF2B5EF4-FFF2-40B4-BE49-F238E27FC236}">
                <a16:creationId xmlns:a16="http://schemas.microsoft.com/office/drawing/2014/main" id="{4801827E-5132-13F0-E6AE-F1C556053CEA}"/>
              </a:ext>
            </a:extLst>
          </p:cNvPr>
          <p:cNvSpPr/>
          <p:nvPr/>
        </p:nvSpPr>
        <p:spPr>
          <a:xfrm>
            <a:off x="6862375" y="2712875"/>
            <a:ext cx="1087200" cy="11967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8" name="Google Shape;195;p33">
            <a:extLst>
              <a:ext uri="{FF2B5EF4-FFF2-40B4-BE49-F238E27FC236}">
                <a16:creationId xmlns:a16="http://schemas.microsoft.com/office/drawing/2014/main" id="{B5653EE9-D9A2-C7B0-820A-D84BD2677DF9}"/>
              </a:ext>
            </a:extLst>
          </p:cNvPr>
          <p:cNvCxnSpPr>
            <a:stCxn id="16" idx="3"/>
            <a:endCxn id="17" idx="2"/>
          </p:cNvCxnSpPr>
          <p:nvPr/>
        </p:nvCxnSpPr>
        <p:spPr>
          <a:xfrm rot="10800000" flipH="1">
            <a:off x="5080700" y="3311081"/>
            <a:ext cx="1781700" cy="841500"/>
          </a:xfrm>
          <a:prstGeom prst="straightConnector1">
            <a:avLst/>
          </a:prstGeom>
          <a:noFill/>
          <a:ln w="19050" cap="flat" cmpd="sng">
            <a:solidFill>
              <a:srgbClr val="FF0000"/>
            </a:solidFill>
            <a:prstDash val="solid"/>
            <a:round/>
            <a:headEnd type="none" w="sm" len="sm"/>
            <a:tailEnd type="triangle" w="med" len="med"/>
          </a:ln>
        </p:spPr>
      </p:cxnSp>
      <p:sp>
        <p:nvSpPr>
          <p:cNvPr id="19" name="Google Shape;196;p33">
            <a:extLst>
              <a:ext uri="{FF2B5EF4-FFF2-40B4-BE49-F238E27FC236}">
                <a16:creationId xmlns:a16="http://schemas.microsoft.com/office/drawing/2014/main" id="{6885EEAC-3D9B-DDAF-5328-3678320BF6B2}"/>
              </a:ext>
            </a:extLst>
          </p:cNvPr>
          <p:cNvSpPr txBox="1"/>
          <p:nvPr/>
        </p:nvSpPr>
        <p:spPr>
          <a:xfrm>
            <a:off x="4056100" y="1183950"/>
            <a:ext cx="1024500" cy="3099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0"/>
              </a:spcAft>
              <a:buClr>
                <a:srgbClr val="000000"/>
              </a:buClr>
              <a:buSzPts val="1800"/>
              <a:buFont typeface="Arial"/>
              <a:buNone/>
            </a:pPr>
            <a:r>
              <a:rPr lang="en-US" sz="1800" b="0" i="0" u="none" strike="noStrike" cap="none">
                <a:solidFill>
                  <a:srgbClr val="FF0000"/>
                </a:solidFill>
                <a:latin typeface="Arial"/>
                <a:ea typeface="Arial"/>
                <a:cs typeface="Arial"/>
                <a:sym typeface="Arial"/>
              </a:rPr>
              <a:t>Object</a:t>
            </a:r>
            <a:endParaRPr sz="1800" b="0" i="0" u="none" strike="noStrike" cap="none">
              <a:solidFill>
                <a:srgbClr val="FF0000"/>
              </a:solidFill>
              <a:latin typeface="Arial"/>
              <a:ea typeface="Arial"/>
              <a:cs typeface="Arial"/>
              <a:sym typeface="Arial"/>
            </a:endParaRPr>
          </a:p>
        </p:txBody>
      </p:sp>
      <p:cxnSp>
        <p:nvCxnSpPr>
          <p:cNvPr id="20" name="Google Shape;197;p33">
            <a:extLst>
              <a:ext uri="{FF2B5EF4-FFF2-40B4-BE49-F238E27FC236}">
                <a16:creationId xmlns:a16="http://schemas.microsoft.com/office/drawing/2014/main" id="{64A9A5BC-1F0A-E3D5-4313-F12FC4B2C13A}"/>
              </a:ext>
            </a:extLst>
          </p:cNvPr>
          <p:cNvCxnSpPr>
            <a:stCxn id="19" idx="3"/>
          </p:cNvCxnSpPr>
          <p:nvPr/>
        </p:nvCxnSpPr>
        <p:spPr>
          <a:xfrm>
            <a:off x="5080600" y="1338900"/>
            <a:ext cx="1022700" cy="282000"/>
          </a:xfrm>
          <a:prstGeom prst="straightConnector1">
            <a:avLst/>
          </a:prstGeom>
          <a:noFill/>
          <a:ln w="19050" cap="flat" cmpd="sng">
            <a:solidFill>
              <a:srgbClr val="FF0000"/>
            </a:solidFill>
            <a:prstDash val="solid"/>
            <a:round/>
            <a:headEnd type="none" w="sm" len="sm"/>
            <a:tailEnd type="triangle" w="med" len="med"/>
          </a:ln>
        </p:spPr>
      </p:cxnSp>
    </p:spTree>
    <p:extLst>
      <p:ext uri="{BB962C8B-B14F-4D97-AF65-F5344CB8AC3E}">
        <p14:creationId xmlns:p14="http://schemas.microsoft.com/office/powerpoint/2010/main" val="29755466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2"/>
        <p:cNvGrpSpPr/>
        <p:nvPr/>
      </p:nvGrpSpPr>
      <p:grpSpPr>
        <a:xfrm>
          <a:off x="0" y="0"/>
          <a:ext cx="0" cy="0"/>
          <a:chOff x="0" y="0"/>
          <a:chExt cx="0" cy="0"/>
        </a:xfrm>
      </p:grpSpPr>
      <p:sp>
        <p:nvSpPr>
          <p:cNvPr id="223" name="Google Shape;223;p3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lnSpc>
                <a:spcPct val="100000"/>
              </a:lnSpc>
              <a:buClr>
                <a:schemeClr val="dk2"/>
              </a:buClr>
              <a:buSzPts val="4000"/>
            </a:pPr>
            <a:r>
              <a:rPr lang="en-US" sz="3400" dirty="0">
                <a:solidFill>
                  <a:schemeClr val="dk2"/>
                </a:solidFill>
              </a:rPr>
              <a:t>Access Control Matrix Model</a:t>
            </a:r>
            <a:endParaRPr sz="3400" dirty="0">
              <a:solidFill>
                <a:schemeClr val="dk2"/>
              </a:solidFill>
            </a:endParaRPr>
          </a:p>
        </p:txBody>
      </p:sp>
      <p:sp>
        <p:nvSpPr>
          <p:cNvPr id="224" name="Google Shape;224;p37"/>
          <p:cNvSpPr txBox="1">
            <a:spLocks noGrp="1"/>
          </p:cNvSpPr>
          <p:nvPr>
            <p:ph type="body" idx="1"/>
          </p:nvPr>
        </p:nvSpPr>
        <p:spPr>
          <a:xfrm>
            <a:off x="628650" y="1102298"/>
            <a:ext cx="7886700" cy="3497100"/>
          </a:xfrm>
          <a:prstGeom prst="rect">
            <a:avLst/>
          </a:prstGeom>
          <a:noFill/>
          <a:ln>
            <a:noFill/>
          </a:ln>
        </p:spPr>
        <p:txBody>
          <a:bodyPr spcFirstLastPara="1" wrap="square" lIns="91425" tIns="45700" rIns="91425" bIns="45700" anchor="t" anchorCtr="0">
            <a:noAutofit/>
          </a:bodyPr>
          <a:lstStyle/>
          <a:p>
            <a:pPr marL="342900" marR="0" lvl="0" indent="-292100" algn="l" rtl="0">
              <a:lnSpc>
                <a:spcPct val="100000"/>
              </a:lnSpc>
              <a:spcBef>
                <a:spcPts val="1000"/>
              </a:spcBef>
              <a:spcAft>
                <a:spcPts val="0"/>
              </a:spcAft>
              <a:buClr>
                <a:schemeClr val="dk2"/>
              </a:buClr>
              <a:buSzPts val="1600"/>
              <a:buFont typeface="Arial"/>
              <a:buChar char="•"/>
            </a:pPr>
            <a:endParaRPr lang="en-US" sz="1600" b="0" i="0" u="none" dirty="0">
              <a:solidFill>
                <a:schemeClr val="dk2"/>
              </a:solidFill>
              <a:latin typeface="Arial"/>
              <a:ea typeface="Arial"/>
              <a:cs typeface="Arial"/>
              <a:sym typeface="Arial"/>
            </a:endParaRPr>
          </a:p>
          <a:p>
            <a:pPr marL="342900" marR="0" lvl="0" indent="-292100" algn="l" rtl="0">
              <a:lnSpc>
                <a:spcPct val="100000"/>
              </a:lnSpc>
              <a:spcBef>
                <a:spcPts val="1000"/>
              </a:spcBef>
              <a:spcAft>
                <a:spcPts val="0"/>
              </a:spcAft>
              <a:buClr>
                <a:schemeClr val="dk2"/>
              </a:buClr>
              <a:buSzPts val="1600"/>
              <a:buFont typeface="Arial"/>
              <a:buChar char="•"/>
            </a:pPr>
            <a:r>
              <a:rPr lang="en-US" sz="1600" b="0" i="0" u="none" dirty="0">
                <a:solidFill>
                  <a:schemeClr val="dk2"/>
                </a:solidFill>
                <a:latin typeface="Arial"/>
                <a:ea typeface="Arial"/>
                <a:cs typeface="Arial"/>
                <a:sym typeface="Arial"/>
              </a:rPr>
              <a:t>Application example – </a:t>
            </a:r>
            <a:r>
              <a:rPr lang="en-US" sz="1600" b="0" i="0" u="none" dirty="0" err="1">
                <a:solidFill>
                  <a:schemeClr val="dk2"/>
                </a:solidFill>
                <a:latin typeface="Arial"/>
                <a:ea typeface="Arial"/>
                <a:cs typeface="Arial"/>
                <a:sym typeface="Arial"/>
              </a:rPr>
              <a:t>apache</a:t>
            </a:r>
            <a:r>
              <a:rPr lang="en-US" sz="1600" b="0" i="0" u="none" dirty="0">
                <a:solidFill>
                  <a:schemeClr val="dk2"/>
                </a:solidFill>
                <a:latin typeface="Arial"/>
                <a:ea typeface="Arial"/>
                <a:cs typeface="Arial"/>
                <a:sym typeface="Arial"/>
              </a:rPr>
              <a:t> configuration:</a:t>
            </a:r>
            <a:endParaRPr sz="16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&lt;Directory /mirror/ftp/pub&gt;</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order </a:t>
            </a:r>
            <a:r>
              <a:rPr lang="en-US" sz="900" b="0" i="0" u="none" strike="noStrike" cap="none" dirty="0" err="1">
                <a:solidFill>
                  <a:schemeClr val="dk2"/>
                </a:solidFill>
                <a:latin typeface="Courier New"/>
                <a:ea typeface="Courier New"/>
                <a:cs typeface="Courier New"/>
                <a:sym typeface="Courier New"/>
              </a:rPr>
              <a:t>deny,allow</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deny from all</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allow from 129.120.0.0/255.255.0.0</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allow from 10.1.0.0/255.255.0.0</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&lt;/Directory&gt;</a:t>
            </a:r>
            <a:endParaRPr sz="1700" dirty="0">
              <a:solidFill>
                <a:schemeClr val="dk2"/>
              </a:solidFill>
            </a:endParaRPr>
          </a:p>
          <a:p>
            <a:pPr marL="342900" marR="0" lvl="0" indent="-292100" algn="l" rtl="0">
              <a:lnSpc>
                <a:spcPct val="100000"/>
              </a:lnSpc>
              <a:spcBef>
                <a:spcPts val="1000"/>
              </a:spcBef>
              <a:spcAft>
                <a:spcPts val="0"/>
              </a:spcAft>
              <a:buClr>
                <a:schemeClr val="dk2"/>
              </a:buClr>
              <a:buSzPts val="1600"/>
              <a:buFont typeface="Arial"/>
              <a:buChar char="•"/>
            </a:pPr>
            <a:r>
              <a:rPr lang="en-US" sz="1600" b="0" i="0" u="none" dirty="0">
                <a:solidFill>
                  <a:schemeClr val="dk2"/>
                </a:solidFill>
                <a:latin typeface="Arial"/>
                <a:ea typeface="Arial"/>
                <a:cs typeface="Arial"/>
                <a:sym typeface="Arial"/>
              </a:rPr>
              <a:t>Server (system) example - /</a:t>
            </a:r>
            <a:r>
              <a:rPr lang="en-US" sz="1600" b="0" i="0" u="none" dirty="0" err="1">
                <a:solidFill>
                  <a:schemeClr val="dk2"/>
                </a:solidFill>
                <a:latin typeface="Arial"/>
                <a:ea typeface="Arial"/>
                <a:cs typeface="Arial"/>
                <a:sym typeface="Arial"/>
              </a:rPr>
              <a:t>etc</a:t>
            </a:r>
            <a:r>
              <a:rPr lang="en-US" sz="1600" b="0" i="0" u="none" dirty="0">
                <a:solidFill>
                  <a:schemeClr val="dk2"/>
                </a:solidFill>
                <a:latin typeface="Arial"/>
                <a:ea typeface="Arial"/>
                <a:cs typeface="Arial"/>
                <a:sym typeface="Arial"/>
              </a:rPr>
              <a:t>/</a:t>
            </a:r>
            <a:r>
              <a:rPr lang="en-US" sz="1600" b="0" i="0" u="none" dirty="0" err="1">
                <a:solidFill>
                  <a:schemeClr val="dk2"/>
                </a:solidFill>
                <a:latin typeface="Arial"/>
                <a:ea typeface="Arial"/>
                <a:cs typeface="Arial"/>
                <a:sym typeface="Arial"/>
              </a:rPr>
              <a:t>hosts.deny</a:t>
            </a:r>
            <a:r>
              <a:rPr lang="en-US" sz="1600" b="0" i="0" u="none" dirty="0">
                <a:solidFill>
                  <a:schemeClr val="dk2"/>
                </a:solidFill>
                <a:latin typeface="Arial"/>
                <a:ea typeface="Arial"/>
                <a:cs typeface="Arial"/>
                <a:sym typeface="Arial"/>
              </a:rPr>
              <a:t>:</a:t>
            </a:r>
            <a:endParaRPr sz="16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 </a:t>
            </a:r>
            <a:r>
              <a:rPr lang="en-US" sz="900" b="0" i="0" u="none" strike="noStrike" cap="none" dirty="0" err="1">
                <a:solidFill>
                  <a:schemeClr val="dk2"/>
                </a:solidFill>
                <a:latin typeface="Courier New"/>
                <a:ea typeface="Courier New"/>
                <a:cs typeface="Courier New"/>
                <a:sym typeface="Courier New"/>
              </a:rPr>
              <a:t>DenyHosts</a:t>
            </a:r>
            <a:r>
              <a:rPr lang="en-US" sz="900" b="0" i="0" u="none" strike="noStrike" cap="none" dirty="0">
                <a:solidFill>
                  <a:schemeClr val="dk2"/>
                </a:solidFill>
                <a:latin typeface="Courier New"/>
                <a:ea typeface="Courier New"/>
                <a:cs typeface="Courier New"/>
                <a:sym typeface="Courier New"/>
              </a:rPr>
              <a:t>: Fri Nov 10 07:13:10 2006 | </a:t>
            </a:r>
            <a:r>
              <a:rPr lang="en-US" sz="900" b="0" i="0" u="none" strike="noStrike" cap="none" dirty="0" err="1">
                <a:solidFill>
                  <a:schemeClr val="dk2"/>
                </a:solidFill>
                <a:latin typeface="Courier New"/>
                <a:ea typeface="Courier New"/>
                <a:cs typeface="Courier New"/>
                <a:sym typeface="Courier New"/>
              </a:rPr>
              <a:t>sshd</a:t>
            </a:r>
            <a:r>
              <a:rPr lang="en-US" sz="900" b="0" i="0" u="none" strike="noStrike" cap="none" dirty="0">
                <a:solidFill>
                  <a:schemeClr val="dk2"/>
                </a:solidFill>
                <a:latin typeface="Courier New"/>
                <a:ea typeface="Courier New"/>
                <a:cs typeface="Courier New"/>
                <a:sym typeface="Courier New"/>
              </a:rPr>
              <a:t>: 67.15.110.21</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a:t>
            </a:r>
            <a:r>
              <a:rPr lang="en-US" sz="900" b="0" i="0" u="none" strike="noStrike" cap="none" dirty="0" err="1">
                <a:solidFill>
                  <a:schemeClr val="dk2"/>
                </a:solidFill>
                <a:latin typeface="Courier New"/>
                <a:ea typeface="Courier New"/>
                <a:cs typeface="Courier New"/>
                <a:sym typeface="Courier New"/>
              </a:rPr>
              <a:t>sshd</a:t>
            </a:r>
            <a:r>
              <a:rPr lang="en-US" sz="900" b="0" i="0" u="none" strike="noStrike" cap="none" dirty="0">
                <a:solidFill>
                  <a:schemeClr val="dk2"/>
                </a:solidFill>
                <a:latin typeface="Courier New"/>
                <a:ea typeface="Courier New"/>
                <a:cs typeface="Courier New"/>
                <a:sym typeface="Courier New"/>
              </a:rPr>
              <a:t>: 67.15.110.21</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 </a:t>
            </a:r>
            <a:r>
              <a:rPr lang="en-US" sz="900" b="0" i="0" u="none" strike="noStrike" cap="none" dirty="0" err="1">
                <a:solidFill>
                  <a:schemeClr val="dk2"/>
                </a:solidFill>
                <a:latin typeface="Courier New"/>
                <a:ea typeface="Courier New"/>
                <a:cs typeface="Courier New"/>
                <a:sym typeface="Courier New"/>
              </a:rPr>
              <a:t>DenyHosts</a:t>
            </a:r>
            <a:r>
              <a:rPr lang="en-US" sz="900" b="0" i="0" u="none" strike="noStrike" cap="none" dirty="0">
                <a:solidFill>
                  <a:schemeClr val="dk2"/>
                </a:solidFill>
                <a:latin typeface="Courier New"/>
                <a:ea typeface="Courier New"/>
                <a:cs typeface="Courier New"/>
                <a:sym typeface="Courier New"/>
              </a:rPr>
              <a:t>: Fri Nov 10 14:32:44 2006 | </a:t>
            </a:r>
            <a:r>
              <a:rPr lang="en-US" sz="900" b="0" i="0" u="none" strike="noStrike" cap="none" dirty="0" err="1">
                <a:solidFill>
                  <a:schemeClr val="dk2"/>
                </a:solidFill>
                <a:latin typeface="Courier New"/>
                <a:ea typeface="Courier New"/>
                <a:cs typeface="Courier New"/>
                <a:sym typeface="Courier New"/>
              </a:rPr>
              <a:t>sshd</a:t>
            </a:r>
            <a:r>
              <a:rPr lang="en-US" sz="900" b="0" i="0" u="none" strike="noStrike" cap="none" dirty="0">
                <a:solidFill>
                  <a:schemeClr val="dk2"/>
                </a:solidFill>
                <a:latin typeface="Courier New"/>
                <a:ea typeface="Courier New"/>
                <a:cs typeface="Courier New"/>
                <a:sym typeface="Courier New"/>
              </a:rPr>
              <a:t>: 82.208.158.241</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a:t>
            </a:r>
            <a:r>
              <a:rPr lang="en-US" sz="900" b="0" i="0" u="none" strike="noStrike" cap="none" dirty="0" err="1">
                <a:solidFill>
                  <a:schemeClr val="dk2"/>
                </a:solidFill>
                <a:latin typeface="Courier New"/>
                <a:ea typeface="Courier New"/>
                <a:cs typeface="Courier New"/>
                <a:sym typeface="Courier New"/>
              </a:rPr>
              <a:t>sshd</a:t>
            </a:r>
            <a:r>
              <a:rPr lang="en-US" sz="900" b="0" i="0" u="none" strike="noStrike" cap="none" dirty="0">
                <a:solidFill>
                  <a:schemeClr val="dk2"/>
                </a:solidFill>
                <a:latin typeface="Courier New"/>
                <a:ea typeface="Courier New"/>
                <a:cs typeface="Courier New"/>
                <a:sym typeface="Courier New"/>
              </a:rPr>
              <a:t>: 82.208.158.241</a:t>
            </a:r>
            <a:endParaRPr sz="1700" dirty="0">
              <a:solidFill>
                <a:schemeClr val="dk2"/>
              </a:solidFill>
            </a:endParaRPr>
          </a:p>
          <a:p>
            <a:pPr marL="342900" marR="0" lvl="0" indent="-292100" algn="l" rtl="0">
              <a:lnSpc>
                <a:spcPct val="100000"/>
              </a:lnSpc>
              <a:spcBef>
                <a:spcPts val="1200"/>
              </a:spcBef>
              <a:spcAft>
                <a:spcPts val="0"/>
              </a:spcAft>
              <a:buClr>
                <a:schemeClr val="dk2"/>
              </a:buClr>
              <a:buSzPts val="1600"/>
              <a:buFont typeface="Arial"/>
              <a:buChar char="•"/>
            </a:pPr>
            <a:r>
              <a:rPr lang="en-US" sz="1600" b="0" i="0" u="none" dirty="0">
                <a:solidFill>
                  <a:schemeClr val="dk2"/>
                </a:solidFill>
                <a:latin typeface="Arial"/>
                <a:ea typeface="Arial"/>
                <a:cs typeface="Arial"/>
                <a:sym typeface="Arial"/>
              </a:rPr>
              <a:t>Router example – Cisco router config:</a:t>
            </a:r>
            <a:endParaRPr sz="16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Router(config)# access-list 1 permit 172.16.0.0 0.0.255.255</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Router(config)# interface ethernet 0</a:t>
            </a:r>
            <a:endParaRPr sz="1700" dirty="0">
              <a:solidFill>
                <a:schemeClr val="dk2"/>
              </a:solidFill>
            </a:endParaRPr>
          </a:p>
          <a:p>
            <a:pPr marL="742950" marR="0" lvl="1" indent="-285750" algn="l" rtl="0">
              <a:lnSpc>
                <a:spcPct val="100000"/>
              </a:lnSpc>
              <a:spcBef>
                <a:spcPts val="0"/>
              </a:spcBef>
              <a:spcAft>
                <a:spcPts val="0"/>
              </a:spcAft>
              <a:buClr>
                <a:schemeClr val="dk1"/>
              </a:buClr>
              <a:buSzPts val="1200"/>
              <a:buFont typeface="Courier New"/>
              <a:buNone/>
            </a:pPr>
            <a:r>
              <a:rPr lang="en-US" sz="900" b="0" i="0" u="none" strike="noStrike" cap="none" dirty="0">
                <a:solidFill>
                  <a:schemeClr val="dk2"/>
                </a:solidFill>
                <a:latin typeface="Courier New"/>
                <a:ea typeface="Courier New"/>
                <a:cs typeface="Courier New"/>
                <a:sym typeface="Courier New"/>
              </a:rPr>
              <a:t>    Router(config-if)# </a:t>
            </a:r>
            <a:r>
              <a:rPr lang="en-US" sz="900" b="0" i="0" u="none" strike="noStrike" cap="none" dirty="0" err="1">
                <a:solidFill>
                  <a:schemeClr val="dk2"/>
                </a:solidFill>
                <a:latin typeface="Courier New"/>
                <a:ea typeface="Courier New"/>
                <a:cs typeface="Courier New"/>
                <a:sym typeface="Courier New"/>
              </a:rPr>
              <a:t>ip</a:t>
            </a:r>
            <a:r>
              <a:rPr lang="en-US" sz="900" b="0" i="0" u="none" strike="noStrike" cap="none" dirty="0">
                <a:solidFill>
                  <a:schemeClr val="dk2"/>
                </a:solidFill>
                <a:latin typeface="Courier New"/>
                <a:ea typeface="Courier New"/>
                <a:cs typeface="Courier New"/>
                <a:sym typeface="Courier New"/>
              </a:rPr>
              <a:t> access-group  1 out</a:t>
            </a:r>
            <a:endParaRPr sz="1700" dirty="0">
              <a:solidFill>
                <a:schemeClr val="dk2"/>
              </a:solidFill>
            </a:endParaRPr>
          </a:p>
          <a:p>
            <a:pPr marL="342900" marR="0" lvl="0" indent="-266700" algn="l" rtl="0">
              <a:lnSpc>
                <a:spcPct val="100000"/>
              </a:lnSpc>
              <a:spcBef>
                <a:spcPts val="0"/>
              </a:spcBef>
              <a:spcAft>
                <a:spcPts val="0"/>
              </a:spcAft>
              <a:buClr>
                <a:schemeClr val="dk1"/>
              </a:buClr>
              <a:buSzPts val="1200"/>
              <a:buFont typeface="Arial"/>
              <a:buNone/>
            </a:pPr>
            <a:endParaRPr sz="900" b="0" i="0" u="none" strike="noStrike" cap="none" dirty="0">
              <a:solidFill>
                <a:schemeClr val="dk2"/>
              </a:solidFill>
              <a:latin typeface="Courier New"/>
              <a:ea typeface="Courier New"/>
              <a:cs typeface="Courier New"/>
              <a:sym typeface="Courier New"/>
            </a:endParaRPr>
          </a:p>
        </p:txBody>
      </p:sp>
      <p:sp>
        <p:nvSpPr>
          <p:cNvPr id="225" name="Google Shape;225;p37"/>
          <p:cNvSpPr txBox="1"/>
          <p:nvPr/>
        </p:nvSpPr>
        <p:spPr>
          <a:xfrm>
            <a:off x="5788350" y="3163750"/>
            <a:ext cx="2727000" cy="12423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2"/>
                </a:solidFill>
              </a:rPr>
              <a:t>Warning: IP addresses (down to an individual host) are not reliable. Subnets are a little better, but it’s still better to rely on other identifiers.</a:t>
            </a:r>
            <a:endParaRPr dirty="0">
              <a:solidFill>
                <a:schemeClr val="dk2"/>
              </a:solidFill>
            </a:endParaRPr>
          </a:p>
        </p:txBody>
      </p:sp>
      <p:sp>
        <p:nvSpPr>
          <p:cNvPr id="3" name="TextBox 2">
            <a:extLst>
              <a:ext uri="{FF2B5EF4-FFF2-40B4-BE49-F238E27FC236}">
                <a16:creationId xmlns:a16="http://schemas.microsoft.com/office/drawing/2014/main" id="{289E562F-A401-85F1-4979-E766AF7BB20D}"/>
              </a:ext>
            </a:extLst>
          </p:cNvPr>
          <p:cNvSpPr txBox="1"/>
          <p:nvPr/>
        </p:nvSpPr>
        <p:spPr>
          <a:xfrm>
            <a:off x="628650" y="1224892"/>
            <a:ext cx="4572000" cy="307777"/>
          </a:xfrm>
          <a:prstGeom prst="rect">
            <a:avLst/>
          </a:prstGeom>
          <a:noFill/>
        </p:spPr>
        <p:txBody>
          <a:bodyPr wrap="square">
            <a:spAutoFit/>
          </a:bodyPr>
          <a:lstStyle/>
          <a:p>
            <a:pPr marL="285750" indent="-285750">
              <a:buFont typeface="Wingdings" panose="05000000000000000000" pitchFamily="2" charset="2"/>
              <a:buChar char="Ø"/>
            </a:pPr>
            <a:r>
              <a:rPr lang="en-US" sz="1400" b="1" i="0" u="none" strike="noStrike" cap="none" dirty="0">
                <a:solidFill>
                  <a:schemeClr val="dk2"/>
                </a:solidFill>
              </a:rPr>
              <a:t>Network ACLs</a:t>
            </a:r>
            <a:endParaRPr lang="en-US" b="1"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4" name="Google Shape;444;p57"/>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Role-Based Access Control (RBAC)</a:t>
            </a:r>
            <a:endParaRPr sz="3400" dirty="0"/>
          </a:p>
        </p:txBody>
      </p:sp>
      <p:sp>
        <p:nvSpPr>
          <p:cNvPr id="3" name="TextBox 2">
            <a:extLst>
              <a:ext uri="{FF2B5EF4-FFF2-40B4-BE49-F238E27FC236}">
                <a16:creationId xmlns:a16="http://schemas.microsoft.com/office/drawing/2014/main" id="{4FDEA895-555F-5E47-471E-DFFD9A0DF076}"/>
              </a:ext>
            </a:extLst>
          </p:cNvPr>
          <p:cNvSpPr txBox="1"/>
          <p:nvPr/>
        </p:nvSpPr>
        <p:spPr>
          <a:xfrm>
            <a:off x="728089" y="1283033"/>
            <a:ext cx="720968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dirty="0"/>
              <a:t>For </a:t>
            </a:r>
            <a:r>
              <a:rPr lang="en-US" dirty="0">
                <a:solidFill>
                  <a:schemeClr val="dk2"/>
                </a:solidFill>
              </a:rPr>
              <a:t>Access Control Matrix Model: </a:t>
            </a:r>
            <a:r>
              <a:rPr lang="en-US" dirty="0"/>
              <a:t>In large systems, managing permissions for each individual user becomes too complex.</a:t>
            </a:r>
          </a:p>
        </p:txBody>
      </p:sp>
      <p:pic>
        <p:nvPicPr>
          <p:cNvPr id="8" name="Picture 7">
            <a:extLst>
              <a:ext uri="{FF2B5EF4-FFF2-40B4-BE49-F238E27FC236}">
                <a16:creationId xmlns:a16="http://schemas.microsoft.com/office/drawing/2014/main" id="{CA84F147-9308-77D0-77CF-D00C9E1C3A2A}"/>
              </a:ext>
            </a:extLst>
          </p:cNvPr>
          <p:cNvPicPr>
            <a:picLocks noChangeAspect="1"/>
          </p:cNvPicPr>
          <p:nvPr/>
        </p:nvPicPr>
        <p:blipFill>
          <a:blip r:embed="rId3"/>
          <a:stretch>
            <a:fillRect/>
          </a:stretch>
        </p:blipFill>
        <p:spPr>
          <a:xfrm>
            <a:off x="2250093" y="1871702"/>
            <a:ext cx="4155495" cy="2622683"/>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1">
          <a:extLst>
            <a:ext uri="{FF2B5EF4-FFF2-40B4-BE49-F238E27FC236}">
              <a16:creationId xmlns:a16="http://schemas.microsoft.com/office/drawing/2014/main" id="{ECCC212D-F6C0-E545-181A-1A1A458D1C6C}"/>
            </a:ext>
          </a:extLst>
        </p:cNvPr>
        <p:cNvGrpSpPr/>
        <p:nvPr/>
      </p:nvGrpSpPr>
      <p:grpSpPr>
        <a:xfrm>
          <a:off x="0" y="0"/>
          <a:ext cx="0" cy="0"/>
          <a:chOff x="0" y="0"/>
          <a:chExt cx="0" cy="0"/>
        </a:xfrm>
      </p:grpSpPr>
      <p:sp>
        <p:nvSpPr>
          <p:cNvPr id="442" name="Google Shape;442;p57">
            <a:extLst>
              <a:ext uri="{FF2B5EF4-FFF2-40B4-BE49-F238E27FC236}">
                <a16:creationId xmlns:a16="http://schemas.microsoft.com/office/drawing/2014/main" id="{A00E652F-3450-3E64-2586-D0B3408425F5}"/>
              </a:ext>
            </a:extLst>
          </p:cNvPr>
          <p:cNvSpPr txBox="1"/>
          <p:nvPr/>
        </p:nvSpPr>
        <p:spPr>
          <a:xfrm>
            <a:off x="5413400" y="2571750"/>
            <a:ext cx="3000300" cy="2001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1" u="sng" strike="noStrike" cap="none">
                <a:solidFill>
                  <a:schemeClr val="dk2"/>
                </a:solidFill>
                <a:latin typeface="Arial"/>
                <a:ea typeface="Arial"/>
                <a:cs typeface="Arial"/>
                <a:sym typeface="Arial"/>
              </a:rPr>
              <a:t>Select “Active Role”</a:t>
            </a:r>
            <a:endParaRPr sz="1500" b="0" i="1" u="sng" strike="noStrike" cap="none">
              <a:solidFill>
                <a:schemeClr val="dk2"/>
              </a:solidFill>
              <a:latin typeface="Arial"/>
              <a:ea typeface="Arial"/>
              <a:cs typeface="Arial"/>
              <a:sym typeface="Arial"/>
            </a:endParaRPr>
          </a:p>
        </p:txBody>
      </p:sp>
      <p:sp>
        <p:nvSpPr>
          <p:cNvPr id="443" name="Google Shape;443;p57">
            <a:extLst>
              <a:ext uri="{FF2B5EF4-FFF2-40B4-BE49-F238E27FC236}">
                <a16:creationId xmlns:a16="http://schemas.microsoft.com/office/drawing/2014/main" id="{4FFCE436-F372-B049-D880-74A698DF98AD}"/>
              </a:ext>
            </a:extLst>
          </p:cNvPr>
          <p:cNvSpPr txBox="1"/>
          <p:nvPr/>
        </p:nvSpPr>
        <p:spPr>
          <a:xfrm>
            <a:off x="822475" y="2571750"/>
            <a:ext cx="4004100" cy="2001600"/>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1" u="sng" strike="noStrike" cap="none">
                <a:solidFill>
                  <a:srgbClr val="000000"/>
                </a:solidFill>
                <a:latin typeface="Arial"/>
                <a:ea typeface="Arial"/>
                <a:cs typeface="Arial"/>
                <a:sym typeface="Arial"/>
              </a:rPr>
              <a:t>Permissions Assignment by Role</a:t>
            </a:r>
            <a:endParaRPr sz="1500" b="0" i="1" u="sng" strike="noStrike" cap="none">
              <a:solidFill>
                <a:srgbClr val="000000"/>
              </a:solidFill>
              <a:latin typeface="Arial"/>
              <a:ea typeface="Arial"/>
              <a:cs typeface="Arial"/>
              <a:sym typeface="Arial"/>
            </a:endParaRPr>
          </a:p>
        </p:txBody>
      </p:sp>
      <p:sp>
        <p:nvSpPr>
          <p:cNvPr id="444" name="Google Shape;444;p57">
            <a:extLst>
              <a:ext uri="{FF2B5EF4-FFF2-40B4-BE49-F238E27FC236}">
                <a16:creationId xmlns:a16="http://schemas.microsoft.com/office/drawing/2014/main" id="{4140EB98-514D-46CC-CBA0-4CAA73D8821B}"/>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Role-Based Access Control (RBAC)</a:t>
            </a:r>
            <a:endParaRPr sz="3400" dirty="0"/>
          </a:p>
        </p:txBody>
      </p:sp>
      <p:sp>
        <p:nvSpPr>
          <p:cNvPr id="445" name="Google Shape;445;p57">
            <a:extLst>
              <a:ext uri="{FF2B5EF4-FFF2-40B4-BE49-F238E27FC236}">
                <a16:creationId xmlns:a16="http://schemas.microsoft.com/office/drawing/2014/main" id="{CFB2DE15-CE54-F206-6E06-45BD02CD4347}"/>
              </a:ext>
            </a:extLst>
          </p:cNvPr>
          <p:cNvSpPr txBox="1">
            <a:spLocks noGrp="1"/>
          </p:cNvSpPr>
          <p:nvPr>
            <p:ph type="body" idx="1"/>
          </p:nvPr>
        </p:nvSpPr>
        <p:spPr>
          <a:xfrm>
            <a:off x="689790" y="1086947"/>
            <a:ext cx="7886700" cy="138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1700" dirty="0"/>
              <a:t>Recognizes that permissions are based on role, not identity</a:t>
            </a:r>
            <a:endParaRPr sz="1700" dirty="0"/>
          </a:p>
          <a:p>
            <a:pPr marL="457200" lvl="0" indent="-323850" algn="l" rtl="0">
              <a:lnSpc>
                <a:spcPct val="100000"/>
              </a:lnSpc>
              <a:spcBef>
                <a:spcPts val="100"/>
              </a:spcBef>
              <a:spcAft>
                <a:spcPts val="0"/>
              </a:spcAft>
              <a:buSzPts val="1500"/>
              <a:buChar char="•"/>
            </a:pPr>
            <a:r>
              <a:rPr lang="en-US" sz="1500" dirty="0"/>
              <a:t>Permissions granted to groups (never users)</a:t>
            </a:r>
            <a:endParaRPr sz="1500" dirty="0"/>
          </a:p>
          <a:p>
            <a:pPr marL="457200" lvl="0" indent="-323850" algn="l" rtl="0">
              <a:lnSpc>
                <a:spcPct val="100000"/>
              </a:lnSpc>
              <a:spcBef>
                <a:spcPts val="100"/>
              </a:spcBef>
              <a:spcAft>
                <a:spcPts val="0"/>
              </a:spcAft>
              <a:buSzPts val="1500"/>
              <a:buChar char="•"/>
            </a:pPr>
            <a:r>
              <a:rPr lang="en-US" sz="1500" dirty="0"/>
              <a:t>Users may be in one or more groups</a:t>
            </a:r>
            <a:endParaRPr sz="1500" dirty="0"/>
          </a:p>
          <a:p>
            <a:pPr marL="742950" lvl="1" indent="-196850" algn="l" rtl="0">
              <a:lnSpc>
                <a:spcPct val="100000"/>
              </a:lnSpc>
              <a:spcBef>
                <a:spcPts val="0"/>
              </a:spcBef>
              <a:spcAft>
                <a:spcPts val="0"/>
              </a:spcAft>
              <a:buSzPts val="1300"/>
              <a:buChar char="•"/>
            </a:pPr>
            <a:r>
              <a:rPr lang="en-US" sz="1300" dirty="0"/>
              <a:t>May change over time</a:t>
            </a:r>
            <a:endParaRPr sz="1300" dirty="0"/>
          </a:p>
          <a:p>
            <a:pPr marL="742950" lvl="1" indent="-196850" algn="l" rtl="0">
              <a:lnSpc>
                <a:spcPct val="100000"/>
              </a:lnSpc>
              <a:spcBef>
                <a:spcPts val="0"/>
              </a:spcBef>
              <a:spcAft>
                <a:spcPts val="0"/>
              </a:spcAft>
              <a:buSzPts val="1300"/>
              <a:buChar char="•"/>
            </a:pPr>
            <a:r>
              <a:rPr lang="en-US" sz="1300" dirty="0"/>
              <a:t>May follow from “status” in system (e.g., logged in or not)</a:t>
            </a:r>
            <a:endParaRPr sz="1300" dirty="0"/>
          </a:p>
          <a:p>
            <a:pPr marL="457200" lvl="0" indent="-323850" algn="l" rtl="0">
              <a:lnSpc>
                <a:spcPct val="100000"/>
              </a:lnSpc>
              <a:spcBef>
                <a:spcPts val="100"/>
              </a:spcBef>
              <a:spcAft>
                <a:spcPts val="0"/>
              </a:spcAft>
              <a:buSzPts val="1500"/>
              <a:buChar char="•"/>
            </a:pPr>
            <a:r>
              <a:rPr lang="en-US" sz="1500" dirty="0"/>
              <a:t>For some tasks a user may need to select a specific role</a:t>
            </a:r>
            <a:endParaRPr sz="1500" dirty="0"/>
          </a:p>
        </p:txBody>
      </p:sp>
      <p:pic>
        <p:nvPicPr>
          <p:cNvPr id="446" name="Google Shape;446;p57">
            <a:extLst>
              <a:ext uri="{FF2B5EF4-FFF2-40B4-BE49-F238E27FC236}">
                <a16:creationId xmlns:a16="http://schemas.microsoft.com/office/drawing/2014/main" id="{DAD03DBB-FDAD-EECE-BA31-722D7D44E223}"/>
              </a:ext>
            </a:extLst>
          </p:cNvPr>
          <p:cNvPicPr preferRelativeResize="0"/>
          <p:nvPr/>
        </p:nvPicPr>
        <p:blipFill rotWithShape="1">
          <a:blip r:embed="rId3">
            <a:alphaModFix/>
          </a:blip>
          <a:srcRect/>
          <a:stretch/>
        </p:blipFill>
        <p:spPr>
          <a:xfrm>
            <a:off x="1347900" y="2924575"/>
            <a:ext cx="2953246" cy="1617750"/>
          </a:xfrm>
          <a:prstGeom prst="rect">
            <a:avLst/>
          </a:prstGeom>
          <a:noFill/>
          <a:ln>
            <a:noFill/>
          </a:ln>
        </p:spPr>
      </p:pic>
      <p:pic>
        <p:nvPicPr>
          <p:cNvPr id="447" name="Google Shape;447;p57">
            <a:extLst>
              <a:ext uri="{FF2B5EF4-FFF2-40B4-BE49-F238E27FC236}">
                <a16:creationId xmlns:a16="http://schemas.microsoft.com/office/drawing/2014/main" id="{827422B3-6418-A2CB-A125-205CD9F249D1}"/>
              </a:ext>
            </a:extLst>
          </p:cNvPr>
          <p:cNvPicPr preferRelativeResize="0"/>
          <p:nvPr/>
        </p:nvPicPr>
        <p:blipFill rotWithShape="1">
          <a:blip r:embed="rId4">
            <a:alphaModFix/>
          </a:blip>
          <a:srcRect/>
          <a:stretch/>
        </p:blipFill>
        <p:spPr>
          <a:xfrm>
            <a:off x="5990987" y="2955550"/>
            <a:ext cx="1845138" cy="1617750"/>
          </a:xfrm>
          <a:prstGeom prst="rect">
            <a:avLst/>
          </a:prstGeom>
          <a:noFill/>
          <a:ln>
            <a:noFill/>
          </a:ln>
        </p:spPr>
      </p:pic>
    </p:spTree>
    <p:extLst>
      <p:ext uri="{BB962C8B-B14F-4D97-AF65-F5344CB8AC3E}">
        <p14:creationId xmlns:p14="http://schemas.microsoft.com/office/powerpoint/2010/main" val="32859759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8"/>
          <p:cNvSpPr txBox="1">
            <a:spLocks noGrp="1"/>
          </p:cNvSpPr>
          <p:nvPr>
            <p:ph type="body" idx="1"/>
          </p:nvPr>
        </p:nvSpPr>
        <p:spPr>
          <a:xfrm>
            <a:off x="628650" y="1135811"/>
            <a:ext cx="7886700" cy="424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2400"/>
              <a:buNone/>
            </a:pPr>
            <a:r>
              <a:rPr lang="en-US" sz="2000"/>
              <a:t>Roles are often related and hierarchical:</a:t>
            </a:r>
            <a:endParaRPr sz="2000"/>
          </a:p>
        </p:txBody>
      </p:sp>
      <p:pic>
        <p:nvPicPr>
          <p:cNvPr id="454" name="Google Shape;454;p58"/>
          <p:cNvPicPr preferRelativeResize="0"/>
          <p:nvPr/>
        </p:nvPicPr>
        <p:blipFill rotWithShape="1">
          <a:blip r:embed="rId3">
            <a:alphaModFix/>
          </a:blip>
          <a:srcRect/>
          <a:stretch/>
        </p:blipFill>
        <p:spPr>
          <a:xfrm>
            <a:off x="295675" y="1466213"/>
            <a:ext cx="4283156" cy="3092550"/>
          </a:xfrm>
          <a:prstGeom prst="rect">
            <a:avLst/>
          </a:prstGeom>
          <a:noFill/>
          <a:ln>
            <a:noFill/>
          </a:ln>
        </p:spPr>
      </p:pic>
      <p:sp>
        <p:nvSpPr>
          <p:cNvPr id="455" name="Google Shape;455;p58"/>
          <p:cNvSpPr txBox="1"/>
          <p:nvPr/>
        </p:nvSpPr>
        <p:spPr>
          <a:xfrm>
            <a:off x="5414875" y="1734506"/>
            <a:ext cx="3063000" cy="255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US" sz="1800" b="0" i="1" u="sng" strike="noStrike" cap="none" dirty="0">
                <a:solidFill>
                  <a:schemeClr val="dk2"/>
                </a:solidFill>
                <a:latin typeface="Arial"/>
                <a:ea typeface="Arial"/>
                <a:cs typeface="Arial"/>
                <a:sym typeface="Arial"/>
              </a:rPr>
              <a:t>Like OO relations</a:t>
            </a:r>
            <a:r>
              <a:rPr lang="en-US" sz="1800" b="0" i="0" u="none" strike="noStrike" cap="none" dirty="0">
                <a:solidFill>
                  <a:schemeClr val="dk2"/>
                </a:solidFill>
                <a:latin typeface="Arial"/>
                <a:ea typeface="Arial"/>
                <a:cs typeface="Arial"/>
                <a:sym typeface="Arial"/>
              </a:rPr>
              <a:t>:</a:t>
            </a:r>
            <a:endParaRPr sz="18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Arial"/>
                <a:ea typeface="Arial"/>
                <a:cs typeface="Arial"/>
                <a:sym typeface="Arial"/>
              </a:rPr>
              <a:t>A “Nurse Manager” IS-A “Nurse”</a:t>
            </a: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Arial"/>
                <a:ea typeface="Arial"/>
                <a:cs typeface="Arial"/>
                <a:sym typeface="Arial"/>
              </a:rPr>
              <a:t>Inherits permissions (like methods)</a:t>
            </a: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Arial"/>
                <a:ea typeface="Arial"/>
                <a:cs typeface="Arial"/>
                <a:sym typeface="Arial"/>
              </a:rPr>
              <a:t>Terminology reflects users/people:</a:t>
            </a:r>
            <a:endParaRPr sz="1400" b="0" i="0" u="none" strike="noStrike" cap="none" dirty="0">
              <a:solidFill>
                <a:schemeClr val="dk2"/>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dirty="0">
                <a:solidFill>
                  <a:schemeClr val="dk2"/>
                </a:solidFill>
                <a:latin typeface="Arial"/>
                <a:ea typeface="Arial"/>
                <a:cs typeface="Arial"/>
                <a:sym typeface="Arial"/>
              </a:rPr>
              <a:t>“Dept Head” is senior to “Physician”</a:t>
            </a:r>
            <a:endParaRPr sz="1400" b="0" i="0" u="none" strike="noStrike" cap="none" dirty="0">
              <a:solidFill>
                <a:schemeClr val="dk2"/>
              </a:solidFill>
              <a:latin typeface="Arial"/>
              <a:ea typeface="Arial"/>
              <a:cs typeface="Arial"/>
              <a:sym typeface="Arial"/>
            </a:endParaRPr>
          </a:p>
        </p:txBody>
      </p:sp>
      <p:sp>
        <p:nvSpPr>
          <p:cNvPr id="4" name="Google Shape;452;p58">
            <a:extLst>
              <a:ext uri="{FF2B5EF4-FFF2-40B4-BE49-F238E27FC236}">
                <a16:creationId xmlns:a16="http://schemas.microsoft.com/office/drawing/2014/main" id="{B751CEED-3662-66CE-FE66-70D2068EAA30}"/>
              </a:ext>
            </a:extLst>
          </p:cNvPr>
          <p:cNvSpPr txBox="1">
            <a:spLocks/>
          </p:cNvSpPr>
          <p:nvPr/>
        </p:nvSpPr>
        <p:spPr>
          <a:xfrm>
            <a:off x="591175" y="308566"/>
            <a:ext cx="7886700" cy="7137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rgbClr val="0F2044"/>
              </a:buClr>
              <a:buSzPts val="3600"/>
              <a:buFont typeface="Georgia"/>
              <a:buNone/>
              <a:defRPr sz="3600" b="0" i="0" u="none" strike="noStrike" cap="none">
                <a:solidFill>
                  <a:srgbClr val="0F2044"/>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en-US" sz="3400" dirty="0"/>
              <a:t>Hierarchical RBAC</a:t>
            </a:r>
          </a:p>
          <a:p>
            <a:r>
              <a:rPr lang="en-US" sz="2000" i="1" dirty="0"/>
              <a:t>Similar to object-oriented class hierarchies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5"/>
        <p:cNvGrpSpPr/>
        <p:nvPr/>
      </p:nvGrpSpPr>
      <p:grpSpPr>
        <a:xfrm>
          <a:off x="0" y="0"/>
          <a:ext cx="0" cy="0"/>
          <a:chOff x="0" y="0"/>
          <a:chExt cx="0" cy="0"/>
        </a:xfrm>
      </p:grpSpPr>
      <p:sp>
        <p:nvSpPr>
          <p:cNvPr id="236" name="Google Shape;236;p3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lnSpc>
                <a:spcPct val="100000"/>
              </a:lnSpc>
              <a:buClr>
                <a:schemeClr val="dk2"/>
              </a:buClr>
              <a:buSzPts val="4400"/>
            </a:pPr>
            <a:r>
              <a:rPr lang="en-US" sz="3400" dirty="0"/>
              <a:t>Basic Terminology</a:t>
            </a:r>
            <a:endParaRPr sz="3400" dirty="0">
              <a:solidFill>
                <a:schemeClr val="dk2"/>
              </a:solidFill>
            </a:endParaRPr>
          </a:p>
        </p:txBody>
      </p:sp>
      <p:sp>
        <p:nvSpPr>
          <p:cNvPr id="237" name="Google Shape;237;p39"/>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342900" marR="0" lvl="0" indent="-317500" algn="l" rtl="0">
              <a:lnSpc>
                <a:spcPct val="100000"/>
              </a:lnSpc>
              <a:spcBef>
                <a:spcPts val="0"/>
              </a:spcBef>
              <a:spcAft>
                <a:spcPts val="0"/>
              </a:spcAft>
              <a:buClr>
                <a:schemeClr val="dk2"/>
              </a:buClr>
              <a:buSzPts val="2000"/>
              <a:buFont typeface="Arial"/>
              <a:buChar char="•"/>
            </a:pPr>
            <a:r>
              <a:rPr lang="en-US" sz="2000" b="0" i="0" u="none" dirty="0">
                <a:solidFill>
                  <a:schemeClr val="dk2"/>
                </a:solidFill>
                <a:latin typeface="Arial"/>
                <a:ea typeface="Arial"/>
                <a:cs typeface="Arial"/>
                <a:sym typeface="Arial"/>
              </a:rPr>
              <a:t>Why use models?</a:t>
            </a:r>
            <a:endParaRPr sz="2000" dirty="0">
              <a:solidFill>
                <a:schemeClr val="dk2"/>
              </a:solidFill>
            </a:endParaRPr>
          </a:p>
          <a:p>
            <a:pPr marL="742950" marR="0" lvl="1" indent="-260350" algn="l" rtl="0">
              <a:lnSpc>
                <a:spcPct val="100000"/>
              </a:lnSpc>
              <a:spcBef>
                <a:spcPts val="40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They give a concrete mental picture of policy</a:t>
            </a:r>
            <a:endParaRPr sz="1600" dirty="0">
              <a:solidFill>
                <a:schemeClr val="dk2"/>
              </a:solidFill>
            </a:endParaRPr>
          </a:p>
          <a:p>
            <a:pPr marL="742950" marR="0" lvl="1" indent="-260350" algn="l" rtl="0">
              <a:lnSpc>
                <a:spcPct val="100000"/>
              </a:lnSpc>
              <a:spcBef>
                <a:spcPts val="40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Should be formal enough to allow analysis, proofs, and automated tools</a:t>
            </a:r>
            <a:endParaRPr sz="1600" dirty="0">
              <a:solidFill>
                <a:schemeClr val="dk2"/>
              </a:solidFill>
            </a:endParaRPr>
          </a:p>
          <a:p>
            <a:pPr marL="1143000" marR="0" lvl="2" indent="-203200" algn="l" rtl="0">
              <a:lnSpc>
                <a:spcPct val="100000"/>
              </a:lnSpc>
              <a:spcBef>
                <a:spcPts val="360"/>
              </a:spcBef>
              <a:spcAft>
                <a:spcPts val="0"/>
              </a:spcAft>
              <a:buClr>
                <a:schemeClr val="dk2"/>
              </a:buClr>
              <a:buSzPts val="1400"/>
              <a:buFont typeface="Arial"/>
              <a:buChar char="•"/>
            </a:pPr>
            <a:r>
              <a:rPr lang="en-US" sz="1400" b="0" i="0" u="none" strike="noStrike" cap="none" dirty="0">
                <a:solidFill>
                  <a:schemeClr val="dk2"/>
                </a:solidFill>
                <a:latin typeface="Arial"/>
                <a:ea typeface="Arial"/>
                <a:cs typeface="Arial"/>
                <a:sym typeface="Arial"/>
              </a:rPr>
              <a:t>Ask questions like “Can Subject S obtain access to Object O?”</a:t>
            </a:r>
            <a:endParaRPr sz="1400" dirty="0">
              <a:solidFill>
                <a:schemeClr val="dk2"/>
              </a:solidFill>
            </a:endParaRPr>
          </a:p>
          <a:p>
            <a:pPr marL="742950" marR="0" lvl="1" indent="-158750" algn="l" rtl="0">
              <a:lnSpc>
                <a:spcPct val="100000"/>
              </a:lnSpc>
              <a:spcBef>
                <a:spcPts val="400"/>
              </a:spcBef>
              <a:spcAft>
                <a:spcPts val="0"/>
              </a:spcAft>
              <a:buClr>
                <a:schemeClr val="dk1"/>
              </a:buClr>
              <a:buSzPts val="2000"/>
              <a:buFont typeface="Arial"/>
              <a:buNone/>
            </a:pPr>
            <a:endParaRPr sz="1600" b="0" i="0" u="none" strike="noStrike" cap="none" dirty="0">
              <a:solidFill>
                <a:schemeClr val="dk2"/>
              </a:solidFill>
              <a:latin typeface="Arial"/>
              <a:ea typeface="Arial"/>
              <a:cs typeface="Arial"/>
              <a:sym typeface="Arial"/>
            </a:endParaRPr>
          </a:p>
          <a:p>
            <a:pPr marL="342900" marR="0" lvl="0" indent="-317500" algn="l" rtl="0">
              <a:lnSpc>
                <a:spcPct val="100000"/>
              </a:lnSpc>
              <a:spcBef>
                <a:spcPts val="480"/>
              </a:spcBef>
              <a:spcAft>
                <a:spcPts val="0"/>
              </a:spcAft>
              <a:buClr>
                <a:schemeClr val="dk2"/>
              </a:buClr>
              <a:buSzPts val="2000"/>
              <a:buFont typeface="Arial"/>
              <a:buChar char="•"/>
            </a:pPr>
            <a:r>
              <a:rPr lang="en-US" sz="2000" b="0" i="0" u="none" dirty="0">
                <a:solidFill>
                  <a:schemeClr val="dk2"/>
                </a:solidFill>
                <a:latin typeface="Arial"/>
                <a:ea typeface="Arial"/>
                <a:cs typeface="Arial"/>
                <a:sym typeface="Arial"/>
              </a:rPr>
              <a:t>Interaction of implementation, model, policy:</a:t>
            </a:r>
            <a:endParaRPr sz="2000" dirty="0">
              <a:solidFill>
                <a:schemeClr val="dk2"/>
              </a:solidFill>
            </a:endParaRPr>
          </a:p>
          <a:p>
            <a:pPr marL="742950" marR="0" lvl="1" indent="-260350" algn="l" rtl="0">
              <a:lnSpc>
                <a:spcPct val="100000"/>
              </a:lnSpc>
              <a:spcBef>
                <a:spcPts val="40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System policy defined in terms of </a:t>
            </a:r>
            <a:r>
              <a:rPr lang="en-US" sz="1600" dirty="0">
                <a:solidFill>
                  <a:schemeClr val="dk2"/>
                </a:solidFill>
              </a:rPr>
              <a:t>language in </a:t>
            </a:r>
            <a:r>
              <a:rPr lang="en-US" sz="1600" b="0" i="0" u="none" strike="noStrike" cap="none" dirty="0">
                <a:solidFill>
                  <a:schemeClr val="dk2"/>
                </a:solidFill>
                <a:latin typeface="Arial"/>
                <a:ea typeface="Arial"/>
                <a:cs typeface="Arial"/>
                <a:sym typeface="Arial"/>
              </a:rPr>
              <a:t>model</a:t>
            </a:r>
            <a:endParaRPr sz="1600" dirty="0">
              <a:solidFill>
                <a:schemeClr val="dk2"/>
              </a:solidFill>
            </a:endParaRPr>
          </a:p>
          <a:p>
            <a:pPr marL="742950" marR="0" lvl="1" indent="-260350" algn="l" rtl="0">
              <a:lnSpc>
                <a:spcPct val="100000"/>
              </a:lnSpc>
              <a:spcBef>
                <a:spcPts val="400"/>
              </a:spcBef>
              <a:spcAft>
                <a:spcPts val="0"/>
              </a:spcAft>
              <a:buClr>
                <a:schemeClr val="dk2"/>
              </a:buClr>
              <a:buSzPts val="1600"/>
              <a:buFont typeface="Arial"/>
              <a:buChar char="–"/>
            </a:pPr>
            <a:r>
              <a:rPr lang="en-US" sz="1600" b="0" i="0" u="none" strike="noStrike" cap="none" dirty="0">
                <a:solidFill>
                  <a:schemeClr val="dk2"/>
                </a:solidFill>
                <a:latin typeface="Arial"/>
                <a:ea typeface="Arial"/>
                <a:cs typeface="Arial"/>
                <a:sym typeface="Arial"/>
              </a:rPr>
              <a:t>Policy on data takes priority over wishes of users</a:t>
            </a:r>
            <a:endParaRPr sz="1600" dirty="0">
              <a:solidFill>
                <a:schemeClr val="dk2"/>
              </a:solidFill>
            </a:endParaRPr>
          </a:p>
          <a:p>
            <a:pPr marL="971550" marR="0" lvl="2" indent="-203200" algn="l" rtl="0">
              <a:lnSpc>
                <a:spcPct val="100000"/>
              </a:lnSpc>
              <a:spcBef>
                <a:spcPts val="360"/>
              </a:spcBef>
              <a:spcAft>
                <a:spcPts val="0"/>
              </a:spcAft>
              <a:buClr>
                <a:schemeClr val="dk2"/>
              </a:buClr>
              <a:buSzPts val="1400"/>
              <a:buFont typeface="Arial"/>
              <a:buChar char="•"/>
            </a:pPr>
            <a:r>
              <a:rPr lang="en-US" sz="1400" b="0" i="0" u="sng" strike="noStrike" cap="none" dirty="0">
                <a:solidFill>
                  <a:schemeClr val="dk2"/>
                </a:solidFill>
                <a:latin typeface="Arial"/>
                <a:ea typeface="Arial"/>
                <a:cs typeface="Arial"/>
                <a:sym typeface="Arial"/>
              </a:rPr>
              <a:t>Mandatory Access Control (MAC):</a:t>
            </a:r>
            <a:r>
              <a:rPr lang="en-US" sz="1400" b="0" i="0" u="none" strike="noStrike" cap="none" dirty="0">
                <a:solidFill>
                  <a:schemeClr val="dk2"/>
                </a:solidFill>
                <a:latin typeface="Arial"/>
                <a:ea typeface="Arial"/>
                <a:cs typeface="Arial"/>
                <a:sym typeface="Arial"/>
              </a:rPr>
              <a:t>  Based on policy, overrides access control/permission decisions of users</a:t>
            </a:r>
            <a:endParaRPr sz="1400" dirty="0">
              <a:solidFill>
                <a:schemeClr val="dk2"/>
              </a:solidFill>
            </a:endParaRPr>
          </a:p>
          <a:p>
            <a:pPr marL="971550" marR="0" lvl="2" indent="-203200" algn="l" rtl="0">
              <a:lnSpc>
                <a:spcPct val="100000"/>
              </a:lnSpc>
              <a:spcBef>
                <a:spcPts val="360"/>
              </a:spcBef>
              <a:spcAft>
                <a:spcPts val="0"/>
              </a:spcAft>
              <a:buClr>
                <a:schemeClr val="dk2"/>
              </a:buClr>
              <a:buSzPts val="1400"/>
              <a:buFont typeface="Arial"/>
              <a:buChar char="•"/>
            </a:pPr>
            <a:r>
              <a:rPr lang="en-US" sz="1400" b="0" i="0" u="sng" strike="noStrike" cap="none" dirty="0">
                <a:solidFill>
                  <a:schemeClr val="dk2"/>
                </a:solidFill>
                <a:latin typeface="Arial"/>
                <a:ea typeface="Arial"/>
                <a:cs typeface="Arial"/>
                <a:sym typeface="Arial"/>
              </a:rPr>
              <a:t>Discretionary Access Control (DAC):</a:t>
            </a:r>
            <a:r>
              <a:rPr lang="en-US" sz="1400" b="0" i="0" u="none" strike="noStrike" cap="none" dirty="0">
                <a:solidFill>
                  <a:schemeClr val="dk2"/>
                </a:solidFill>
                <a:latin typeface="Arial"/>
                <a:ea typeface="Arial"/>
                <a:cs typeface="Arial"/>
                <a:sym typeface="Arial"/>
              </a:rPr>
              <a:t> User-specified rights (as in Windows and Unix)</a:t>
            </a:r>
            <a:endParaRPr sz="1400" dirty="0">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31"/>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dirty="0">
                <a:solidFill>
                  <a:schemeClr val="dk2"/>
                </a:solidFill>
              </a:rPr>
              <a:t>Capability-Based Model</a:t>
            </a:r>
          </a:p>
        </p:txBody>
      </p:sp>
      <p:sp>
        <p:nvSpPr>
          <p:cNvPr id="173" name="Google Shape;173;p31"/>
          <p:cNvSpPr txBox="1">
            <a:spLocks noGrp="1"/>
          </p:cNvSpPr>
          <p:nvPr>
            <p:ph type="body" idx="1"/>
          </p:nvPr>
        </p:nvSpPr>
        <p:spPr>
          <a:xfrm>
            <a:off x="628650" y="987544"/>
            <a:ext cx="8003100" cy="3497100"/>
          </a:xfrm>
          <a:prstGeom prst="rect">
            <a:avLst/>
          </a:prstGeom>
          <a:noFill/>
          <a:ln>
            <a:noFill/>
          </a:ln>
        </p:spPr>
        <p:txBody>
          <a:bodyPr spcFirstLastPara="1" wrap="square" lIns="91425" tIns="45700" rIns="91425" bIns="45700" anchor="t" anchorCtr="0">
            <a:noAutofit/>
          </a:bodyPr>
          <a:lstStyle/>
          <a:p>
            <a:pPr marR="0" lvl="0" indent="-457200" algn="l" rtl="0">
              <a:lnSpc>
                <a:spcPct val="100000"/>
              </a:lnSpc>
              <a:spcBef>
                <a:spcPts val="2400"/>
              </a:spcBef>
              <a:spcAft>
                <a:spcPts val="0"/>
              </a:spcAft>
              <a:buSzPts val="2400"/>
              <a:buFont typeface="Wingdings" panose="05000000000000000000" pitchFamily="2" charset="2"/>
              <a:buChar char="Ø"/>
            </a:pPr>
            <a:r>
              <a:rPr lang="en-US" sz="2000" b="1" i="1" u="sng" dirty="0">
                <a:solidFill>
                  <a:schemeClr val="dk2"/>
                </a:solidFill>
              </a:rPr>
              <a:t>Capability-Based Access Control</a:t>
            </a:r>
            <a:r>
              <a:rPr lang="en-US" sz="2000" dirty="0">
                <a:solidFill>
                  <a:schemeClr val="dk2"/>
                </a:solidFill>
              </a:rPr>
              <a:t> assigns unforgeable capabilities to subjects, defining what operations they can perform on which objects.</a:t>
            </a:r>
          </a:p>
          <a:p>
            <a:pPr marL="0" marR="0" lvl="0" indent="0" algn="l" rtl="0">
              <a:lnSpc>
                <a:spcPct val="100000"/>
              </a:lnSpc>
              <a:spcBef>
                <a:spcPts val="2400"/>
              </a:spcBef>
              <a:spcAft>
                <a:spcPts val="0"/>
              </a:spcAft>
              <a:buSzPts val="2400"/>
              <a:buNone/>
            </a:pPr>
            <a:endParaRPr sz="1600" dirty="0">
              <a:solidFill>
                <a:schemeClr val="dk2"/>
              </a:solidFill>
            </a:endParaRPr>
          </a:p>
        </p:txBody>
      </p:sp>
      <p:pic>
        <p:nvPicPr>
          <p:cNvPr id="18434" name="Picture 2">
            <a:extLst>
              <a:ext uri="{FF2B5EF4-FFF2-40B4-BE49-F238E27FC236}">
                <a16:creationId xmlns:a16="http://schemas.microsoft.com/office/drawing/2014/main" id="{E24BECD3-1633-695A-2C81-8ADCC03A1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5808" y="2660750"/>
            <a:ext cx="475195" cy="475195"/>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File folder Vectors - Download Free High-Quality Vectors from Freepik |  Freepik">
            <a:extLst>
              <a:ext uri="{FF2B5EF4-FFF2-40B4-BE49-F238E27FC236}">
                <a16:creationId xmlns:a16="http://schemas.microsoft.com/office/drawing/2014/main" id="{2A331DC6-B3AC-C3EA-E739-FA925EE557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2663" y="2660750"/>
            <a:ext cx="604114" cy="60411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5E035923-F624-0271-1B91-EF7D204A45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208" y="2813150"/>
            <a:ext cx="475195" cy="47519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6E3E271B-C902-CB65-A78A-1E1CE9FCD0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0608" y="2965550"/>
            <a:ext cx="475195" cy="475195"/>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a:extLst>
              <a:ext uri="{FF2B5EF4-FFF2-40B4-BE49-F238E27FC236}">
                <a16:creationId xmlns:a16="http://schemas.microsoft.com/office/drawing/2014/main" id="{64C973DE-EF3B-BE2D-6B7E-CE6B8066ABFD}"/>
              </a:ext>
            </a:extLst>
          </p:cNvPr>
          <p:cNvCxnSpPr>
            <a:stCxn id="18436" idx="1"/>
            <a:endCxn id="4" idx="0"/>
          </p:cNvCxnSpPr>
          <p:nvPr/>
        </p:nvCxnSpPr>
        <p:spPr>
          <a:xfrm flipH="1" flipV="1">
            <a:off x="1835806" y="2813150"/>
            <a:ext cx="806857" cy="1496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FED805E5-C200-881A-9F8C-0493B30CB200}"/>
              </a:ext>
            </a:extLst>
          </p:cNvPr>
          <p:cNvCxnSpPr>
            <a:stCxn id="18436" idx="1"/>
            <a:endCxn id="5" idx="0"/>
          </p:cNvCxnSpPr>
          <p:nvPr/>
        </p:nvCxnSpPr>
        <p:spPr>
          <a:xfrm flipH="1">
            <a:off x="1988206" y="2962807"/>
            <a:ext cx="654457" cy="27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844B8BD-1EA5-0CDB-874D-526AC8DAE573}"/>
              </a:ext>
            </a:extLst>
          </p:cNvPr>
          <p:cNvCxnSpPr>
            <a:stCxn id="18436" idx="1"/>
            <a:endCxn id="5" idx="3"/>
          </p:cNvCxnSpPr>
          <p:nvPr/>
        </p:nvCxnSpPr>
        <p:spPr>
          <a:xfrm flipH="1">
            <a:off x="2225803" y="2962807"/>
            <a:ext cx="416860" cy="2403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03282F9D-ACEF-5CC4-86B1-77A905398156}"/>
              </a:ext>
            </a:extLst>
          </p:cNvPr>
          <p:cNvSpPr txBox="1"/>
          <p:nvPr/>
        </p:nvSpPr>
        <p:spPr>
          <a:xfrm>
            <a:off x="1109196" y="3536340"/>
            <a:ext cx="2738418" cy="523220"/>
          </a:xfrm>
          <a:prstGeom prst="rect">
            <a:avLst/>
          </a:prstGeom>
          <a:noFill/>
        </p:spPr>
        <p:txBody>
          <a:bodyPr wrap="square">
            <a:spAutoFit/>
          </a:bodyPr>
          <a:lstStyle/>
          <a:p>
            <a:r>
              <a:rPr lang="en-US" b="1" dirty="0"/>
              <a:t>ACL model</a:t>
            </a:r>
            <a:r>
              <a:rPr lang="en-US" dirty="0"/>
              <a:t>: object keeps list of users</a:t>
            </a:r>
          </a:p>
        </p:txBody>
      </p:sp>
      <p:pic>
        <p:nvPicPr>
          <p:cNvPr id="14" name="Picture 2">
            <a:extLst>
              <a:ext uri="{FF2B5EF4-FFF2-40B4-BE49-F238E27FC236}">
                <a16:creationId xmlns:a16="http://schemas.microsoft.com/office/drawing/2014/main" id="{0ADF47E4-44D4-E623-BBCA-03ACBB7098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9941" y="2808363"/>
            <a:ext cx="475195" cy="47519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File folder Vectors - Download Free High-Quality Vectors from Freepik |  Freepik">
            <a:extLst>
              <a:ext uri="{FF2B5EF4-FFF2-40B4-BE49-F238E27FC236}">
                <a16:creationId xmlns:a16="http://schemas.microsoft.com/office/drawing/2014/main" id="{0936635E-2440-FD56-AFDC-3DDF42F8F27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6888" y="2378959"/>
            <a:ext cx="604114" cy="60411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ile folder Vectors - Download Free High-Quality Vectors from Freepik |  Freepik">
            <a:extLst>
              <a:ext uri="{FF2B5EF4-FFF2-40B4-BE49-F238E27FC236}">
                <a16:creationId xmlns:a16="http://schemas.microsoft.com/office/drawing/2014/main" id="{9EE18B55-0001-687F-7097-2E5570E7637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3315" y="2681016"/>
            <a:ext cx="604114" cy="60411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File folder Vectors - Download Free High-Quality Vectors from Freepik |  Freepik">
            <a:extLst>
              <a:ext uri="{FF2B5EF4-FFF2-40B4-BE49-F238E27FC236}">
                <a16:creationId xmlns:a16="http://schemas.microsoft.com/office/drawing/2014/main" id="{90D74794-5DFC-5D75-436E-A9AC5871D9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32872" y="2932967"/>
            <a:ext cx="604114" cy="604114"/>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Arrow Connector 18">
            <a:extLst>
              <a:ext uri="{FF2B5EF4-FFF2-40B4-BE49-F238E27FC236}">
                <a16:creationId xmlns:a16="http://schemas.microsoft.com/office/drawing/2014/main" id="{8D8C05A0-5479-CB0E-B003-EE0DF73AF277}"/>
              </a:ext>
            </a:extLst>
          </p:cNvPr>
          <p:cNvCxnSpPr>
            <a:stCxn id="14" idx="3"/>
            <a:endCxn id="15" idx="1"/>
          </p:cNvCxnSpPr>
          <p:nvPr/>
        </p:nvCxnSpPr>
        <p:spPr>
          <a:xfrm flipV="1">
            <a:off x="5775136" y="2681016"/>
            <a:ext cx="461752" cy="3649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6303268-30DF-DDF5-9397-B0F1E404913F}"/>
              </a:ext>
            </a:extLst>
          </p:cNvPr>
          <p:cNvCxnSpPr>
            <a:stCxn id="14" idx="3"/>
            <a:endCxn id="16" idx="1"/>
          </p:cNvCxnSpPr>
          <p:nvPr/>
        </p:nvCxnSpPr>
        <p:spPr>
          <a:xfrm flipV="1">
            <a:off x="5775136" y="2983073"/>
            <a:ext cx="698179" cy="628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328262F5-470B-7CDE-7E56-C262597D950E}"/>
              </a:ext>
            </a:extLst>
          </p:cNvPr>
          <p:cNvCxnSpPr>
            <a:stCxn id="14" idx="3"/>
            <a:endCxn id="17" idx="1"/>
          </p:cNvCxnSpPr>
          <p:nvPr/>
        </p:nvCxnSpPr>
        <p:spPr>
          <a:xfrm>
            <a:off x="5775136" y="3045961"/>
            <a:ext cx="857736" cy="189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C6A8C442-D567-72B8-BAC7-8E20C76E80A4}"/>
              </a:ext>
            </a:extLst>
          </p:cNvPr>
          <p:cNvSpPr txBox="1"/>
          <p:nvPr/>
        </p:nvSpPr>
        <p:spPr>
          <a:xfrm>
            <a:off x="4951907" y="3531361"/>
            <a:ext cx="3174075" cy="523220"/>
          </a:xfrm>
          <a:prstGeom prst="rect">
            <a:avLst/>
          </a:prstGeom>
          <a:noFill/>
        </p:spPr>
        <p:txBody>
          <a:bodyPr wrap="square">
            <a:spAutoFit/>
          </a:bodyPr>
          <a:lstStyle/>
          <a:p>
            <a:r>
              <a:rPr lang="en-US" b="1" dirty="0"/>
              <a:t>Capability-based model</a:t>
            </a:r>
            <a:r>
              <a:rPr lang="en-US" dirty="0"/>
              <a:t>: user holds list of accessible objects</a:t>
            </a:r>
          </a:p>
        </p:txBody>
      </p:sp>
      <p:pic>
        <p:nvPicPr>
          <p:cNvPr id="18438" name="Picture 6" descr="Free Keys Key The - Key Clip Art Coloured, HD Png Download - vhv">
            <a:extLst>
              <a:ext uri="{FF2B5EF4-FFF2-40B4-BE49-F238E27FC236}">
                <a16:creationId xmlns:a16="http://schemas.microsoft.com/office/drawing/2014/main" id="{F7972C03-4BB1-DE7B-97E2-F6292917538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820" b="89850" l="10000" r="90000">
                        <a14:foregroundMark x1="63953" y1="7820" x2="66279" y2="8486"/>
                      </a14:backgroundRemoval>
                    </a14:imgEffect>
                  </a14:imgLayer>
                </a14:imgProps>
              </a:ext>
              <a:ext uri="{28A0092B-C50C-407E-A947-70E740481C1C}">
                <a14:useLocalDpi xmlns:a14="http://schemas.microsoft.com/office/drawing/2010/main" val="0"/>
              </a:ext>
            </a:extLst>
          </a:blip>
          <a:srcRect/>
          <a:stretch>
            <a:fillRect/>
          </a:stretch>
        </p:blipFill>
        <p:spPr bwMode="auto">
          <a:xfrm>
            <a:off x="5983649" y="2835526"/>
            <a:ext cx="247635" cy="173067"/>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Free Keys Key The - Key Clip Art Coloured, HD Png Download - vhv">
            <a:extLst>
              <a:ext uri="{FF2B5EF4-FFF2-40B4-BE49-F238E27FC236}">
                <a16:creationId xmlns:a16="http://schemas.microsoft.com/office/drawing/2014/main" id="{B8E34D64-E4C4-FB22-2766-75F5A8DDF46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820" b="89850" l="10000" r="90000">
                        <a14:foregroundMark x1="63953" y1="7820" x2="66279" y2="8486"/>
                      </a14:backgroundRemoval>
                    </a14:imgEffect>
                  </a14:imgLayer>
                </a14:imgProps>
              </a:ext>
              <a:ext uri="{28A0092B-C50C-407E-A947-70E740481C1C}">
                <a14:useLocalDpi xmlns:a14="http://schemas.microsoft.com/office/drawing/2010/main" val="0"/>
              </a:ext>
            </a:extLst>
          </a:blip>
          <a:srcRect/>
          <a:stretch>
            <a:fillRect/>
          </a:stretch>
        </p:blipFill>
        <p:spPr bwMode="auto">
          <a:xfrm>
            <a:off x="5763981" y="2735270"/>
            <a:ext cx="247635" cy="17306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6" descr="Free Keys Key The - Key Clip Art Coloured, HD Png Download - vhv">
            <a:extLst>
              <a:ext uri="{FF2B5EF4-FFF2-40B4-BE49-F238E27FC236}">
                <a16:creationId xmlns:a16="http://schemas.microsoft.com/office/drawing/2014/main" id="{B3E13ED3-0813-7118-8B1D-DDAC40A14331}"/>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820" b="89850" l="10000" r="90000">
                        <a14:foregroundMark x1="63953" y1="7820" x2="66279" y2="8486"/>
                      </a14:backgroundRemoval>
                    </a14:imgEffect>
                  </a14:imgLayer>
                </a14:imgProps>
              </a:ext>
              <a:ext uri="{28A0092B-C50C-407E-A947-70E740481C1C}">
                <a14:useLocalDpi xmlns:a14="http://schemas.microsoft.com/office/drawing/2010/main" val="0"/>
              </a:ext>
            </a:extLst>
          </a:blip>
          <a:srcRect/>
          <a:stretch>
            <a:fillRect/>
          </a:stretch>
        </p:blipFill>
        <p:spPr bwMode="auto">
          <a:xfrm>
            <a:off x="6028758" y="3163103"/>
            <a:ext cx="247635" cy="17306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6" descr="Free Keys Key The - Key Clip Art Coloured, HD Png Download - vhv">
            <a:extLst>
              <a:ext uri="{FF2B5EF4-FFF2-40B4-BE49-F238E27FC236}">
                <a16:creationId xmlns:a16="http://schemas.microsoft.com/office/drawing/2014/main" id="{FC9BBCCB-2095-57D5-C387-65CC4D7BBF2D}"/>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7820" b="89850" l="10000" r="90000">
                        <a14:foregroundMark x1="63953" y1="7820" x2="66279" y2="8486"/>
                      </a14:backgroundRemoval>
                    </a14:imgEffect>
                  </a14:imgLayer>
                </a14:imgProps>
              </a:ext>
              <a:ext uri="{28A0092B-C50C-407E-A947-70E740481C1C}">
                <a14:useLocalDpi xmlns:a14="http://schemas.microsoft.com/office/drawing/2010/main" val="0"/>
              </a:ext>
            </a:extLst>
          </a:blip>
          <a:srcRect/>
          <a:stretch>
            <a:fillRect/>
          </a:stretch>
        </p:blipFill>
        <p:spPr bwMode="auto">
          <a:xfrm>
            <a:off x="2450528" y="2734065"/>
            <a:ext cx="247635" cy="1730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a:extLst>
            <a:ext uri="{FF2B5EF4-FFF2-40B4-BE49-F238E27FC236}">
              <a16:creationId xmlns:a16="http://schemas.microsoft.com/office/drawing/2014/main" id="{384AF1A3-FEE7-ACE7-9C6D-88DF7DA36CBB}"/>
            </a:ext>
          </a:extLst>
        </p:cNvPr>
        <p:cNvGrpSpPr/>
        <p:nvPr/>
      </p:nvGrpSpPr>
      <p:grpSpPr>
        <a:xfrm>
          <a:off x="0" y="0"/>
          <a:ext cx="0" cy="0"/>
          <a:chOff x="0" y="0"/>
          <a:chExt cx="0" cy="0"/>
        </a:xfrm>
      </p:grpSpPr>
      <p:sp>
        <p:nvSpPr>
          <p:cNvPr id="172" name="Google Shape;172;p31">
            <a:extLst>
              <a:ext uri="{FF2B5EF4-FFF2-40B4-BE49-F238E27FC236}">
                <a16:creationId xmlns:a16="http://schemas.microsoft.com/office/drawing/2014/main" id="{2072C0DC-9D8E-9D9A-E32F-CBD059D347F1}"/>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dirty="0">
                <a:solidFill>
                  <a:schemeClr val="dk2"/>
                </a:solidFill>
              </a:rPr>
              <a:t>Capability-Based Model</a:t>
            </a:r>
          </a:p>
        </p:txBody>
      </p:sp>
      <p:sp>
        <p:nvSpPr>
          <p:cNvPr id="173" name="Google Shape;173;p31">
            <a:extLst>
              <a:ext uri="{FF2B5EF4-FFF2-40B4-BE49-F238E27FC236}">
                <a16:creationId xmlns:a16="http://schemas.microsoft.com/office/drawing/2014/main" id="{2D52E765-3CAA-6D56-9078-44256D26F564}"/>
              </a:ext>
            </a:extLst>
          </p:cNvPr>
          <p:cNvSpPr txBox="1">
            <a:spLocks noGrp="1"/>
          </p:cNvSpPr>
          <p:nvPr>
            <p:ph type="body" idx="1"/>
          </p:nvPr>
        </p:nvSpPr>
        <p:spPr>
          <a:xfrm>
            <a:off x="628650" y="1135819"/>
            <a:ext cx="8003100" cy="34971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2400"/>
              </a:spcBef>
              <a:spcAft>
                <a:spcPts val="0"/>
              </a:spcAft>
              <a:buSzPts val="2400"/>
              <a:buNone/>
            </a:pPr>
            <a:r>
              <a:rPr lang="en-US" sz="2000" dirty="0">
                <a:solidFill>
                  <a:schemeClr val="dk2"/>
                </a:solidFill>
              </a:rPr>
              <a:t>Advantages:</a:t>
            </a:r>
            <a:endParaRPr sz="2000" dirty="0">
              <a:solidFill>
                <a:schemeClr val="dk2"/>
              </a:solidFill>
            </a:endParaRPr>
          </a:p>
          <a:p>
            <a:pPr marL="742950" lvl="1" indent="-234950" algn="l" rtl="0">
              <a:lnSpc>
                <a:spcPct val="100000"/>
              </a:lnSpc>
              <a:spcBef>
                <a:spcPts val="300"/>
              </a:spcBef>
              <a:spcAft>
                <a:spcPts val="0"/>
              </a:spcAft>
              <a:buClr>
                <a:schemeClr val="dk2"/>
              </a:buClr>
              <a:buSzPts val="1600"/>
              <a:buFont typeface="Arial"/>
              <a:buChar char="–"/>
            </a:pPr>
            <a:r>
              <a:rPr lang="en-US" sz="1600" dirty="0">
                <a:solidFill>
                  <a:schemeClr val="dk2"/>
                </a:solidFill>
              </a:rPr>
              <a:t>User-focused view allows for caching and efficient lookups</a:t>
            </a:r>
            <a:endParaRPr sz="1600" dirty="0">
              <a:solidFill>
                <a:schemeClr val="dk2"/>
              </a:solidFill>
            </a:endParaRPr>
          </a:p>
          <a:p>
            <a:pPr marL="0" lvl="0" indent="0" algn="l" rtl="0">
              <a:lnSpc>
                <a:spcPct val="100000"/>
              </a:lnSpc>
              <a:spcBef>
                <a:spcPts val="1500"/>
              </a:spcBef>
              <a:spcAft>
                <a:spcPts val="0"/>
              </a:spcAft>
              <a:buSzPts val="2400"/>
              <a:buNone/>
            </a:pPr>
            <a:r>
              <a:rPr lang="en-US" sz="2000" dirty="0">
                <a:solidFill>
                  <a:schemeClr val="dk2"/>
                </a:solidFill>
              </a:rPr>
              <a:t>Disadvantages:</a:t>
            </a:r>
            <a:endParaRPr sz="2000" dirty="0">
              <a:solidFill>
                <a:schemeClr val="dk2"/>
              </a:solidFill>
            </a:endParaRPr>
          </a:p>
          <a:p>
            <a:pPr marL="742950" lvl="1" indent="-234950" algn="l" rtl="0">
              <a:lnSpc>
                <a:spcPct val="100000"/>
              </a:lnSpc>
              <a:spcBef>
                <a:spcPts val="300"/>
              </a:spcBef>
              <a:spcAft>
                <a:spcPts val="0"/>
              </a:spcAft>
              <a:buClr>
                <a:schemeClr val="dk2"/>
              </a:buClr>
              <a:buSzPts val="1600"/>
              <a:buFont typeface="Arial"/>
              <a:buChar char="–"/>
            </a:pPr>
            <a:r>
              <a:rPr lang="en-US" sz="1600" dirty="0">
                <a:solidFill>
                  <a:schemeClr val="dk2"/>
                </a:solidFill>
              </a:rPr>
              <a:t>Lots of shared (public) files cause lots of entries</a:t>
            </a:r>
            <a:endParaRPr sz="1600" dirty="0">
              <a:solidFill>
                <a:schemeClr val="dk2"/>
              </a:solidFill>
            </a:endParaRPr>
          </a:p>
          <a:p>
            <a:pPr marL="742950" lvl="1" indent="-234950" algn="l" rtl="0">
              <a:lnSpc>
                <a:spcPct val="100000"/>
              </a:lnSpc>
              <a:spcBef>
                <a:spcPts val="300"/>
              </a:spcBef>
              <a:spcAft>
                <a:spcPts val="0"/>
              </a:spcAft>
              <a:buClr>
                <a:schemeClr val="dk2"/>
              </a:buClr>
              <a:buSzPts val="1600"/>
              <a:buFont typeface="Arial"/>
              <a:buChar char="–"/>
            </a:pPr>
            <a:r>
              <a:rPr lang="en-US" sz="1600" dirty="0">
                <a:solidFill>
                  <a:schemeClr val="dk2"/>
                </a:solidFill>
              </a:rPr>
              <a:t>Deleting a file is difficult - must remove from all users’ lists</a:t>
            </a:r>
            <a:endParaRPr sz="1600" dirty="0">
              <a:solidFill>
                <a:schemeClr val="dk2"/>
              </a:solidFill>
            </a:endParaRPr>
          </a:p>
        </p:txBody>
      </p:sp>
    </p:spTree>
    <p:extLst>
      <p:ext uri="{BB962C8B-B14F-4D97-AF65-F5344CB8AC3E}">
        <p14:creationId xmlns:p14="http://schemas.microsoft.com/office/powerpoint/2010/main" val="16376891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a:extLst>
            <a:ext uri="{FF2B5EF4-FFF2-40B4-BE49-F238E27FC236}">
              <a16:creationId xmlns:a16="http://schemas.microsoft.com/office/drawing/2014/main" id="{85B43675-072E-460F-3A1A-DA6F297F3D0E}"/>
            </a:ext>
          </a:extLst>
        </p:cNvPr>
        <p:cNvGrpSpPr/>
        <p:nvPr/>
      </p:nvGrpSpPr>
      <p:grpSpPr>
        <a:xfrm>
          <a:off x="0" y="0"/>
          <a:ext cx="0" cy="0"/>
          <a:chOff x="0" y="0"/>
          <a:chExt cx="0" cy="0"/>
        </a:xfrm>
      </p:grpSpPr>
      <p:sp>
        <p:nvSpPr>
          <p:cNvPr id="172" name="Google Shape;172;p31">
            <a:extLst>
              <a:ext uri="{FF2B5EF4-FFF2-40B4-BE49-F238E27FC236}">
                <a16:creationId xmlns:a16="http://schemas.microsoft.com/office/drawing/2014/main" id="{75ABA031-CA8D-1AC0-CEA4-6F9F5ABDEA60}"/>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2"/>
              </a:buClr>
              <a:buSzPts val="4400"/>
              <a:buFont typeface="Arial"/>
              <a:buNone/>
            </a:pPr>
            <a:r>
              <a:rPr lang="en-US" sz="3400" dirty="0">
                <a:solidFill>
                  <a:schemeClr val="dk2"/>
                </a:solidFill>
              </a:rPr>
              <a:t>Capability-Based Model</a:t>
            </a:r>
          </a:p>
        </p:txBody>
      </p:sp>
      <p:pic>
        <p:nvPicPr>
          <p:cNvPr id="19458" name="Picture 2" descr="Using containers on embedded Linux - sergioprado.blog">
            <a:extLst>
              <a:ext uri="{FF2B5EF4-FFF2-40B4-BE49-F238E27FC236}">
                <a16:creationId xmlns:a16="http://schemas.microsoft.com/office/drawing/2014/main" id="{3C7D7330-76A6-192C-5879-63D88D8B36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36449" y="1145814"/>
            <a:ext cx="3271102" cy="222828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F6FCCC31-3D83-8933-3467-539FE846A991}"/>
              </a:ext>
            </a:extLst>
          </p:cNvPr>
          <p:cNvSpPr txBox="1"/>
          <p:nvPr/>
        </p:nvSpPr>
        <p:spPr>
          <a:xfrm>
            <a:off x="795612" y="3412397"/>
            <a:ext cx="8147316" cy="116487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285750" marR="0" indent="-285750">
              <a:lnSpc>
                <a:spcPct val="115000"/>
              </a:lnSpc>
              <a:spcAft>
                <a:spcPts val="800"/>
              </a:spcAft>
              <a:buFont typeface="Arial" panose="020B0604020202020204" pitchFamily="34" charset="0"/>
              <a:buChar char="•"/>
            </a:pPr>
            <a:r>
              <a:rPr lang="en-US" sz="1400" kern="100" dirty="0">
                <a:effectLst/>
                <a:latin typeface="Arial" panose="020B0604020202020204" pitchFamily="34" charset="0"/>
                <a:ea typeface="DengXian" panose="02010600030101010101" pitchFamily="2" charset="-122"/>
                <a:cs typeface="Arial" panose="020B0604020202020204" pitchFamily="34" charset="0"/>
              </a:rPr>
              <a:t>Each container has its own filesystem, process space, and network stack, </a:t>
            </a:r>
            <a:r>
              <a:rPr lang="en-US" sz="1400" b="1" kern="100" dirty="0">
                <a:effectLst/>
                <a:latin typeface="Arial" panose="020B0604020202020204" pitchFamily="34" charset="0"/>
                <a:ea typeface="DengXian" panose="02010600030101010101" pitchFamily="2" charset="-122"/>
                <a:cs typeface="Arial" panose="020B0604020202020204" pitchFamily="34" charset="0"/>
              </a:rPr>
              <a:t>separated from the host and other containers</a:t>
            </a:r>
            <a:r>
              <a:rPr lang="en-US" sz="1400" kern="100" dirty="0">
                <a:effectLst/>
                <a:latin typeface="Arial" panose="020B0604020202020204" pitchFamily="34" charset="0"/>
                <a:ea typeface="DengXian" panose="02010600030101010101" pitchFamily="2" charset="-122"/>
                <a:cs typeface="Arial" panose="020B0604020202020204" pitchFamily="34" charset="0"/>
              </a:rPr>
              <a:t>.</a:t>
            </a:r>
          </a:p>
          <a:p>
            <a:pPr marL="285750" marR="0" indent="-285750">
              <a:lnSpc>
                <a:spcPct val="115000"/>
              </a:lnSpc>
              <a:spcAft>
                <a:spcPts val="800"/>
              </a:spcAft>
              <a:buFont typeface="Arial" panose="020B0604020202020204" pitchFamily="34" charset="0"/>
              <a:buChar char="•"/>
            </a:pPr>
            <a:r>
              <a:rPr lang="en-US" sz="1400" kern="100" dirty="0">
                <a:effectLst/>
                <a:latin typeface="Arial" panose="020B0604020202020204" pitchFamily="34" charset="0"/>
                <a:ea typeface="DengXian" panose="02010600030101010101" pitchFamily="2" charset="-122"/>
                <a:cs typeface="Arial" panose="020B0604020202020204" pitchFamily="34" charset="0"/>
              </a:rPr>
              <a:t>Each process holds </a:t>
            </a:r>
            <a:r>
              <a:rPr lang="en-US" sz="1400" b="1" kern="100" dirty="0">
                <a:effectLst/>
                <a:latin typeface="Arial" panose="020B0604020202020204" pitchFamily="34" charset="0"/>
                <a:ea typeface="DengXian" panose="02010600030101010101" pitchFamily="2" charset="-122"/>
                <a:cs typeface="Arial" panose="020B0604020202020204" pitchFamily="34" charset="0"/>
              </a:rPr>
              <a:t>only the capabilities it truly needs</a:t>
            </a:r>
            <a:r>
              <a:rPr lang="en-US" sz="1400" kern="100" dirty="0">
                <a:effectLst/>
                <a:latin typeface="Arial" panose="020B0604020202020204" pitchFamily="34" charset="0"/>
                <a:ea typeface="DengXian" panose="02010600030101010101" pitchFamily="2" charset="-122"/>
                <a:cs typeface="Arial" panose="020B0604020202020204" pitchFamily="34" charset="0"/>
              </a:rPr>
              <a:t>. Process inside cannot perform privileged operations (e.g., modify kernel settings or access host files) unless explicitly granted.</a:t>
            </a:r>
          </a:p>
        </p:txBody>
      </p:sp>
    </p:spTree>
    <p:extLst>
      <p:ext uri="{BB962C8B-B14F-4D97-AF65-F5344CB8AC3E}">
        <p14:creationId xmlns:p14="http://schemas.microsoft.com/office/powerpoint/2010/main" val="901185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0" name="Google Shape;460;p59"/>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a:t>Summary</a:t>
            </a:r>
            <a:endParaRPr sz="3400"/>
          </a:p>
        </p:txBody>
      </p:sp>
      <p:sp>
        <p:nvSpPr>
          <p:cNvPr id="461" name="Google Shape;461;p59"/>
          <p:cNvSpPr txBox="1">
            <a:spLocks noGrp="1"/>
          </p:cNvSpPr>
          <p:nvPr>
            <p:ph type="body" idx="1"/>
          </p:nvPr>
        </p:nvSpPr>
        <p:spPr>
          <a:xfrm>
            <a:off x="628650" y="1135810"/>
            <a:ext cx="7886700" cy="3497100"/>
          </a:xfrm>
          <a:prstGeom prst="rect">
            <a:avLst/>
          </a:prstGeom>
          <a:noFill/>
          <a:ln>
            <a:noFill/>
          </a:ln>
        </p:spPr>
        <p:txBody>
          <a:bodyPr spcFirstLastPara="1" wrap="square" lIns="91425" tIns="45700" rIns="91425" bIns="45700" anchor="t" anchorCtr="0">
            <a:noAutofit/>
          </a:bodyPr>
          <a:lstStyle/>
          <a:p>
            <a:pPr marL="285750" lvl="0" indent="-285750">
              <a:spcBef>
                <a:spcPts val="0"/>
              </a:spcBef>
              <a:spcAft>
                <a:spcPts val="600"/>
              </a:spcAft>
              <a:buFont typeface="Wingdings" panose="05000000000000000000" pitchFamily="2" charset="2"/>
              <a:buChar char="Ø"/>
            </a:pPr>
            <a:r>
              <a:rPr lang="en-US" sz="1600" b="1" dirty="0"/>
              <a:t>Security Policy and Security Model</a:t>
            </a:r>
          </a:p>
          <a:p>
            <a:pPr lvl="1" indent="-330200">
              <a:spcBef>
                <a:spcPts val="300"/>
              </a:spcBef>
              <a:buSzPts val="1600"/>
            </a:pPr>
            <a:r>
              <a:rPr lang="en-US" sz="1400" dirty="0"/>
              <a:t>A security policy defines what is allowed or forbidden.</a:t>
            </a:r>
          </a:p>
          <a:p>
            <a:pPr lvl="1" indent="-330200">
              <a:spcBef>
                <a:spcPts val="300"/>
              </a:spcBef>
              <a:buSzPts val="1600"/>
            </a:pPr>
            <a:r>
              <a:rPr lang="en-US" sz="1400" dirty="0"/>
              <a:t>A security model defines how those policies/rules are enforced, providing a formal framework or mechanism.</a:t>
            </a:r>
          </a:p>
          <a:p>
            <a:pPr marL="342900" lvl="0" indent="-342900">
              <a:spcBef>
                <a:spcPts val="600"/>
              </a:spcBef>
              <a:spcAft>
                <a:spcPts val="600"/>
              </a:spcAft>
              <a:buFont typeface="Wingdings" panose="05000000000000000000" pitchFamily="2" charset="2"/>
              <a:buChar char="Ø"/>
            </a:pPr>
            <a:r>
              <a:rPr lang="en-US" sz="1600" b="1" dirty="0"/>
              <a:t>Policy-based Access Control Model</a:t>
            </a:r>
          </a:p>
          <a:p>
            <a:pPr lvl="1" indent="-330200">
              <a:spcBef>
                <a:spcPts val="300"/>
              </a:spcBef>
              <a:buSzPts val="1600"/>
            </a:pPr>
            <a:r>
              <a:rPr lang="en-US" sz="1400" dirty="0"/>
              <a:t>Bell-</a:t>
            </a:r>
            <a:r>
              <a:rPr lang="en-US" sz="1400" dirty="0" err="1"/>
              <a:t>LaPadula</a:t>
            </a:r>
            <a:r>
              <a:rPr lang="en-US" sz="1400" dirty="0"/>
              <a:t> </a:t>
            </a:r>
            <a:r>
              <a:rPr lang="en-US" sz="1400" dirty="0">
                <a:solidFill>
                  <a:schemeClr val="dk2"/>
                </a:solidFill>
              </a:rPr>
              <a:t>Confidentiality model</a:t>
            </a:r>
            <a:endParaRPr lang="en-US" sz="1400" dirty="0"/>
          </a:p>
          <a:p>
            <a:pPr lvl="1" indent="-330200">
              <a:spcBef>
                <a:spcPts val="0"/>
              </a:spcBef>
              <a:buSzPts val="1600"/>
            </a:pPr>
            <a:r>
              <a:rPr lang="en-US" sz="1400" dirty="0"/>
              <a:t>Biba </a:t>
            </a:r>
            <a:r>
              <a:rPr lang="en-US" sz="1400" dirty="0">
                <a:solidFill>
                  <a:schemeClr val="dk2"/>
                </a:solidFill>
              </a:rPr>
              <a:t>Integrity Model</a:t>
            </a:r>
            <a:endParaRPr lang="en-US" sz="1400" dirty="0"/>
          </a:p>
          <a:p>
            <a:pPr lvl="1" indent="-330200">
              <a:spcBef>
                <a:spcPts val="0"/>
              </a:spcBef>
              <a:buSzPts val="1600"/>
            </a:pPr>
            <a:r>
              <a:rPr lang="en-US" sz="1400" dirty="0"/>
              <a:t>Chinese Wall Model</a:t>
            </a:r>
            <a:endParaRPr sz="1400" dirty="0"/>
          </a:p>
          <a:p>
            <a:pPr marL="285750" indent="-285750">
              <a:spcBef>
                <a:spcPts val="600"/>
              </a:spcBef>
              <a:spcAft>
                <a:spcPts val="600"/>
              </a:spcAft>
              <a:buFont typeface="Wingdings" panose="05000000000000000000" pitchFamily="2" charset="2"/>
              <a:buChar char="Ø"/>
            </a:pPr>
            <a:r>
              <a:rPr lang="en-US" sz="1600" b="1" dirty="0"/>
              <a:t>Non-Policy-based Access-Control Models</a:t>
            </a:r>
          </a:p>
          <a:p>
            <a:pPr lvl="1" indent="-330200">
              <a:spcBef>
                <a:spcPts val="300"/>
              </a:spcBef>
              <a:buSzPts val="1600"/>
            </a:pPr>
            <a:r>
              <a:rPr lang="en-US" sz="1400" dirty="0">
                <a:solidFill>
                  <a:schemeClr val="dk2"/>
                </a:solidFill>
              </a:rPr>
              <a:t>Access Control Matrix Model</a:t>
            </a:r>
          </a:p>
          <a:p>
            <a:pPr lvl="1" indent="-330200">
              <a:spcBef>
                <a:spcPts val="300"/>
              </a:spcBef>
              <a:buSzPts val="1600"/>
            </a:pPr>
            <a:r>
              <a:rPr lang="en-US" sz="1400" dirty="0"/>
              <a:t>Role-Based Access Control (RBAC)</a:t>
            </a:r>
          </a:p>
          <a:p>
            <a:pPr lvl="1" indent="-330200">
              <a:spcBef>
                <a:spcPts val="300"/>
              </a:spcBef>
              <a:buSzPts val="1600"/>
            </a:pPr>
            <a:r>
              <a:rPr lang="en-US" sz="1400" dirty="0">
                <a:solidFill>
                  <a:schemeClr val="dk2"/>
                </a:solidFill>
              </a:rPr>
              <a:t>Capability-Based Model</a:t>
            </a:r>
            <a:endParaRPr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3121B570-55FB-C0D4-E8F4-10FF7662B6B3}"/>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E1F2131B-7B14-13EC-E9F5-DC7EE0A4644E}"/>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Basic Terminology</a:t>
            </a:r>
            <a:endParaRPr sz="3400" dirty="0"/>
          </a:p>
        </p:txBody>
      </p:sp>
      <p:sp>
        <p:nvSpPr>
          <p:cNvPr id="160" name="Google Shape;160;p29">
            <a:extLst>
              <a:ext uri="{FF2B5EF4-FFF2-40B4-BE49-F238E27FC236}">
                <a16:creationId xmlns:a16="http://schemas.microsoft.com/office/drawing/2014/main" id="{333BBE6E-041D-3F20-6E9F-4B9C0D5E5BEE}"/>
              </a:ext>
            </a:extLst>
          </p:cNvPr>
          <p:cNvSpPr txBox="1">
            <a:spLocks noGrp="1"/>
          </p:cNvSpPr>
          <p:nvPr>
            <p:ph type="body" idx="1"/>
          </p:nvPr>
        </p:nvSpPr>
        <p:spPr>
          <a:xfrm>
            <a:off x="628650" y="1135819"/>
            <a:ext cx="7743300" cy="3406200"/>
          </a:xfrm>
          <a:prstGeom prst="rect">
            <a:avLst/>
          </a:prstGeom>
          <a:noFill/>
          <a:ln>
            <a:noFill/>
          </a:ln>
        </p:spPr>
        <p:txBody>
          <a:bodyPr spcFirstLastPara="1" wrap="square" lIns="91425" tIns="45700" rIns="91425" bIns="45700" anchor="t" anchorCtr="0">
            <a:noAutofit/>
          </a:bodyPr>
          <a:lstStyle/>
          <a:p>
            <a:pPr marL="342900" lvl="0" indent="-342900">
              <a:spcBef>
                <a:spcPts val="560"/>
              </a:spcBef>
              <a:buFont typeface="Wingdings" panose="05000000000000000000" pitchFamily="2" charset="2"/>
              <a:buChar char="Ø"/>
            </a:pPr>
            <a:r>
              <a:rPr lang="en-US" sz="2000" dirty="0"/>
              <a:t>Components in </a:t>
            </a:r>
            <a:r>
              <a:rPr lang="en-US" sz="2000" dirty="0">
                <a:solidFill>
                  <a:schemeClr val="dk2"/>
                </a:solidFill>
              </a:rPr>
              <a:t>Security Policies and Models:</a:t>
            </a:r>
            <a:endParaRPr sz="2000" dirty="0">
              <a:solidFill>
                <a:schemeClr val="dk2"/>
              </a:solidFill>
            </a:endParaRPr>
          </a:p>
          <a:p>
            <a:pPr marL="742950" lvl="1" indent="-247650" algn="l" rtl="0">
              <a:lnSpc>
                <a:spcPct val="100000"/>
              </a:lnSpc>
              <a:spcBef>
                <a:spcPts val="1200"/>
              </a:spcBef>
              <a:spcAft>
                <a:spcPts val="0"/>
              </a:spcAft>
              <a:buClr>
                <a:schemeClr val="dk2"/>
              </a:buClr>
              <a:buSzPts val="1800"/>
              <a:buChar char="–"/>
            </a:pPr>
            <a:r>
              <a:rPr lang="en-US" sz="1600" i="1" u="sng" dirty="0">
                <a:solidFill>
                  <a:schemeClr val="dk2"/>
                </a:solidFill>
              </a:rPr>
              <a:t>Subjects</a:t>
            </a:r>
            <a:r>
              <a:rPr lang="en-US" sz="1600" dirty="0">
                <a:solidFill>
                  <a:schemeClr val="dk2"/>
                </a:solidFill>
              </a:rPr>
              <a:t> (or Users):  Entities that perform actions</a:t>
            </a:r>
            <a:endParaRPr sz="1600" dirty="0">
              <a:solidFill>
                <a:schemeClr val="dk2"/>
              </a:solidFill>
            </a:endParaRPr>
          </a:p>
          <a:p>
            <a:pPr marL="1143000" lvl="2" indent="-190500" algn="l" rtl="0">
              <a:lnSpc>
                <a:spcPct val="100000"/>
              </a:lnSpc>
              <a:spcBef>
                <a:spcPts val="400"/>
              </a:spcBef>
              <a:spcAft>
                <a:spcPts val="0"/>
              </a:spcAft>
              <a:buClr>
                <a:schemeClr val="dk2"/>
              </a:buClr>
              <a:buSzPts val="1400"/>
              <a:buChar char="•"/>
            </a:pPr>
            <a:r>
              <a:rPr lang="en-US" sz="1400" dirty="0">
                <a:solidFill>
                  <a:schemeClr val="dk2"/>
                </a:solidFill>
              </a:rPr>
              <a:t>Examples:  Users (Alice, Bob, …), the system itself, processes</a:t>
            </a:r>
            <a:endParaRPr sz="1400" dirty="0">
              <a:solidFill>
                <a:schemeClr val="dk2"/>
              </a:solidFill>
            </a:endParaRPr>
          </a:p>
          <a:p>
            <a:pPr marL="742950" lvl="1" indent="-247650" algn="l" rtl="0">
              <a:lnSpc>
                <a:spcPct val="100000"/>
              </a:lnSpc>
              <a:spcBef>
                <a:spcPts val="1200"/>
              </a:spcBef>
              <a:spcAft>
                <a:spcPts val="0"/>
              </a:spcAft>
              <a:buClr>
                <a:schemeClr val="dk2"/>
              </a:buClr>
              <a:buSzPts val="1800"/>
              <a:buChar char="–"/>
            </a:pPr>
            <a:r>
              <a:rPr lang="en-US" sz="1600" i="1" u="sng" dirty="0">
                <a:solidFill>
                  <a:schemeClr val="dk2"/>
                </a:solidFill>
              </a:rPr>
              <a:t>Objects</a:t>
            </a:r>
            <a:r>
              <a:rPr lang="en-US" sz="1600" dirty="0">
                <a:solidFill>
                  <a:schemeClr val="dk2"/>
                </a:solidFill>
              </a:rPr>
              <a:t>:  Entities that actions are performed upon</a:t>
            </a:r>
            <a:endParaRPr sz="1600" dirty="0">
              <a:solidFill>
                <a:schemeClr val="dk2"/>
              </a:solidFill>
            </a:endParaRPr>
          </a:p>
          <a:p>
            <a:pPr marL="1143000" lvl="2" indent="-190500" algn="l" rtl="0">
              <a:lnSpc>
                <a:spcPct val="100000"/>
              </a:lnSpc>
              <a:spcBef>
                <a:spcPts val="400"/>
              </a:spcBef>
              <a:spcAft>
                <a:spcPts val="0"/>
              </a:spcAft>
              <a:buClr>
                <a:schemeClr val="dk2"/>
              </a:buClr>
              <a:buSzPts val="1400"/>
              <a:buChar char="•"/>
            </a:pPr>
            <a:r>
              <a:rPr lang="en-US" sz="1400" dirty="0">
                <a:solidFill>
                  <a:schemeClr val="dk2"/>
                </a:solidFill>
              </a:rPr>
              <a:t>Examples:  Memory, files, printers, I/O devices, network, programs, …</a:t>
            </a:r>
            <a:endParaRPr sz="1400" dirty="0">
              <a:solidFill>
                <a:schemeClr val="dk2"/>
              </a:solidFill>
            </a:endParaRPr>
          </a:p>
          <a:p>
            <a:pPr marL="742950" lvl="1" indent="-247650" algn="l" rtl="0">
              <a:lnSpc>
                <a:spcPct val="100000"/>
              </a:lnSpc>
              <a:spcBef>
                <a:spcPts val="1200"/>
              </a:spcBef>
              <a:spcAft>
                <a:spcPts val="0"/>
              </a:spcAft>
              <a:buClr>
                <a:schemeClr val="dk2"/>
              </a:buClr>
              <a:buSzPts val="1800"/>
              <a:buChar char="–"/>
            </a:pPr>
            <a:r>
              <a:rPr lang="en-US" sz="1600" i="1" u="sng" dirty="0">
                <a:solidFill>
                  <a:schemeClr val="dk2"/>
                </a:solidFill>
              </a:rPr>
              <a:t>Actions</a:t>
            </a:r>
            <a:r>
              <a:rPr lang="en-US" sz="1600" dirty="0">
                <a:solidFill>
                  <a:schemeClr val="dk2"/>
                </a:solidFill>
              </a:rPr>
              <a:t>: What subjects can do with objects</a:t>
            </a:r>
            <a:endParaRPr sz="1600" dirty="0">
              <a:solidFill>
                <a:schemeClr val="dk2"/>
              </a:solidFill>
            </a:endParaRPr>
          </a:p>
          <a:p>
            <a:pPr marL="1143000" lvl="2" indent="-203200" algn="l" rtl="0">
              <a:lnSpc>
                <a:spcPct val="100000"/>
              </a:lnSpc>
              <a:spcBef>
                <a:spcPts val="400"/>
              </a:spcBef>
              <a:spcAft>
                <a:spcPts val="0"/>
              </a:spcAft>
              <a:buClr>
                <a:schemeClr val="dk2"/>
              </a:buClr>
              <a:buSzPts val="1600"/>
              <a:buChar char="•"/>
            </a:pPr>
            <a:r>
              <a:rPr lang="en-US" sz="1400" dirty="0">
                <a:solidFill>
                  <a:schemeClr val="dk2"/>
                </a:solidFill>
              </a:rPr>
              <a:t>Examples: Read, Write, Execute</a:t>
            </a:r>
            <a:endParaRPr sz="1400" dirty="0">
              <a:solidFill>
                <a:schemeClr val="dk2"/>
              </a:solidFill>
            </a:endParaRPr>
          </a:p>
          <a:p>
            <a:pPr marL="742950" lvl="1" indent="-247650" algn="l" rtl="0">
              <a:lnSpc>
                <a:spcPct val="100000"/>
              </a:lnSpc>
              <a:spcBef>
                <a:spcPts val="1200"/>
              </a:spcBef>
              <a:spcAft>
                <a:spcPts val="0"/>
              </a:spcAft>
              <a:buClr>
                <a:schemeClr val="dk2"/>
              </a:buClr>
              <a:buSzPts val="1800"/>
              <a:buChar char="–"/>
            </a:pPr>
            <a:r>
              <a:rPr lang="en-US" sz="1600" i="1" u="sng" dirty="0">
                <a:solidFill>
                  <a:schemeClr val="dk2"/>
                </a:solidFill>
              </a:rPr>
              <a:t>Permissions</a:t>
            </a:r>
            <a:r>
              <a:rPr lang="en-US" sz="1600" dirty="0">
                <a:solidFill>
                  <a:schemeClr val="dk2"/>
                </a:solidFill>
              </a:rPr>
              <a:t>: Mapping subject/object pairs to actions</a:t>
            </a:r>
            <a:endParaRPr sz="1600" dirty="0">
              <a:solidFill>
                <a:schemeClr val="dk2"/>
              </a:solidFill>
            </a:endParaRPr>
          </a:p>
          <a:p>
            <a:pPr marL="1143000" lvl="2" indent="-203200" algn="l" rtl="0">
              <a:lnSpc>
                <a:spcPct val="100000"/>
              </a:lnSpc>
              <a:spcBef>
                <a:spcPts val="400"/>
              </a:spcBef>
              <a:spcAft>
                <a:spcPts val="0"/>
              </a:spcAft>
              <a:buClr>
                <a:schemeClr val="dk2"/>
              </a:buClr>
              <a:buSzPts val="1600"/>
              <a:buChar char="•"/>
            </a:pPr>
            <a:r>
              <a:rPr lang="en-US" sz="1400" dirty="0">
                <a:solidFill>
                  <a:schemeClr val="dk2"/>
                </a:solidFill>
              </a:rPr>
              <a:t>Can be specifically “allowed” or “disallowed” actions</a:t>
            </a:r>
            <a:endParaRPr sz="1400" dirty="0">
              <a:solidFill>
                <a:schemeClr val="dk2"/>
              </a:solidFill>
            </a:endParaRPr>
          </a:p>
          <a:p>
            <a:pPr marL="0" lvl="0" indent="0" algn="l" rtl="0">
              <a:lnSpc>
                <a:spcPct val="100000"/>
              </a:lnSpc>
              <a:spcBef>
                <a:spcPts val="1000"/>
              </a:spcBef>
              <a:spcAft>
                <a:spcPts val="0"/>
              </a:spcAft>
              <a:buSzPts val="2400"/>
              <a:buNone/>
            </a:pPr>
            <a:endParaRPr sz="2000" dirty="0">
              <a:solidFill>
                <a:schemeClr val="dk2"/>
              </a:solidFill>
            </a:endParaRPr>
          </a:p>
        </p:txBody>
      </p:sp>
      <p:pic>
        <p:nvPicPr>
          <p:cNvPr id="3" name="Picture 2">
            <a:extLst>
              <a:ext uri="{FF2B5EF4-FFF2-40B4-BE49-F238E27FC236}">
                <a16:creationId xmlns:a16="http://schemas.microsoft.com/office/drawing/2014/main" id="{8A04B313-129E-70F0-A1E1-CACFA83AF75B}"/>
              </a:ext>
            </a:extLst>
          </p:cNvPr>
          <p:cNvPicPr>
            <a:picLocks noChangeAspect="1"/>
          </p:cNvPicPr>
          <p:nvPr/>
        </p:nvPicPr>
        <p:blipFill>
          <a:blip r:embed="rId3"/>
          <a:srcRect l="6861" t="24378" r="8212" b="15739"/>
          <a:stretch>
            <a:fillRect/>
          </a:stretch>
        </p:blipFill>
        <p:spPr>
          <a:xfrm>
            <a:off x="5588568" y="2955262"/>
            <a:ext cx="3258827" cy="621274"/>
          </a:xfrm>
          <a:prstGeom prst="rect">
            <a:avLst/>
          </a:prstGeom>
        </p:spPr>
      </p:pic>
    </p:spTree>
    <p:extLst>
      <p:ext uri="{BB962C8B-B14F-4D97-AF65-F5344CB8AC3E}">
        <p14:creationId xmlns:p14="http://schemas.microsoft.com/office/powerpoint/2010/main" val="22298358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45CB98D2-B53E-86ED-3771-7109C6B46DD2}"/>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7A14FF29-13AE-238F-0C61-06FB498E287E}"/>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dirty="0"/>
              <a:t>Access-Control Models</a:t>
            </a:r>
            <a:endParaRPr sz="3400" dirty="0"/>
          </a:p>
        </p:txBody>
      </p:sp>
      <p:sp>
        <p:nvSpPr>
          <p:cNvPr id="4" name="TextBox 3">
            <a:extLst>
              <a:ext uri="{FF2B5EF4-FFF2-40B4-BE49-F238E27FC236}">
                <a16:creationId xmlns:a16="http://schemas.microsoft.com/office/drawing/2014/main" id="{6725F7C5-6446-674B-4BF0-9B94E7D86985}"/>
              </a:ext>
            </a:extLst>
          </p:cNvPr>
          <p:cNvSpPr txBox="1"/>
          <p:nvPr/>
        </p:nvSpPr>
        <p:spPr>
          <a:xfrm>
            <a:off x="703753" y="1231090"/>
            <a:ext cx="4650632" cy="400110"/>
          </a:xfrm>
          <a:prstGeom prst="rect">
            <a:avLst/>
          </a:prstGeom>
          <a:noFill/>
        </p:spPr>
        <p:txBody>
          <a:bodyPr wrap="none" rtlCol="0">
            <a:spAutoFit/>
          </a:bodyPr>
          <a:lstStyle/>
          <a:p>
            <a:pPr marL="285750" indent="-285750">
              <a:buFont typeface="Wingdings" panose="05000000000000000000" pitchFamily="2" charset="2"/>
              <a:buChar char="Ø"/>
            </a:pPr>
            <a:r>
              <a:rPr lang="en-US" sz="2000" dirty="0"/>
              <a:t>Policy-based Access-Control Models</a:t>
            </a:r>
          </a:p>
        </p:txBody>
      </p:sp>
      <p:graphicFrame>
        <p:nvGraphicFramePr>
          <p:cNvPr id="5" name="Table 4">
            <a:extLst>
              <a:ext uri="{FF2B5EF4-FFF2-40B4-BE49-F238E27FC236}">
                <a16:creationId xmlns:a16="http://schemas.microsoft.com/office/drawing/2014/main" id="{4C189AB6-7D8E-68D6-2B83-EE6E81F607F1}"/>
              </a:ext>
            </a:extLst>
          </p:cNvPr>
          <p:cNvGraphicFramePr>
            <a:graphicFrameLocks noGrp="1"/>
          </p:cNvGraphicFramePr>
          <p:nvPr>
            <p:extLst>
              <p:ext uri="{D42A27DB-BD31-4B8C-83A1-F6EECF244321}">
                <p14:modId xmlns:p14="http://schemas.microsoft.com/office/powerpoint/2010/main" val="4013837686"/>
              </p:ext>
            </p:extLst>
          </p:nvPr>
        </p:nvGraphicFramePr>
        <p:xfrm>
          <a:off x="488318" y="1954023"/>
          <a:ext cx="8186511" cy="1235453"/>
        </p:xfrm>
        <a:graphic>
          <a:graphicData uri="http://schemas.openxmlformats.org/drawingml/2006/table">
            <a:tbl>
              <a:tblPr>
                <a:tableStyleId>{929BA13D-B505-4324-9419-9C9D0B6E189E}</a:tableStyleId>
              </a:tblPr>
              <a:tblGrid>
                <a:gridCol w="2268445">
                  <a:extLst>
                    <a:ext uri="{9D8B030D-6E8A-4147-A177-3AD203B41FA5}">
                      <a16:colId xmlns:a16="http://schemas.microsoft.com/office/drawing/2014/main" val="2871510769"/>
                    </a:ext>
                  </a:extLst>
                </a:gridCol>
                <a:gridCol w="2287597">
                  <a:extLst>
                    <a:ext uri="{9D8B030D-6E8A-4147-A177-3AD203B41FA5}">
                      <a16:colId xmlns:a16="http://schemas.microsoft.com/office/drawing/2014/main" val="2600732304"/>
                    </a:ext>
                  </a:extLst>
                </a:gridCol>
                <a:gridCol w="3630469">
                  <a:extLst>
                    <a:ext uri="{9D8B030D-6E8A-4147-A177-3AD203B41FA5}">
                      <a16:colId xmlns:a16="http://schemas.microsoft.com/office/drawing/2014/main" val="620269864"/>
                    </a:ext>
                  </a:extLst>
                </a:gridCol>
              </a:tblGrid>
              <a:tr h="265229">
                <a:tc>
                  <a:txBody>
                    <a:bodyPr/>
                    <a:lstStyle/>
                    <a:p>
                      <a:pPr algn="ctr"/>
                      <a:r>
                        <a:rPr lang="en-US" sz="1200" b="1" dirty="0">
                          <a:solidFill>
                            <a:schemeClr val="tx1"/>
                          </a:solidFill>
                        </a:rPr>
                        <a:t>Model</a:t>
                      </a:r>
                    </a:p>
                  </a:txBody>
                  <a:tcPr marL="79569" marR="79569" marT="39784" marB="39784" anchor="ctr">
                    <a:solidFill>
                      <a:schemeClr val="tx2"/>
                    </a:solidFill>
                  </a:tcPr>
                </a:tc>
                <a:tc>
                  <a:txBody>
                    <a:bodyPr/>
                    <a:lstStyle/>
                    <a:p>
                      <a:pPr algn="ctr"/>
                      <a:r>
                        <a:rPr lang="en-US" sz="1200" b="1" dirty="0">
                          <a:solidFill>
                            <a:schemeClr val="tx1"/>
                          </a:solidFill>
                        </a:rPr>
                        <a:t>Main Policy</a:t>
                      </a:r>
                    </a:p>
                  </a:txBody>
                  <a:tcPr marL="79569" marR="79569" marT="39784" marB="39784" anchor="ctr">
                    <a:solidFill>
                      <a:schemeClr val="tx2"/>
                    </a:solidFill>
                  </a:tcPr>
                </a:tc>
                <a:tc>
                  <a:txBody>
                    <a:bodyPr/>
                    <a:lstStyle/>
                    <a:p>
                      <a:pPr algn="ctr"/>
                      <a:r>
                        <a:rPr lang="en-US" sz="1200" b="1" dirty="0">
                          <a:solidFill>
                            <a:schemeClr val="tx1"/>
                          </a:solidFill>
                        </a:rPr>
                        <a:t>Description</a:t>
                      </a:r>
                    </a:p>
                  </a:txBody>
                  <a:tcPr marL="79569" marR="79569" marT="39784" marB="39784" anchor="ctr">
                    <a:solidFill>
                      <a:schemeClr val="tx2"/>
                    </a:solidFill>
                  </a:tcPr>
                </a:tc>
                <a:extLst>
                  <a:ext uri="{0D108BD9-81ED-4DB2-BD59-A6C34878D82A}">
                    <a16:rowId xmlns:a16="http://schemas.microsoft.com/office/drawing/2014/main" val="3178034795"/>
                  </a:ext>
                </a:extLst>
              </a:tr>
              <a:tr h="0">
                <a:tc>
                  <a:txBody>
                    <a:bodyPr/>
                    <a:lstStyle/>
                    <a:p>
                      <a:pPr algn="ctr"/>
                      <a:r>
                        <a:rPr lang="en-US" sz="1200" b="1" dirty="0"/>
                        <a:t>Bell–</a:t>
                      </a:r>
                      <a:r>
                        <a:rPr lang="en-US" sz="1200" b="1" dirty="0" err="1"/>
                        <a:t>LaPadula</a:t>
                      </a:r>
                      <a:r>
                        <a:rPr lang="en-US" sz="1200" b="1" dirty="0"/>
                        <a:t> (BLP)</a:t>
                      </a:r>
                      <a:endParaRPr lang="en-US" sz="1200" dirty="0"/>
                    </a:p>
                  </a:txBody>
                  <a:tcPr marL="79569" marR="79569" marT="39784" marB="39784" anchor="ctr"/>
                </a:tc>
                <a:tc>
                  <a:txBody>
                    <a:bodyPr/>
                    <a:lstStyle/>
                    <a:p>
                      <a:pPr algn="ctr"/>
                      <a:r>
                        <a:rPr lang="en-US" sz="1200"/>
                        <a:t>Confidentiality Policy</a:t>
                      </a:r>
                    </a:p>
                  </a:txBody>
                  <a:tcPr marL="79569" marR="79569" marT="39784" marB="39784" anchor="ctr"/>
                </a:tc>
                <a:tc>
                  <a:txBody>
                    <a:bodyPr/>
                    <a:lstStyle/>
                    <a:p>
                      <a:pPr algn="ctr"/>
                      <a:r>
                        <a:rPr lang="en-US" sz="1200" dirty="0"/>
                        <a:t>No read up, no write down</a:t>
                      </a:r>
                    </a:p>
                  </a:txBody>
                  <a:tcPr marL="79569" marR="79569" marT="39784" marB="39784" anchor="ctr"/>
                </a:tc>
                <a:extLst>
                  <a:ext uri="{0D108BD9-81ED-4DB2-BD59-A6C34878D82A}">
                    <a16:rowId xmlns:a16="http://schemas.microsoft.com/office/drawing/2014/main" val="4083070517"/>
                  </a:ext>
                </a:extLst>
              </a:tr>
              <a:tr h="0">
                <a:tc>
                  <a:txBody>
                    <a:bodyPr/>
                    <a:lstStyle/>
                    <a:p>
                      <a:pPr algn="ctr"/>
                      <a:r>
                        <a:rPr lang="en-US" sz="1200" b="1"/>
                        <a:t>Biba Model</a:t>
                      </a:r>
                      <a:endParaRPr lang="en-US" sz="1200"/>
                    </a:p>
                  </a:txBody>
                  <a:tcPr marL="79569" marR="79569" marT="39784" marB="39784" anchor="ctr"/>
                </a:tc>
                <a:tc>
                  <a:txBody>
                    <a:bodyPr/>
                    <a:lstStyle/>
                    <a:p>
                      <a:pPr algn="ctr"/>
                      <a:r>
                        <a:rPr lang="en-US" sz="1200"/>
                        <a:t>Integrity Policy</a:t>
                      </a:r>
                    </a:p>
                  </a:txBody>
                  <a:tcPr marL="79569" marR="79569" marT="39784" marB="39784" anchor="ctr"/>
                </a:tc>
                <a:tc>
                  <a:txBody>
                    <a:bodyPr/>
                    <a:lstStyle/>
                    <a:p>
                      <a:pPr algn="ctr"/>
                      <a:r>
                        <a:rPr lang="en-US" sz="1200" dirty="0"/>
                        <a:t>No write up, no read down</a:t>
                      </a:r>
                    </a:p>
                  </a:txBody>
                  <a:tcPr marL="79569" marR="79569" marT="39784" marB="39784" anchor="ctr"/>
                </a:tc>
                <a:extLst>
                  <a:ext uri="{0D108BD9-81ED-4DB2-BD59-A6C34878D82A}">
                    <a16:rowId xmlns:a16="http://schemas.microsoft.com/office/drawing/2014/main" val="2895137039"/>
                  </a:ext>
                </a:extLst>
              </a:tr>
              <a:tr h="0">
                <a:tc>
                  <a:txBody>
                    <a:bodyPr/>
                    <a:lstStyle/>
                    <a:p>
                      <a:pPr algn="ctr"/>
                      <a:r>
                        <a:rPr lang="en-US" sz="1200" b="1" dirty="0"/>
                        <a:t>Chinese Wall (Brewer–Nash)</a:t>
                      </a:r>
                      <a:endParaRPr lang="en-US" sz="1200" dirty="0"/>
                    </a:p>
                  </a:txBody>
                  <a:tcPr marL="79569" marR="79569" marT="39784" marB="39784" anchor="ctr"/>
                </a:tc>
                <a:tc>
                  <a:txBody>
                    <a:bodyPr/>
                    <a:lstStyle/>
                    <a:p>
                      <a:pPr algn="ctr"/>
                      <a:r>
                        <a:rPr lang="en-US" sz="1200"/>
                        <a:t>Conflict-of-Interest Policy</a:t>
                      </a:r>
                    </a:p>
                  </a:txBody>
                  <a:tcPr marL="79569" marR="79569" marT="39784" marB="39784" anchor="ctr"/>
                </a:tc>
                <a:tc>
                  <a:txBody>
                    <a:bodyPr/>
                    <a:lstStyle/>
                    <a:p>
                      <a:pPr algn="ctr"/>
                      <a:r>
                        <a:rPr lang="en-US" sz="1200" dirty="0"/>
                        <a:t>Prevents a subject from accessing data of competing organizations.</a:t>
                      </a:r>
                    </a:p>
                  </a:txBody>
                  <a:tcPr marL="79569" marR="79569" marT="39784" marB="39784" anchor="ctr"/>
                </a:tc>
                <a:extLst>
                  <a:ext uri="{0D108BD9-81ED-4DB2-BD59-A6C34878D82A}">
                    <a16:rowId xmlns:a16="http://schemas.microsoft.com/office/drawing/2014/main" val="1101138402"/>
                  </a:ext>
                </a:extLst>
              </a:tr>
            </a:tbl>
          </a:graphicData>
        </a:graphic>
      </p:graphicFrame>
      <p:sp>
        <p:nvSpPr>
          <p:cNvPr id="6" name="TextBox 5">
            <a:extLst>
              <a:ext uri="{FF2B5EF4-FFF2-40B4-BE49-F238E27FC236}">
                <a16:creationId xmlns:a16="http://schemas.microsoft.com/office/drawing/2014/main" id="{C040F92D-40BF-7C4A-21FE-A55B7F751F28}"/>
              </a:ext>
            </a:extLst>
          </p:cNvPr>
          <p:cNvSpPr txBox="1"/>
          <p:nvPr/>
        </p:nvSpPr>
        <p:spPr>
          <a:xfrm>
            <a:off x="2088515" y="3659299"/>
            <a:ext cx="4966963"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These models explicitly define what the security policy is.</a:t>
            </a:r>
          </a:p>
        </p:txBody>
      </p:sp>
    </p:spTree>
    <p:extLst>
      <p:ext uri="{BB962C8B-B14F-4D97-AF65-F5344CB8AC3E}">
        <p14:creationId xmlns:p14="http://schemas.microsoft.com/office/powerpoint/2010/main" val="1430975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07AEF31C-A274-951C-F70E-3E2608D990F0}"/>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2D82CB16-D0E0-6DB4-CEFE-D79ED36B7AC9}"/>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400" dirty="0"/>
              <a:t>Access-Control Models</a:t>
            </a:r>
            <a:endParaRPr sz="3400" dirty="0"/>
          </a:p>
        </p:txBody>
      </p:sp>
      <p:sp>
        <p:nvSpPr>
          <p:cNvPr id="4" name="TextBox 3">
            <a:extLst>
              <a:ext uri="{FF2B5EF4-FFF2-40B4-BE49-F238E27FC236}">
                <a16:creationId xmlns:a16="http://schemas.microsoft.com/office/drawing/2014/main" id="{C9B6F739-72FA-1111-449B-DC1FA305A958}"/>
              </a:ext>
            </a:extLst>
          </p:cNvPr>
          <p:cNvSpPr txBox="1"/>
          <p:nvPr/>
        </p:nvSpPr>
        <p:spPr>
          <a:xfrm>
            <a:off x="703753" y="1231090"/>
            <a:ext cx="5206875" cy="400110"/>
          </a:xfrm>
          <a:prstGeom prst="rect">
            <a:avLst/>
          </a:prstGeom>
          <a:noFill/>
        </p:spPr>
        <p:txBody>
          <a:bodyPr wrap="none" rtlCol="0">
            <a:spAutoFit/>
          </a:bodyPr>
          <a:lstStyle/>
          <a:p>
            <a:pPr marL="285750" indent="-285750">
              <a:buFont typeface="Wingdings" panose="05000000000000000000" pitchFamily="2" charset="2"/>
              <a:buChar char="Ø"/>
            </a:pPr>
            <a:r>
              <a:rPr lang="en-US" sz="2000" dirty="0"/>
              <a:t>Non-Policy-based Access-Control Models</a:t>
            </a:r>
          </a:p>
        </p:txBody>
      </p:sp>
      <p:graphicFrame>
        <p:nvGraphicFramePr>
          <p:cNvPr id="6" name="Table 5">
            <a:extLst>
              <a:ext uri="{FF2B5EF4-FFF2-40B4-BE49-F238E27FC236}">
                <a16:creationId xmlns:a16="http://schemas.microsoft.com/office/drawing/2014/main" id="{93BB63CC-1528-584B-927D-3F8EBDAA144C}"/>
              </a:ext>
            </a:extLst>
          </p:cNvPr>
          <p:cNvGraphicFramePr>
            <a:graphicFrameLocks noGrp="1"/>
          </p:cNvGraphicFramePr>
          <p:nvPr>
            <p:extLst>
              <p:ext uri="{D42A27DB-BD31-4B8C-83A1-F6EECF244321}">
                <p14:modId xmlns:p14="http://schemas.microsoft.com/office/powerpoint/2010/main" val="3435886848"/>
              </p:ext>
            </p:extLst>
          </p:nvPr>
        </p:nvGraphicFramePr>
        <p:xfrm>
          <a:off x="1456126" y="1931670"/>
          <a:ext cx="6231743" cy="1463040"/>
        </p:xfrm>
        <a:graphic>
          <a:graphicData uri="http://schemas.openxmlformats.org/drawingml/2006/table">
            <a:tbl>
              <a:tblPr>
                <a:tableStyleId>{929BA13D-B505-4324-9419-9C9D0B6E189E}</a:tableStyleId>
              </a:tblPr>
              <a:tblGrid>
                <a:gridCol w="2154345">
                  <a:extLst>
                    <a:ext uri="{9D8B030D-6E8A-4147-A177-3AD203B41FA5}">
                      <a16:colId xmlns:a16="http://schemas.microsoft.com/office/drawing/2014/main" val="671260367"/>
                    </a:ext>
                  </a:extLst>
                </a:gridCol>
                <a:gridCol w="4077398">
                  <a:extLst>
                    <a:ext uri="{9D8B030D-6E8A-4147-A177-3AD203B41FA5}">
                      <a16:colId xmlns:a16="http://schemas.microsoft.com/office/drawing/2014/main" val="3049461646"/>
                    </a:ext>
                  </a:extLst>
                </a:gridCol>
              </a:tblGrid>
              <a:tr h="0">
                <a:tc>
                  <a:txBody>
                    <a:bodyPr/>
                    <a:lstStyle/>
                    <a:p>
                      <a:pPr algn="ctr"/>
                      <a:r>
                        <a:rPr lang="en-US" sz="1200" b="1" dirty="0"/>
                        <a:t>Model</a:t>
                      </a:r>
                    </a:p>
                  </a:txBody>
                  <a:tcPr anchor="ctr">
                    <a:solidFill>
                      <a:schemeClr val="tx2"/>
                    </a:solidFill>
                  </a:tcPr>
                </a:tc>
                <a:tc>
                  <a:txBody>
                    <a:bodyPr/>
                    <a:lstStyle/>
                    <a:p>
                      <a:pPr algn="ctr"/>
                      <a:r>
                        <a:rPr lang="en-US" sz="1200" b="1" dirty="0"/>
                        <a:t>Description</a:t>
                      </a:r>
                    </a:p>
                  </a:txBody>
                  <a:tcPr anchor="ctr">
                    <a:solidFill>
                      <a:schemeClr val="tx2"/>
                    </a:solidFill>
                  </a:tcPr>
                </a:tc>
                <a:extLst>
                  <a:ext uri="{0D108BD9-81ED-4DB2-BD59-A6C34878D82A}">
                    <a16:rowId xmlns:a16="http://schemas.microsoft.com/office/drawing/2014/main" val="3696790341"/>
                  </a:ext>
                </a:extLst>
              </a:tr>
              <a:tr h="0">
                <a:tc>
                  <a:txBody>
                    <a:bodyPr/>
                    <a:lstStyle/>
                    <a:p>
                      <a:pPr algn="ctr"/>
                      <a:r>
                        <a:rPr lang="en-US" sz="1200" b="1" dirty="0"/>
                        <a:t>Access Control Matrix Model</a:t>
                      </a:r>
                      <a:endParaRPr lang="en-US" sz="1200" dirty="0"/>
                    </a:p>
                  </a:txBody>
                  <a:tcPr anchor="ctr"/>
                </a:tc>
                <a:tc>
                  <a:txBody>
                    <a:bodyPr/>
                    <a:lstStyle/>
                    <a:p>
                      <a:pPr algn="ctr"/>
                      <a:r>
                        <a:rPr lang="en-US" sz="1200"/>
                        <a:t>Defines access rights of subjects over objects in a matrix.</a:t>
                      </a:r>
                    </a:p>
                  </a:txBody>
                  <a:tcPr anchor="ctr"/>
                </a:tc>
                <a:extLst>
                  <a:ext uri="{0D108BD9-81ED-4DB2-BD59-A6C34878D82A}">
                    <a16:rowId xmlns:a16="http://schemas.microsoft.com/office/drawing/2014/main" val="3880809853"/>
                  </a:ext>
                </a:extLst>
              </a:tr>
              <a:tr h="0">
                <a:tc>
                  <a:txBody>
                    <a:bodyPr/>
                    <a:lstStyle/>
                    <a:p>
                      <a:pPr algn="ctr"/>
                      <a:r>
                        <a:rPr lang="en-US" sz="1200" b="1" dirty="0"/>
                        <a:t>Role-Based Access Control (RBAC)</a:t>
                      </a:r>
                      <a:endParaRPr lang="en-US" sz="1200" dirty="0"/>
                    </a:p>
                  </a:txBody>
                  <a:tcPr anchor="ctr"/>
                </a:tc>
                <a:tc>
                  <a:txBody>
                    <a:bodyPr/>
                    <a:lstStyle/>
                    <a:p>
                      <a:pPr algn="ctr"/>
                      <a:r>
                        <a:rPr lang="en-US" sz="1200" dirty="0"/>
                        <a:t>Implements policies through user-role and role-permission assignments.</a:t>
                      </a:r>
                    </a:p>
                  </a:txBody>
                  <a:tcPr anchor="ctr"/>
                </a:tc>
                <a:extLst>
                  <a:ext uri="{0D108BD9-81ED-4DB2-BD59-A6C34878D82A}">
                    <a16:rowId xmlns:a16="http://schemas.microsoft.com/office/drawing/2014/main" val="4281246426"/>
                  </a:ext>
                </a:extLst>
              </a:tr>
              <a:tr h="0">
                <a:tc>
                  <a:txBody>
                    <a:bodyPr/>
                    <a:lstStyle/>
                    <a:p>
                      <a:pPr algn="ctr"/>
                      <a:r>
                        <a:rPr lang="en-US" sz="1200" b="1" dirty="0"/>
                        <a:t>Capability-Based Model</a:t>
                      </a:r>
                      <a:endParaRPr lang="en-US" sz="1200" dirty="0"/>
                    </a:p>
                  </a:txBody>
                  <a:tcPr anchor="ctr"/>
                </a:tc>
                <a:tc>
                  <a:txBody>
                    <a:bodyPr/>
                    <a:lstStyle/>
                    <a:p>
                      <a:pPr algn="ctr"/>
                      <a:r>
                        <a:rPr lang="en-US" sz="1200" dirty="0"/>
                        <a:t>Uses capabilities to control access to objects.</a:t>
                      </a:r>
                    </a:p>
                  </a:txBody>
                  <a:tcPr anchor="ctr"/>
                </a:tc>
                <a:extLst>
                  <a:ext uri="{0D108BD9-81ED-4DB2-BD59-A6C34878D82A}">
                    <a16:rowId xmlns:a16="http://schemas.microsoft.com/office/drawing/2014/main" val="3872333112"/>
                  </a:ext>
                </a:extLst>
              </a:tr>
            </a:tbl>
          </a:graphicData>
        </a:graphic>
      </p:graphicFrame>
      <p:sp>
        <p:nvSpPr>
          <p:cNvPr id="8" name="TextBox 7">
            <a:extLst>
              <a:ext uri="{FF2B5EF4-FFF2-40B4-BE49-F238E27FC236}">
                <a16:creationId xmlns:a16="http://schemas.microsoft.com/office/drawing/2014/main" id="{A046AF1F-0D8D-9F6B-3A8D-BB5533D88A75}"/>
              </a:ext>
            </a:extLst>
          </p:cNvPr>
          <p:cNvSpPr txBox="1"/>
          <p:nvPr/>
        </p:nvSpPr>
        <p:spPr>
          <a:xfrm>
            <a:off x="1296944" y="3678447"/>
            <a:ext cx="6550109" cy="30777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Non-policy-based models define how to enforce the rules, not what the rules are.</a:t>
            </a:r>
          </a:p>
        </p:txBody>
      </p:sp>
    </p:spTree>
    <p:extLst>
      <p:ext uri="{BB962C8B-B14F-4D97-AF65-F5344CB8AC3E}">
        <p14:creationId xmlns:p14="http://schemas.microsoft.com/office/powerpoint/2010/main" val="413708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C0DD5531-9B4D-9FF0-FB02-1A9556580521}"/>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BFF49E13-67D3-839A-86BD-97C9818413FF}"/>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sp>
        <p:nvSpPr>
          <p:cNvPr id="3" name="TextBox 2">
            <a:extLst>
              <a:ext uri="{FF2B5EF4-FFF2-40B4-BE49-F238E27FC236}">
                <a16:creationId xmlns:a16="http://schemas.microsoft.com/office/drawing/2014/main" id="{9742F219-ACF9-C322-49E0-69239B2450D7}"/>
              </a:ext>
            </a:extLst>
          </p:cNvPr>
          <p:cNvSpPr txBox="1"/>
          <p:nvPr/>
        </p:nvSpPr>
        <p:spPr>
          <a:xfrm>
            <a:off x="2958906" y="3759677"/>
            <a:ext cx="4572000" cy="307777"/>
          </a:xfrm>
          <a:prstGeom prst="rect">
            <a:avLst/>
          </a:prstGeom>
          <a:noFill/>
        </p:spPr>
        <p:txBody>
          <a:bodyPr wrap="square">
            <a:spAutoFit/>
          </a:bodyPr>
          <a:lstStyle/>
          <a:p>
            <a:r>
              <a:rPr lang="en-US" b="1" dirty="0"/>
              <a:t>Hierarchical Security Clearance</a:t>
            </a:r>
          </a:p>
        </p:txBody>
      </p:sp>
      <p:pic>
        <p:nvPicPr>
          <p:cNvPr id="5" name="Picture 4" descr="Figure 2.5 from Access control policies and companies data transmission  management. (Gestion du contrôle de la diffusion des données d'entreprises  et politiques de contrôles d'accès) | Semantic Scholar">
            <a:extLst>
              <a:ext uri="{FF2B5EF4-FFF2-40B4-BE49-F238E27FC236}">
                <a16:creationId xmlns:a16="http://schemas.microsoft.com/office/drawing/2014/main" id="{ED530D90-D98A-07A6-9D50-1AFC82669F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285" b="13670"/>
          <a:stretch>
            <a:fillRect/>
          </a:stretch>
        </p:blipFill>
        <p:spPr bwMode="auto">
          <a:xfrm>
            <a:off x="2958906" y="1516475"/>
            <a:ext cx="2564511" cy="211055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E995FD1-C823-1429-A0E4-F5CEA5B08FCA}"/>
              </a:ext>
            </a:extLst>
          </p:cNvPr>
          <p:cNvSpPr txBox="1"/>
          <p:nvPr/>
        </p:nvSpPr>
        <p:spPr>
          <a:xfrm>
            <a:off x="628650" y="1803016"/>
            <a:ext cx="2735747" cy="461665"/>
          </a:xfrm>
          <a:prstGeom prst="rect">
            <a:avLst/>
          </a:prstGeom>
          <a:noFill/>
        </p:spPr>
        <p:txBody>
          <a:bodyPr wrap="square">
            <a:spAutoFit/>
          </a:bodyPr>
          <a:lstStyle/>
          <a:p>
            <a:r>
              <a:rPr lang="en-US" sz="1200" b="1" dirty="0">
                <a:solidFill>
                  <a:schemeClr val="bg2">
                    <a:lumMod val="75000"/>
                    <a:lumOff val="25000"/>
                  </a:schemeClr>
                </a:solidFill>
              </a:rPr>
              <a:t>No read up</a:t>
            </a:r>
            <a:r>
              <a:rPr lang="en-US" sz="1200" dirty="0">
                <a:solidFill>
                  <a:schemeClr val="bg2">
                    <a:lumMod val="75000"/>
                    <a:lumOff val="25000"/>
                  </a:schemeClr>
                </a:solidFill>
              </a:rPr>
              <a:t>: A subject cannot read data at a higher classification.</a:t>
            </a:r>
          </a:p>
        </p:txBody>
      </p:sp>
      <p:sp>
        <p:nvSpPr>
          <p:cNvPr id="32" name="TextBox 31">
            <a:extLst>
              <a:ext uri="{FF2B5EF4-FFF2-40B4-BE49-F238E27FC236}">
                <a16:creationId xmlns:a16="http://schemas.microsoft.com/office/drawing/2014/main" id="{D1D9A043-4E91-9477-7D35-9212C3EEB39C}"/>
              </a:ext>
            </a:extLst>
          </p:cNvPr>
          <p:cNvSpPr txBox="1"/>
          <p:nvPr/>
        </p:nvSpPr>
        <p:spPr>
          <a:xfrm>
            <a:off x="5599448" y="2949604"/>
            <a:ext cx="2735747" cy="461665"/>
          </a:xfrm>
          <a:prstGeom prst="rect">
            <a:avLst/>
          </a:prstGeom>
          <a:noFill/>
        </p:spPr>
        <p:txBody>
          <a:bodyPr wrap="square">
            <a:spAutoFit/>
          </a:bodyPr>
          <a:lstStyle/>
          <a:p>
            <a:r>
              <a:rPr lang="en-US" sz="1200" b="1" dirty="0">
                <a:solidFill>
                  <a:schemeClr val="accent4">
                    <a:lumMod val="75000"/>
                  </a:schemeClr>
                </a:solidFill>
              </a:rPr>
              <a:t>No write down</a:t>
            </a:r>
            <a:r>
              <a:rPr lang="en-US" sz="1200" dirty="0">
                <a:solidFill>
                  <a:schemeClr val="accent4">
                    <a:lumMod val="75000"/>
                  </a:schemeClr>
                </a:solidFill>
              </a:rPr>
              <a:t>: A subject cannot write to a lower classification level.</a:t>
            </a:r>
          </a:p>
        </p:txBody>
      </p:sp>
    </p:spTree>
    <p:extLst>
      <p:ext uri="{BB962C8B-B14F-4D97-AF65-F5344CB8AC3E}">
        <p14:creationId xmlns:p14="http://schemas.microsoft.com/office/powerpoint/2010/main" val="2370321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8">
          <a:extLst>
            <a:ext uri="{FF2B5EF4-FFF2-40B4-BE49-F238E27FC236}">
              <a16:creationId xmlns:a16="http://schemas.microsoft.com/office/drawing/2014/main" id="{803E2D3B-5ED6-CBF4-9052-8644D4485B04}"/>
            </a:ext>
          </a:extLst>
        </p:cNvPr>
        <p:cNvGrpSpPr/>
        <p:nvPr/>
      </p:nvGrpSpPr>
      <p:grpSpPr>
        <a:xfrm>
          <a:off x="0" y="0"/>
          <a:ext cx="0" cy="0"/>
          <a:chOff x="0" y="0"/>
          <a:chExt cx="0" cy="0"/>
        </a:xfrm>
      </p:grpSpPr>
      <p:sp>
        <p:nvSpPr>
          <p:cNvPr id="159" name="Google Shape;159;p29">
            <a:extLst>
              <a:ext uri="{FF2B5EF4-FFF2-40B4-BE49-F238E27FC236}">
                <a16:creationId xmlns:a16="http://schemas.microsoft.com/office/drawing/2014/main" id="{D167F2E0-9CEE-39D8-D546-60479222527D}"/>
              </a:ext>
            </a:extLst>
          </p:cNvPr>
          <p:cNvSpPr txBox="1">
            <a:spLocks noGrp="1"/>
          </p:cNvSpPr>
          <p:nvPr>
            <p:ph type="title"/>
          </p:nvPr>
        </p:nvSpPr>
        <p:spPr>
          <a:xfrm>
            <a:off x="628650" y="273844"/>
            <a:ext cx="7886700" cy="713700"/>
          </a:xfrm>
          <a:prstGeom prst="rect">
            <a:avLst/>
          </a:prstGeom>
          <a:noFill/>
          <a:ln>
            <a:noFill/>
          </a:ln>
        </p:spPr>
        <p:txBody>
          <a:bodyPr spcFirstLastPara="1" wrap="square" lIns="91425" tIns="45700" rIns="91425" bIns="45700" anchor="ctr" anchorCtr="0">
            <a:noAutofit/>
          </a:bodyPr>
          <a:lstStyle/>
          <a:p>
            <a:pPr lvl="0"/>
            <a:r>
              <a:rPr lang="en-US" sz="3400" dirty="0">
                <a:solidFill>
                  <a:schemeClr val="dk2"/>
                </a:solidFill>
              </a:rPr>
              <a:t>Bell-La Padula Confidentiality Model</a:t>
            </a:r>
            <a:endParaRPr sz="3400" dirty="0"/>
          </a:p>
        </p:txBody>
      </p:sp>
      <p:pic>
        <p:nvPicPr>
          <p:cNvPr id="5122" name="Picture 2" descr="American Presidents Clipart-colorful round icon with president andrew  johnson">
            <a:extLst>
              <a:ext uri="{FF2B5EF4-FFF2-40B4-BE49-F238E27FC236}">
                <a16:creationId xmlns:a16="http://schemas.microsoft.com/office/drawing/2014/main" id="{515FB5AA-0302-0267-47E4-FFDF539FF9E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191" t="12007" r="12980" b="23583"/>
          <a:stretch>
            <a:fillRect/>
          </a:stretch>
        </p:blipFill>
        <p:spPr bwMode="auto">
          <a:xfrm>
            <a:off x="6835239" y="1182798"/>
            <a:ext cx="652126" cy="57039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Google Shape;255;p42">
            <a:extLst>
              <a:ext uri="{FF2B5EF4-FFF2-40B4-BE49-F238E27FC236}">
                <a16:creationId xmlns:a16="http://schemas.microsoft.com/office/drawing/2014/main" id="{2602192E-890D-4E95-DA60-C3739668014D}"/>
              </a:ext>
            </a:extLst>
          </p:cNvPr>
          <p:cNvGraphicFramePr/>
          <p:nvPr>
            <p:extLst>
              <p:ext uri="{D42A27DB-BD31-4B8C-83A1-F6EECF244321}">
                <p14:modId xmlns:p14="http://schemas.microsoft.com/office/powerpoint/2010/main" val="1538070145"/>
              </p:ext>
            </p:extLst>
          </p:nvPr>
        </p:nvGraphicFramePr>
        <p:xfrm>
          <a:off x="3475677" y="1558024"/>
          <a:ext cx="2042835" cy="2362000"/>
        </p:xfrm>
        <a:graphic>
          <a:graphicData uri="http://schemas.openxmlformats.org/drawingml/2006/table">
            <a:tbl>
              <a:tblPr>
                <a:noFill/>
                <a:tableStyleId>{929BA13D-B505-4324-9419-9C9D0B6E189E}</a:tableStyleId>
              </a:tblPr>
              <a:tblGrid>
                <a:gridCol w="2042835">
                  <a:extLst>
                    <a:ext uri="{9D8B030D-6E8A-4147-A177-3AD203B41FA5}">
                      <a16:colId xmlns:a16="http://schemas.microsoft.com/office/drawing/2014/main" val="20000"/>
                    </a:ext>
                  </a:extLst>
                </a:gridCol>
              </a:tblGrid>
              <a:tr h="381000">
                <a:tc>
                  <a:txBody>
                    <a:bodyPr/>
                    <a:lstStyle/>
                    <a:p>
                      <a:pPr marL="0" lvl="0" indent="0" algn="l" rtl="0">
                        <a:spcBef>
                          <a:spcPts val="0"/>
                        </a:spcBef>
                        <a:spcAft>
                          <a:spcPts val="0"/>
                        </a:spcAft>
                        <a:buNone/>
                      </a:pPr>
                      <a:r>
                        <a:rPr lang="en-US" dirty="0"/>
                        <a:t>Nuclear Assets</a:t>
                      </a:r>
                      <a:endParaRPr dirty="0"/>
                    </a:p>
                    <a:p>
                      <a:pPr marL="0" lvl="0" indent="0" algn="l" rtl="0">
                        <a:spcBef>
                          <a:spcPts val="0"/>
                        </a:spcBef>
                        <a:spcAft>
                          <a:spcPts val="0"/>
                        </a:spcAft>
                        <a:buNone/>
                      </a:pPr>
                      <a:r>
                        <a:rPr lang="en-US" sz="1100" i="1" dirty="0"/>
                        <a:t>Top Secret</a:t>
                      </a:r>
                      <a:endParaRPr sz="1100" i="1" dirty="0"/>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dirty="0"/>
                        <a:t>Counter-attack Plans</a:t>
                      </a:r>
                      <a:endParaRPr dirty="0"/>
                    </a:p>
                    <a:p>
                      <a:pPr marL="0" lvl="0" indent="0" algn="l" rtl="0">
                        <a:spcBef>
                          <a:spcPts val="0"/>
                        </a:spcBef>
                        <a:spcAft>
                          <a:spcPts val="0"/>
                        </a:spcAft>
                        <a:buNone/>
                      </a:pPr>
                      <a:r>
                        <a:rPr lang="en-US" sz="1100" i="1" dirty="0"/>
                        <a:t>Top Secret</a:t>
                      </a:r>
                      <a:endParaRPr sz="1100" i="1" dirty="0"/>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EA9999"/>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dirty="0"/>
                        <a:t>Appropriations</a:t>
                      </a:r>
                      <a:endParaRPr dirty="0"/>
                    </a:p>
                    <a:p>
                      <a:pPr marL="0" lvl="0" indent="0" algn="l" rtl="0">
                        <a:spcBef>
                          <a:spcPts val="0"/>
                        </a:spcBef>
                        <a:spcAft>
                          <a:spcPts val="0"/>
                        </a:spcAft>
                        <a:buNone/>
                      </a:pPr>
                      <a:r>
                        <a:rPr lang="en-US" sz="1100" i="1" dirty="0"/>
                        <a:t>Secret</a:t>
                      </a:r>
                      <a:endParaRPr sz="1100" i="1" dirty="0"/>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9"/>
                    </a:solidFill>
                  </a:tcPr>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dirty="0"/>
                        <a:t>Troop Strength</a:t>
                      </a:r>
                      <a:endParaRPr dirty="0"/>
                    </a:p>
                    <a:p>
                      <a:pPr marL="0" lvl="0" indent="0" algn="l" rtl="0">
                        <a:spcBef>
                          <a:spcPts val="0"/>
                        </a:spcBef>
                        <a:spcAft>
                          <a:spcPts val="0"/>
                        </a:spcAft>
                        <a:buNone/>
                      </a:pPr>
                      <a:r>
                        <a:rPr lang="en-US" sz="1100" i="1" dirty="0"/>
                        <a:t>Secret</a:t>
                      </a:r>
                      <a:endParaRPr sz="1100" i="1" dirty="0"/>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FFE599"/>
                    </a:solidFill>
                  </a:tcPr>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dirty="0"/>
                        <a:t>Personnel List</a:t>
                      </a:r>
                      <a:endParaRPr dirty="0"/>
                    </a:p>
                    <a:p>
                      <a:pPr marL="0" lvl="0" indent="0" algn="l" rtl="0">
                        <a:spcBef>
                          <a:spcPts val="0"/>
                        </a:spcBef>
                        <a:spcAft>
                          <a:spcPts val="0"/>
                        </a:spcAft>
                        <a:buNone/>
                      </a:pPr>
                      <a:r>
                        <a:rPr lang="en-US" sz="1100" i="1" dirty="0"/>
                        <a:t>Confidential</a:t>
                      </a:r>
                      <a:endParaRPr sz="1100" i="1" dirty="0"/>
                    </a:p>
                  </a:txBody>
                  <a:tcPr marL="91425" marR="91425" marT="45700" marB="45700">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B6D7A8"/>
                    </a:solidFill>
                  </a:tcPr>
                </a:tc>
                <a:extLst>
                  <a:ext uri="{0D108BD9-81ED-4DB2-BD59-A6C34878D82A}">
                    <a16:rowId xmlns:a16="http://schemas.microsoft.com/office/drawing/2014/main" val="10004"/>
                  </a:ext>
                </a:extLst>
              </a:tr>
            </a:tbl>
          </a:graphicData>
        </a:graphic>
      </p:graphicFrame>
      <p:pic>
        <p:nvPicPr>
          <p:cNvPr id="5124" name="Picture 4" descr="Cartoon military general pointing illustration | Premium AI-generated vector">
            <a:extLst>
              <a:ext uri="{FF2B5EF4-FFF2-40B4-BE49-F238E27FC236}">
                <a16:creationId xmlns:a16="http://schemas.microsoft.com/office/drawing/2014/main" id="{5A795E0E-27FB-4AF5-79A8-598B03B7384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0658" r="22379"/>
          <a:stretch>
            <a:fillRect/>
          </a:stretch>
        </p:blipFill>
        <p:spPr bwMode="auto">
          <a:xfrm>
            <a:off x="1743980" y="1290307"/>
            <a:ext cx="682428" cy="571426"/>
          </a:xfrm>
          <a:prstGeom prst="rect">
            <a:avLst/>
          </a:prstGeom>
          <a:noFill/>
          <a:extLst>
            <a:ext uri="{909E8E84-426E-40DD-AFC4-6F175D3DCCD1}">
              <a14:hiddenFill xmlns:a14="http://schemas.microsoft.com/office/drawing/2010/main">
                <a:solidFill>
                  <a:srgbClr val="FFFFFF"/>
                </a:solidFill>
              </a14:hiddenFill>
            </a:ext>
          </a:extLst>
        </p:spPr>
      </p:pic>
      <p:sp>
        <p:nvSpPr>
          <p:cNvPr id="10" name="Google Shape;262;p42">
            <a:extLst>
              <a:ext uri="{FF2B5EF4-FFF2-40B4-BE49-F238E27FC236}">
                <a16:creationId xmlns:a16="http://schemas.microsoft.com/office/drawing/2014/main" id="{F416496B-1C3B-EE55-FE4A-9DE63B810206}"/>
              </a:ext>
            </a:extLst>
          </p:cNvPr>
          <p:cNvSpPr/>
          <p:nvPr/>
        </p:nvSpPr>
        <p:spPr>
          <a:xfrm>
            <a:off x="5898038" y="1558024"/>
            <a:ext cx="267000" cy="944400"/>
          </a:xfrm>
          <a:prstGeom prst="rightBrace">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1" name="Google Shape;263;p42">
            <a:extLst>
              <a:ext uri="{FF2B5EF4-FFF2-40B4-BE49-F238E27FC236}">
                <a16:creationId xmlns:a16="http://schemas.microsoft.com/office/drawing/2014/main" id="{9F451483-CB42-FA46-7E25-26784C0F3172}"/>
              </a:ext>
            </a:extLst>
          </p:cNvPr>
          <p:cNvSpPr/>
          <p:nvPr/>
        </p:nvSpPr>
        <p:spPr>
          <a:xfrm>
            <a:off x="5635388" y="1558024"/>
            <a:ext cx="224100" cy="2352900"/>
          </a:xfrm>
          <a:prstGeom prst="righ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12" name="Google Shape;264;p42">
            <a:extLst>
              <a:ext uri="{FF2B5EF4-FFF2-40B4-BE49-F238E27FC236}">
                <a16:creationId xmlns:a16="http://schemas.microsoft.com/office/drawing/2014/main" id="{E68FE471-43EF-A0B7-C6FE-D914025DE41F}"/>
              </a:ext>
            </a:extLst>
          </p:cNvPr>
          <p:cNvCxnSpPr>
            <a:endCxn id="10" idx="1"/>
          </p:cNvCxnSpPr>
          <p:nvPr/>
        </p:nvCxnSpPr>
        <p:spPr>
          <a:xfrm rot="10800000">
            <a:off x="6165038" y="2030224"/>
            <a:ext cx="465600" cy="277800"/>
          </a:xfrm>
          <a:prstGeom prst="straightConnector1">
            <a:avLst/>
          </a:prstGeom>
          <a:noFill/>
          <a:ln w="9525" cap="flat" cmpd="sng">
            <a:solidFill>
              <a:srgbClr val="FF0000"/>
            </a:solidFill>
            <a:prstDash val="solid"/>
            <a:round/>
            <a:headEnd type="none" w="med" len="med"/>
            <a:tailEnd type="triangle" w="med" len="med"/>
          </a:ln>
        </p:spPr>
      </p:cxnSp>
      <p:cxnSp>
        <p:nvCxnSpPr>
          <p:cNvPr id="13" name="Google Shape;265;p42">
            <a:extLst>
              <a:ext uri="{FF2B5EF4-FFF2-40B4-BE49-F238E27FC236}">
                <a16:creationId xmlns:a16="http://schemas.microsoft.com/office/drawing/2014/main" id="{58DE2840-5915-E9ED-BB3F-4AF95F0B6846}"/>
              </a:ext>
            </a:extLst>
          </p:cNvPr>
          <p:cNvCxnSpPr>
            <a:endCxn id="11" idx="1"/>
          </p:cNvCxnSpPr>
          <p:nvPr/>
        </p:nvCxnSpPr>
        <p:spPr>
          <a:xfrm rot="10800000">
            <a:off x="5859488" y="2734474"/>
            <a:ext cx="809700" cy="210600"/>
          </a:xfrm>
          <a:prstGeom prst="straightConnector1">
            <a:avLst/>
          </a:prstGeom>
          <a:noFill/>
          <a:ln w="9525" cap="flat" cmpd="sng">
            <a:solidFill>
              <a:srgbClr val="0000FF"/>
            </a:solidFill>
            <a:prstDash val="solid"/>
            <a:round/>
            <a:headEnd type="none" w="med" len="med"/>
            <a:tailEnd type="triangle" w="med" len="med"/>
          </a:ln>
        </p:spPr>
      </p:cxnSp>
      <p:sp>
        <p:nvSpPr>
          <p:cNvPr id="15" name="TextBox 14">
            <a:extLst>
              <a:ext uri="{FF2B5EF4-FFF2-40B4-BE49-F238E27FC236}">
                <a16:creationId xmlns:a16="http://schemas.microsoft.com/office/drawing/2014/main" id="{BFC91EE3-E3BE-7A20-40AB-26AD80F72D88}"/>
              </a:ext>
            </a:extLst>
          </p:cNvPr>
          <p:cNvSpPr txBox="1"/>
          <p:nvPr/>
        </p:nvSpPr>
        <p:spPr>
          <a:xfrm>
            <a:off x="6326559" y="2329946"/>
            <a:ext cx="1017360" cy="461665"/>
          </a:xfrm>
          <a:prstGeom prst="rect">
            <a:avLst/>
          </a:prstGeom>
          <a:noFill/>
        </p:spPr>
        <p:txBody>
          <a:bodyPr wrap="square">
            <a:spAutoFit/>
          </a:bodyPr>
          <a:lstStyle/>
          <a:p>
            <a:pPr marL="0" lvl="0" indent="0" algn="l" rtl="0">
              <a:spcBef>
                <a:spcPts val="0"/>
              </a:spcBef>
              <a:spcAft>
                <a:spcPts val="0"/>
              </a:spcAft>
              <a:buNone/>
            </a:pPr>
            <a:r>
              <a:rPr lang="en-US" sz="1200" dirty="0">
                <a:solidFill>
                  <a:srgbClr val="FF0000"/>
                </a:solidFill>
              </a:rPr>
              <a:t>Can write</a:t>
            </a:r>
          </a:p>
          <a:p>
            <a:pPr marL="0" lvl="0" indent="0" algn="l" rtl="0">
              <a:spcBef>
                <a:spcPts val="0"/>
              </a:spcBef>
              <a:spcAft>
                <a:spcPts val="0"/>
              </a:spcAft>
              <a:buNone/>
            </a:pPr>
            <a:r>
              <a:rPr lang="en-US" sz="1200" dirty="0">
                <a:solidFill>
                  <a:srgbClr val="FF0000"/>
                </a:solidFill>
              </a:rPr>
              <a:t>(“write up”)</a:t>
            </a:r>
          </a:p>
        </p:txBody>
      </p:sp>
      <p:sp>
        <p:nvSpPr>
          <p:cNvPr id="17" name="TextBox 16">
            <a:extLst>
              <a:ext uri="{FF2B5EF4-FFF2-40B4-BE49-F238E27FC236}">
                <a16:creationId xmlns:a16="http://schemas.microsoft.com/office/drawing/2014/main" id="{5ADE1294-2DCD-2BA6-5CB7-DA241459672E}"/>
              </a:ext>
            </a:extLst>
          </p:cNvPr>
          <p:cNvSpPr txBox="1"/>
          <p:nvPr/>
        </p:nvSpPr>
        <p:spPr>
          <a:xfrm>
            <a:off x="6165038" y="2974624"/>
            <a:ext cx="1184405" cy="461665"/>
          </a:xfrm>
          <a:prstGeom prst="rect">
            <a:avLst/>
          </a:prstGeom>
          <a:noFill/>
        </p:spPr>
        <p:txBody>
          <a:bodyPr wrap="square">
            <a:spAutoFit/>
          </a:bodyPr>
          <a:lstStyle/>
          <a:p>
            <a:pPr lvl="0"/>
            <a:r>
              <a:rPr lang="en-US" sz="1200" dirty="0">
                <a:solidFill>
                  <a:srgbClr val="0000FF"/>
                </a:solidFill>
              </a:rPr>
              <a:t>Can read</a:t>
            </a:r>
          </a:p>
          <a:p>
            <a:pPr lvl="0"/>
            <a:r>
              <a:rPr lang="en-US" sz="1200" dirty="0">
                <a:solidFill>
                  <a:srgbClr val="0000FF"/>
                </a:solidFill>
              </a:rPr>
              <a:t>(“read down”)</a:t>
            </a:r>
          </a:p>
        </p:txBody>
      </p:sp>
      <p:sp>
        <p:nvSpPr>
          <p:cNvPr id="19" name="TextBox 18">
            <a:extLst>
              <a:ext uri="{FF2B5EF4-FFF2-40B4-BE49-F238E27FC236}">
                <a16:creationId xmlns:a16="http://schemas.microsoft.com/office/drawing/2014/main" id="{209A75DB-A404-E0B6-ADC8-F81B74B28D37}"/>
              </a:ext>
            </a:extLst>
          </p:cNvPr>
          <p:cNvSpPr txBox="1"/>
          <p:nvPr/>
        </p:nvSpPr>
        <p:spPr>
          <a:xfrm>
            <a:off x="6293588" y="1754244"/>
            <a:ext cx="1775262" cy="276999"/>
          </a:xfrm>
          <a:prstGeom prst="rect">
            <a:avLst/>
          </a:prstGeom>
          <a:noFill/>
        </p:spPr>
        <p:txBody>
          <a:bodyPr wrap="square">
            <a:spAutoFit/>
          </a:bodyPr>
          <a:lstStyle/>
          <a:p>
            <a:pPr marL="0" lvl="0" indent="0" algn="l" rtl="0">
              <a:spcBef>
                <a:spcPts val="0"/>
              </a:spcBef>
              <a:spcAft>
                <a:spcPts val="0"/>
              </a:spcAft>
              <a:buNone/>
            </a:pPr>
            <a:r>
              <a:rPr lang="en-US" sz="1200" i="1" dirty="0">
                <a:solidFill>
                  <a:schemeClr val="dk1"/>
                </a:solidFill>
              </a:rPr>
              <a:t>Clearance: Top Secret</a:t>
            </a:r>
          </a:p>
        </p:txBody>
      </p:sp>
      <p:sp>
        <p:nvSpPr>
          <p:cNvPr id="20" name="Google Shape;257;p42">
            <a:extLst>
              <a:ext uri="{FF2B5EF4-FFF2-40B4-BE49-F238E27FC236}">
                <a16:creationId xmlns:a16="http://schemas.microsoft.com/office/drawing/2014/main" id="{4E4988B9-62AE-ED9D-D280-2694C42FF8A5}"/>
              </a:ext>
            </a:extLst>
          </p:cNvPr>
          <p:cNvSpPr/>
          <p:nvPr/>
        </p:nvSpPr>
        <p:spPr>
          <a:xfrm>
            <a:off x="2823919" y="1558024"/>
            <a:ext cx="224100" cy="1889700"/>
          </a:xfrm>
          <a:prstGeom prst="leftBrace">
            <a:avLst>
              <a:gd name="adj1" fmla="val 50000"/>
              <a:gd name="adj2" fmla="val 50000"/>
            </a:avLst>
          </a:prstGeom>
          <a:noFill/>
          <a:ln w="952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21" name="Google Shape;258;p42">
            <a:extLst>
              <a:ext uri="{FF2B5EF4-FFF2-40B4-BE49-F238E27FC236}">
                <a16:creationId xmlns:a16="http://schemas.microsoft.com/office/drawing/2014/main" id="{E26550A2-0285-9D3E-B945-2C51E579D3A3}"/>
              </a:ext>
            </a:extLst>
          </p:cNvPr>
          <p:cNvSpPr/>
          <p:nvPr/>
        </p:nvSpPr>
        <p:spPr>
          <a:xfrm>
            <a:off x="3187094" y="2502824"/>
            <a:ext cx="224100" cy="1417200"/>
          </a:xfrm>
          <a:prstGeom prst="leftBrace">
            <a:avLst>
              <a:gd name="adj1" fmla="val 50000"/>
              <a:gd name="adj2" fmla="val 50000"/>
            </a:avLst>
          </a:prstGeom>
          <a:noFill/>
          <a:ln w="9525" cap="flat" cmpd="sng">
            <a:solidFill>
              <a:srgbClr val="0000F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cxnSp>
        <p:nvCxnSpPr>
          <p:cNvPr id="22" name="Google Shape;259;p42">
            <a:extLst>
              <a:ext uri="{FF2B5EF4-FFF2-40B4-BE49-F238E27FC236}">
                <a16:creationId xmlns:a16="http://schemas.microsoft.com/office/drawing/2014/main" id="{CABC83CB-0E55-5E55-5C8C-027A228008A9}"/>
              </a:ext>
            </a:extLst>
          </p:cNvPr>
          <p:cNvCxnSpPr>
            <a:endCxn id="20" idx="1"/>
          </p:cNvCxnSpPr>
          <p:nvPr/>
        </p:nvCxnSpPr>
        <p:spPr>
          <a:xfrm>
            <a:off x="1988119" y="2428774"/>
            <a:ext cx="835800" cy="74100"/>
          </a:xfrm>
          <a:prstGeom prst="straightConnector1">
            <a:avLst/>
          </a:prstGeom>
          <a:noFill/>
          <a:ln w="9525" cap="flat" cmpd="sng">
            <a:solidFill>
              <a:srgbClr val="FF0000"/>
            </a:solidFill>
            <a:prstDash val="solid"/>
            <a:round/>
            <a:headEnd type="none" w="med" len="med"/>
            <a:tailEnd type="triangle" w="med" len="med"/>
          </a:ln>
        </p:spPr>
      </p:cxnSp>
      <p:cxnSp>
        <p:nvCxnSpPr>
          <p:cNvPr id="23" name="Google Shape;260;p42">
            <a:extLst>
              <a:ext uri="{FF2B5EF4-FFF2-40B4-BE49-F238E27FC236}">
                <a16:creationId xmlns:a16="http://schemas.microsoft.com/office/drawing/2014/main" id="{90443646-7104-E4C4-D271-EB06877DCE11}"/>
              </a:ext>
            </a:extLst>
          </p:cNvPr>
          <p:cNvCxnSpPr>
            <a:endCxn id="21" idx="1"/>
          </p:cNvCxnSpPr>
          <p:nvPr/>
        </p:nvCxnSpPr>
        <p:spPr>
          <a:xfrm>
            <a:off x="2022794" y="3083324"/>
            <a:ext cx="1164300" cy="128100"/>
          </a:xfrm>
          <a:prstGeom prst="straightConnector1">
            <a:avLst/>
          </a:prstGeom>
          <a:noFill/>
          <a:ln w="9525" cap="flat" cmpd="sng">
            <a:solidFill>
              <a:srgbClr val="0000FF"/>
            </a:solidFill>
            <a:prstDash val="solid"/>
            <a:round/>
            <a:headEnd type="none" w="med" len="med"/>
            <a:tailEnd type="triangle" w="med" len="med"/>
          </a:ln>
        </p:spPr>
      </p:cxnSp>
      <p:sp>
        <p:nvSpPr>
          <p:cNvPr id="25" name="TextBox 24">
            <a:extLst>
              <a:ext uri="{FF2B5EF4-FFF2-40B4-BE49-F238E27FC236}">
                <a16:creationId xmlns:a16="http://schemas.microsoft.com/office/drawing/2014/main" id="{69F37D73-4440-E890-790B-F1F72CB9557B}"/>
              </a:ext>
            </a:extLst>
          </p:cNvPr>
          <p:cNvSpPr txBox="1"/>
          <p:nvPr/>
        </p:nvSpPr>
        <p:spPr>
          <a:xfrm>
            <a:off x="1434982" y="1861525"/>
            <a:ext cx="1500987" cy="276999"/>
          </a:xfrm>
          <a:prstGeom prst="rect">
            <a:avLst/>
          </a:prstGeom>
          <a:noFill/>
        </p:spPr>
        <p:txBody>
          <a:bodyPr wrap="square">
            <a:spAutoFit/>
          </a:bodyPr>
          <a:lstStyle/>
          <a:p>
            <a:pPr marL="0" lvl="0" indent="0" algn="l" rtl="0">
              <a:spcBef>
                <a:spcPts val="0"/>
              </a:spcBef>
              <a:spcAft>
                <a:spcPts val="0"/>
              </a:spcAft>
              <a:buNone/>
            </a:pPr>
            <a:r>
              <a:rPr lang="en-US" sz="1200" i="1" dirty="0">
                <a:solidFill>
                  <a:schemeClr val="dk1"/>
                </a:solidFill>
              </a:rPr>
              <a:t>Clearance: Secret</a:t>
            </a:r>
          </a:p>
        </p:txBody>
      </p:sp>
      <p:sp>
        <p:nvSpPr>
          <p:cNvPr id="26" name="TextBox 25">
            <a:extLst>
              <a:ext uri="{FF2B5EF4-FFF2-40B4-BE49-F238E27FC236}">
                <a16:creationId xmlns:a16="http://schemas.microsoft.com/office/drawing/2014/main" id="{2E17D749-C4C9-2E27-0362-D0E8E382408F}"/>
              </a:ext>
            </a:extLst>
          </p:cNvPr>
          <p:cNvSpPr txBox="1"/>
          <p:nvPr/>
        </p:nvSpPr>
        <p:spPr>
          <a:xfrm>
            <a:off x="1136202" y="2149258"/>
            <a:ext cx="1017360" cy="461665"/>
          </a:xfrm>
          <a:prstGeom prst="rect">
            <a:avLst/>
          </a:prstGeom>
          <a:noFill/>
        </p:spPr>
        <p:txBody>
          <a:bodyPr wrap="square">
            <a:spAutoFit/>
          </a:bodyPr>
          <a:lstStyle/>
          <a:p>
            <a:pPr marL="0" lvl="0" indent="0" algn="l" rtl="0">
              <a:spcBef>
                <a:spcPts val="0"/>
              </a:spcBef>
              <a:spcAft>
                <a:spcPts val="0"/>
              </a:spcAft>
              <a:buNone/>
            </a:pPr>
            <a:r>
              <a:rPr lang="en-US" sz="1200" dirty="0">
                <a:solidFill>
                  <a:srgbClr val="FF0000"/>
                </a:solidFill>
              </a:rPr>
              <a:t>Can write</a:t>
            </a:r>
          </a:p>
          <a:p>
            <a:pPr marL="0" lvl="0" indent="0" algn="l" rtl="0">
              <a:spcBef>
                <a:spcPts val="0"/>
              </a:spcBef>
              <a:spcAft>
                <a:spcPts val="0"/>
              </a:spcAft>
              <a:buNone/>
            </a:pPr>
            <a:r>
              <a:rPr lang="en-US" sz="1200" dirty="0">
                <a:solidFill>
                  <a:srgbClr val="FF0000"/>
                </a:solidFill>
              </a:rPr>
              <a:t>(“write up”)</a:t>
            </a:r>
          </a:p>
        </p:txBody>
      </p:sp>
      <p:sp>
        <p:nvSpPr>
          <p:cNvPr id="27" name="TextBox 26">
            <a:extLst>
              <a:ext uri="{FF2B5EF4-FFF2-40B4-BE49-F238E27FC236}">
                <a16:creationId xmlns:a16="http://schemas.microsoft.com/office/drawing/2014/main" id="{B4D38CCE-4903-B0E8-A60A-C177FB8DF0EA}"/>
              </a:ext>
            </a:extLst>
          </p:cNvPr>
          <p:cNvSpPr txBox="1"/>
          <p:nvPr/>
        </p:nvSpPr>
        <p:spPr>
          <a:xfrm>
            <a:off x="1136202" y="2882575"/>
            <a:ext cx="1184405" cy="461665"/>
          </a:xfrm>
          <a:prstGeom prst="rect">
            <a:avLst/>
          </a:prstGeom>
          <a:noFill/>
        </p:spPr>
        <p:txBody>
          <a:bodyPr wrap="square">
            <a:spAutoFit/>
          </a:bodyPr>
          <a:lstStyle/>
          <a:p>
            <a:pPr lvl="0"/>
            <a:r>
              <a:rPr lang="en-US" sz="1200" dirty="0">
                <a:solidFill>
                  <a:srgbClr val="0000FF"/>
                </a:solidFill>
              </a:rPr>
              <a:t>Can read</a:t>
            </a:r>
          </a:p>
          <a:p>
            <a:pPr lvl="0"/>
            <a:r>
              <a:rPr lang="en-US" sz="1200" dirty="0">
                <a:solidFill>
                  <a:srgbClr val="0000FF"/>
                </a:solidFill>
              </a:rPr>
              <a:t>(“read down”)</a:t>
            </a:r>
          </a:p>
        </p:txBody>
      </p:sp>
      <p:pic>
        <p:nvPicPr>
          <p:cNvPr id="29" name="Picture 28">
            <a:extLst>
              <a:ext uri="{FF2B5EF4-FFF2-40B4-BE49-F238E27FC236}">
                <a16:creationId xmlns:a16="http://schemas.microsoft.com/office/drawing/2014/main" id="{20DA5655-663E-E9F3-A853-3ECBB017E4DC}"/>
              </a:ext>
            </a:extLst>
          </p:cNvPr>
          <p:cNvPicPr>
            <a:picLocks noChangeAspect="1"/>
          </p:cNvPicPr>
          <p:nvPr/>
        </p:nvPicPr>
        <p:blipFill>
          <a:blip r:embed="rId5"/>
          <a:srcRect t="17967"/>
          <a:stretch>
            <a:fillRect/>
          </a:stretch>
        </p:blipFill>
        <p:spPr>
          <a:xfrm>
            <a:off x="3048019" y="4032404"/>
            <a:ext cx="3007375" cy="483839"/>
          </a:xfrm>
          <a:prstGeom prst="rect">
            <a:avLst/>
          </a:prstGeom>
        </p:spPr>
      </p:pic>
      <p:sp>
        <p:nvSpPr>
          <p:cNvPr id="2" name="Google Shape;266;p42">
            <a:extLst>
              <a:ext uri="{FF2B5EF4-FFF2-40B4-BE49-F238E27FC236}">
                <a16:creationId xmlns:a16="http://schemas.microsoft.com/office/drawing/2014/main" id="{F21C9665-CCEC-3A2C-D7AB-59FD817C47E6}"/>
              </a:ext>
            </a:extLst>
          </p:cNvPr>
          <p:cNvSpPr txBox="1"/>
          <p:nvPr/>
        </p:nvSpPr>
        <p:spPr>
          <a:xfrm>
            <a:off x="6031538" y="3603754"/>
            <a:ext cx="3049800" cy="902400"/>
          </a:xfrm>
          <a:prstGeom prst="rect">
            <a:avLst/>
          </a:prstGeom>
          <a:noFill/>
          <a:ln w="19050"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200" dirty="0">
                <a:solidFill>
                  <a:srgbClr val="FF0000"/>
                </a:solidFill>
              </a:rPr>
              <a:t>Note restrictions on what P</a:t>
            </a:r>
            <a:r>
              <a:rPr lang="en-US" altLang="zh-CN" sz="1200" dirty="0">
                <a:solidFill>
                  <a:srgbClr val="FF0000"/>
                </a:solidFill>
              </a:rPr>
              <a:t>resident </a:t>
            </a:r>
            <a:r>
              <a:rPr lang="en-US" sz="1200" dirty="0">
                <a:solidFill>
                  <a:srgbClr val="FF0000"/>
                </a:solidFill>
              </a:rPr>
              <a:t>can write to. In a sense, he “knows too much” so shouldn’t be able to “leak” data into lower classification levels.</a:t>
            </a:r>
            <a:endParaRPr sz="1200" dirty="0">
              <a:solidFill>
                <a:srgbClr val="FF0000"/>
              </a:solidFill>
            </a:endParaRPr>
          </a:p>
        </p:txBody>
      </p:sp>
    </p:spTree>
    <p:extLst>
      <p:ext uri="{BB962C8B-B14F-4D97-AF65-F5344CB8AC3E}">
        <p14:creationId xmlns:p14="http://schemas.microsoft.com/office/powerpoint/2010/main" val="3773853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fill="hold"/>
                                        <p:tgtEl>
                                          <p:spTgt spid="5122"/>
                                        </p:tgtEl>
                                        <p:attrNameLst>
                                          <p:attrName>ppt_x</p:attrName>
                                        </p:attrNameLst>
                                      </p:cBhvr>
                                      <p:tavLst>
                                        <p:tav tm="0">
                                          <p:val>
                                            <p:strVal val="#ppt_x"/>
                                          </p:val>
                                        </p:tav>
                                        <p:tav tm="100000">
                                          <p:val>
                                            <p:strVal val="#ppt_x"/>
                                          </p:val>
                                        </p:tav>
                                      </p:tavLst>
                                    </p:anim>
                                    <p:anim calcmode="lin" valueType="num">
                                      <p:cBhvr additive="base">
                                        <p:cTn id="8" dur="500" fill="hold"/>
                                        <p:tgtEl>
                                          <p:spTgt spid="51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500"/>
                                        <p:tgtEl>
                                          <p:spTgt spid="1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 calcmode="lin" valueType="num">
                                      <p:cBhvr additive="base">
                                        <p:cTn id="39" dur="500" fill="hold"/>
                                        <p:tgtEl>
                                          <p:spTgt spid="5124"/>
                                        </p:tgtEl>
                                        <p:attrNameLst>
                                          <p:attrName>ppt_x</p:attrName>
                                        </p:attrNameLst>
                                      </p:cBhvr>
                                      <p:tavLst>
                                        <p:tav tm="0">
                                          <p:val>
                                            <p:strVal val="#ppt_x"/>
                                          </p:val>
                                        </p:tav>
                                        <p:tav tm="100000">
                                          <p:val>
                                            <p:strVal val="#ppt_x"/>
                                          </p:val>
                                        </p:tav>
                                      </p:tavLst>
                                    </p:anim>
                                    <p:anim calcmode="lin" valueType="num">
                                      <p:cBhvr additive="base">
                                        <p:cTn id="40"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500"/>
                                        <p:tgtEl>
                                          <p:spTgt spid="21"/>
                                        </p:tgtEl>
                                      </p:cBhvr>
                                    </p:animEffect>
                                  </p:childTnLst>
                                </p:cTn>
                              </p:par>
                              <p:par>
                                <p:cTn id="50" presetID="10" presetClass="entr" presetSubtype="0" fill="hold"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fade">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20"/>
                                        </p:tgtEl>
                                        <p:attrNameLst>
                                          <p:attrName>style.visibility</p:attrName>
                                        </p:attrNameLst>
                                      </p:cBhvr>
                                      <p:to>
                                        <p:strVal val="visible"/>
                                      </p:to>
                                    </p:set>
                                    <p:animEffect transition="in" filter="fade">
                                      <p:cBhvr>
                                        <p:cTn id="60" dur="500"/>
                                        <p:tgtEl>
                                          <p:spTgt spid="20"/>
                                        </p:tgtEl>
                                      </p:cBhvr>
                                    </p:animEffect>
                                  </p:childTnLst>
                                </p:cTn>
                              </p:par>
                              <p:par>
                                <p:cTn id="61" presetID="10"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500"/>
                                        <p:tgtEl>
                                          <p:spTgt spid="2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2"/>
                                        </p:tgtEl>
                                        <p:attrNameLst>
                                          <p:attrName>style.visibility</p:attrName>
                                        </p:attrNameLst>
                                      </p:cBhvr>
                                      <p:to>
                                        <p:strVal val="visible"/>
                                      </p:to>
                                    </p:set>
                                    <p:anim calcmode="lin" valueType="num">
                                      <p:cBhvr additive="base">
                                        <p:cTn id="71" dur="500" fill="hold"/>
                                        <p:tgtEl>
                                          <p:spTgt spid="2"/>
                                        </p:tgtEl>
                                        <p:attrNameLst>
                                          <p:attrName>ppt_x</p:attrName>
                                        </p:attrNameLst>
                                      </p:cBhvr>
                                      <p:tavLst>
                                        <p:tav tm="0">
                                          <p:val>
                                            <p:strVal val="#ppt_x"/>
                                          </p:val>
                                        </p:tav>
                                        <p:tav tm="100000">
                                          <p:val>
                                            <p:strVal val="#ppt_x"/>
                                          </p:val>
                                        </p:tav>
                                      </p:tavLst>
                                    </p:anim>
                                    <p:anim calcmode="lin" valueType="num">
                                      <p:cBhvr additive="base">
                                        <p:cTn id="7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5" grpId="0"/>
      <p:bldP spid="17" grpId="0"/>
      <p:bldP spid="19" grpId="0"/>
      <p:bldP spid="20" grpId="0" animBg="1"/>
      <p:bldP spid="21" grpId="0" animBg="1"/>
      <p:bldP spid="25" grpId="0"/>
      <p:bldP spid="26" grpId="0"/>
      <p:bldP spid="27" grpId="0"/>
      <p:bldP spid="2" grpId="0" animBg="1"/>
    </p:bldLst>
  </p:timing>
</p:sld>
</file>

<file path=ppt/theme/theme1.xml><?xml version="1.0" encoding="utf-8"?>
<a:theme xmlns:a="http://schemas.openxmlformats.org/drawingml/2006/main" name="UNCG Navy Background">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NCG - CSC 581">
  <a:themeElements>
    <a:clrScheme name="Custom 1">
      <a:dk1>
        <a:srgbClr val="000000"/>
      </a:dk1>
      <a:lt1>
        <a:srgbClr val="FFFFFF"/>
      </a:lt1>
      <a:dk2>
        <a:srgbClr val="0F2044"/>
      </a:dk2>
      <a:lt2>
        <a:srgbClr val="BEC0C2"/>
      </a:lt2>
      <a:accent1>
        <a:srgbClr val="FFB71B"/>
      </a:accent1>
      <a:accent2>
        <a:srgbClr val="4FC2BF"/>
      </a:accent2>
      <a:accent3>
        <a:srgbClr val="00698C"/>
      </a:accent3>
      <a:accent4>
        <a:srgbClr val="A00C30"/>
      </a:accent4>
      <a:accent5>
        <a:srgbClr val="A59C87"/>
      </a:accent5>
      <a:accent6>
        <a:srgbClr val="92D1B3"/>
      </a:accent6>
      <a:hlink>
        <a:srgbClr val="507BD8"/>
      </a:hlink>
      <a:folHlink>
        <a:srgbClr val="EDEF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10302</TotalTime>
  <Words>3451</Words>
  <Application>Microsoft Office PowerPoint</Application>
  <PresentationFormat>On-screen Show (16:9)</PresentationFormat>
  <Paragraphs>480</Paragraphs>
  <Slides>43</Slides>
  <Notes>43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43</vt:i4>
      </vt:variant>
    </vt:vector>
  </HeadingPairs>
  <TitlesOfParts>
    <vt:vector size="52" baseType="lpstr">
      <vt:lpstr>Arial</vt:lpstr>
      <vt:lpstr>Cambria Math</vt:lpstr>
      <vt:lpstr>Consolas</vt:lpstr>
      <vt:lpstr>Courier New</vt:lpstr>
      <vt:lpstr>Georgia</vt:lpstr>
      <vt:lpstr>Times New Roman</vt:lpstr>
      <vt:lpstr>Wingdings</vt:lpstr>
      <vt:lpstr>UNCG Navy Background</vt:lpstr>
      <vt:lpstr>UNCG - CSC 581</vt:lpstr>
      <vt:lpstr>Security (Access Control) Models </vt:lpstr>
      <vt:lpstr>Basic Terminology</vt:lpstr>
      <vt:lpstr>Basic Terminology</vt:lpstr>
      <vt:lpstr>Basic Terminology</vt:lpstr>
      <vt:lpstr>Basic Terminology</vt:lpstr>
      <vt:lpstr>Access-Control Models</vt:lpstr>
      <vt:lpstr>Access-Control Models</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Bell-La Padula Confidentiality Model</vt:lpstr>
      <vt:lpstr>Biba Integrity Model</vt:lpstr>
      <vt:lpstr>Biba Integrity Model</vt:lpstr>
      <vt:lpstr>Group Discussion Take a few minutes to think through and write out ideas for….</vt:lpstr>
      <vt:lpstr>Group Discussion Take a few minutes to think through and write out ideas for….</vt:lpstr>
      <vt:lpstr>Chinese Wall Model (Brewer–Nash model)</vt:lpstr>
      <vt:lpstr>Chinese Wall Model (Brewer–Nash model)</vt:lpstr>
      <vt:lpstr>Chinese Wall Model (Brewer–Nash model)</vt:lpstr>
      <vt:lpstr>Chinese Wall Model (Brewer–Nash model)</vt:lpstr>
      <vt:lpstr>Chinese Wall – Example</vt:lpstr>
      <vt:lpstr>Access Control Matrix Model</vt:lpstr>
      <vt:lpstr>Access Control Matrix Model</vt:lpstr>
      <vt:lpstr>Access Control Matrix Model</vt:lpstr>
      <vt:lpstr>Access Control Matrix Model</vt:lpstr>
      <vt:lpstr>Access Control Matrix Model</vt:lpstr>
      <vt:lpstr>Access Control Matrix Model</vt:lpstr>
      <vt:lpstr>Access Control Matrix Model</vt:lpstr>
      <vt:lpstr>Role-Based Access Control (RBAC)</vt:lpstr>
      <vt:lpstr>Role-Based Access Control (RBAC)</vt:lpstr>
      <vt:lpstr>PowerPoint Presentation</vt:lpstr>
      <vt:lpstr>Capability-Based Model</vt:lpstr>
      <vt:lpstr>Capability-Based Model</vt:lpstr>
      <vt:lpstr>Capability-Based Model</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xiaochen li</cp:lastModifiedBy>
  <cp:revision>2</cp:revision>
  <dcterms:modified xsi:type="dcterms:W3CDTF">2026-01-30T20:45:54Z</dcterms:modified>
</cp:coreProperties>
</file>