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0" r:id="rId4"/>
    <p:sldId id="271" r:id="rId5"/>
    <p:sldId id="294" r:id="rId6"/>
    <p:sldId id="277" r:id="rId7"/>
    <p:sldId id="278" r:id="rId8"/>
    <p:sldId id="275" r:id="rId9"/>
    <p:sldId id="281" r:id="rId10"/>
    <p:sldId id="284" r:id="rId11"/>
    <p:sldId id="295" r:id="rId12"/>
    <p:sldId id="282" r:id="rId13"/>
    <p:sldId id="292" r:id="rId14"/>
    <p:sldId id="290" r:id="rId15"/>
    <p:sldId id="289" r:id="rId16"/>
    <p:sldId id="274" r:id="rId17"/>
    <p:sldId id="285" r:id="rId18"/>
    <p:sldId id="291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81F"/>
    <a:srgbClr val="C0C032"/>
    <a:srgbClr val="003366"/>
    <a:srgbClr val="172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72689-055D-4150-90C4-3FD0B87C5209}" v="2" dt="2026-01-19T15:35:22.878"/>
    <p1510:client id="{6885848B-E3F9-4AEA-BABD-076E1F04C31B}" v="3" dt="2026-01-20T21:19:53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80" autoAdjust="0"/>
  </p:normalViewPr>
  <p:slideViewPr>
    <p:cSldViewPr snapToGrid="0">
      <p:cViewPr varScale="1">
        <p:scale>
          <a:sx n="140" d="100"/>
          <a:sy n="140" d="100"/>
        </p:scale>
        <p:origin x="105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6885848B-E3F9-4AEA-BABD-076E1F04C31B}"/>
    <pc:docChg chg="modSld">
      <pc:chgData name="xiaochen li" userId="50b582a8adf77086" providerId="LiveId" clId="{6885848B-E3F9-4AEA-BABD-076E1F04C31B}" dt="2026-01-20T21:19:53.247" v="2" actId="20577"/>
      <pc:docMkLst>
        <pc:docMk/>
      </pc:docMkLst>
      <pc:sldChg chg="modSp mod">
        <pc:chgData name="xiaochen li" userId="50b582a8adf77086" providerId="LiveId" clId="{6885848B-E3F9-4AEA-BABD-076E1F04C31B}" dt="2026-01-20T21:19:53.247" v="2" actId="20577"/>
        <pc:sldMkLst>
          <pc:docMk/>
          <pc:sldMk cId="2738785205" sldId="274"/>
        </pc:sldMkLst>
        <pc:spChg chg="mod">
          <ac:chgData name="xiaochen li" userId="50b582a8adf77086" providerId="LiveId" clId="{6885848B-E3F9-4AEA-BABD-076E1F04C31B}" dt="2026-01-20T21:19:53.247" v="2" actId="20577"/>
          <ac:spMkLst>
            <pc:docMk/>
            <pc:sldMk cId="2738785205" sldId="274"/>
            <ac:spMk id="3" creationId="{1B4A430C-D948-1C0C-7B13-8331525436F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D0DF1B-4397-7E4A-8FAC-D5CC3C4F7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5898A-EB24-374E-98F8-F495FA2578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E889-E390-824A-A80B-BB5C8B22BFE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26798-0F80-D948-8FD3-7E164882A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12E3E-C805-804D-8E3A-3C4742C60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7F27-5F19-FD4F-AB32-22C9AC35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166C-BB42-3F4F-9ADA-A0649F6CC1B1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D05B5-1B73-1E45-A4C3-9BE456547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11B04332-F0DA-EB48-AF2D-08BC956414F0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6564" y="98921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0C5459A-0388-284B-9FD1-6CAF277FC6F8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984AD5E2-D0C6-964D-BB04-8D26FCC8F0D6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F2A8CFD-5C3B-1841-A6EA-9224B5AA6ECB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6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rIns="91440" anchor="b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1378E-900D-AC01-4A40-A77D29982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3" y="1803401"/>
            <a:ext cx="9729216" cy="436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354420" y="-661574"/>
            <a:ext cx="1897269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146794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B91A-2FF4-B14B-944E-A0D9A0D95E1E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1E9-755C-BE40-B56F-94FF68869427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901B-648B-BC42-B046-8D8A6402C64F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94C0-89FB-E944-BE75-3D17D0F0B4C2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D3A9-D558-EB48-896D-D628CEC8BE7E}" type="datetime1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9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AA9F-598E-994E-85AA-780B296D3A9A}" type="datetime1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6FA043D-7162-4746-95E8-515775FE40FE}" type="datetime1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39028" y="31545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3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9FC9-371B-484E-BDE1-D6F478C0445F}" type="datetime1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3A62-A998-714F-A7F0-D71492A86601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8B97-F76C-3048-88C7-8A8F99B33E3F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17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B8C-D244-A249-97E7-FD910BDDD14A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1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EC26-759A-E141-8E35-B4C79F4FAF56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6859"/>
          </a:xfrm>
        </p:spPr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38685683-4F76-E947-9B44-EEF7488088BC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9508E52-3AFC-9344-9D5E-7D0909A49C5A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ED1B9BB-4EEA-2F41-B5C6-D78083D9196F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9C21CDA-86B3-8A44-BF98-8C272C1799DD}" type="datetime1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492DFA9-1CFA-754E-AE73-FEC650F98702}" type="datetime1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84FDD3C-FBB1-1646-93D7-9B37C1C981A9}" type="datetime1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BEB0253B-D5E9-E244-809F-A5F2C6248069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06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337" y="6169419"/>
            <a:ext cx="106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2150"/>
                </a:solidFill>
              </a:defRPr>
            </a:lvl1pPr>
          </a:lstStyle>
          <a:p>
            <a:fld id="{935B7ADC-9A1D-2046-9A6A-73F1E756AA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83568" y="48821"/>
            <a:ext cx="491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DCE0E-E7AC-AF40-A2DA-C80B3C4CDD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5828931"/>
            <a:ext cx="2850957" cy="7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5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21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1AA1-D361-E049-8B8F-56DF919F2B7B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ithub.com/en/get-started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appygitwithr.com/" TargetMode="External"/><Relationship Id="rId2" Type="http://schemas.openxmlformats.org/officeDocument/2006/relationships/hyperlink" Target="https://docs.github.com/en/get-started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ithub.com/skills/introduction-to-github" TargetMode="External"/><Relationship Id="rId4" Type="http://schemas.openxmlformats.org/officeDocument/2006/relationships/hyperlink" Target="https://www.atlassian.com/g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8ECB946-658D-BDAE-2DB3-A719F6180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375837"/>
            <a:ext cx="8534400" cy="17526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CSC 405/605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F817-E8B7-12F6-7AE1-7F8E8BA7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0" y="792163"/>
            <a:ext cx="9893300" cy="2387600"/>
          </a:xfrm>
        </p:spPr>
        <p:txBody>
          <a:bodyPr>
            <a:normAutofit/>
          </a:bodyPr>
          <a:lstStyle/>
          <a:p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Git &amp; GitHub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A7A652-3B62-36AB-E5E8-93CF5EE3A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4685B-DE36-47D0-C321-1FEAF244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0C694-D0A4-16E5-B0A5-9624DC3B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6F04FB-49A6-0873-6E96-C9627910433D}"/>
              </a:ext>
            </a:extLst>
          </p:cNvPr>
          <p:cNvGrpSpPr/>
          <p:nvPr/>
        </p:nvGrpSpPr>
        <p:grpSpPr>
          <a:xfrm>
            <a:off x="2931737" y="2385376"/>
            <a:ext cx="1676400" cy="2984899"/>
            <a:chOff x="4076700" y="1546554"/>
            <a:chExt cx="990600" cy="48468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3F3C9B-EB1D-A2EA-4DA3-125203DAE0EF}"/>
                </a:ext>
              </a:extLst>
            </p:cNvPr>
            <p:cNvSpPr txBox="1"/>
            <p:nvPr/>
          </p:nvSpPr>
          <p:spPr>
            <a:xfrm>
              <a:off x="4082143" y="1546554"/>
              <a:ext cx="979714" cy="44978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DC1DEC-B3B4-85E5-FB61-6536C72343CF}"/>
                </a:ext>
              </a:extLst>
            </p:cNvPr>
            <p:cNvSpPr txBox="1"/>
            <p:nvPr/>
          </p:nvSpPr>
          <p:spPr>
            <a:xfrm>
              <a:off x="4082143" y="2174705"/>
              <a:ext cx="979714" cy="4497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edit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D92C9A-2A81-5D31-0FC0-A4267B4E6950}"/>
                </a:ext>
              </a:extLst>
            </p:cNvPr>
            <p:cNvSpPr txBox="1"/>
            <p:nvPr/>
          </p:nvSpPr>
          <p:spPr>
            <a:xfrm>
              <a:off x="4076700" y="2802852"/>
              <a:ext cx="990600" cy="449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commit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13C6C-5178-9103-CD09-DC9CF6486746}"/>
                </a:ext>
              </a:extLst>
            </p:cNvPr>
            <p:cNvSpPr txBox="1"/>
            <p:nvPr/>
          </p:nvSpPr>
          <p:spPr>
            <a:xfrm>
              <a:off x="4082143" y="3430999"/>
              <a:ext cx="979714" cy="4497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A7DC45-BEF6-BBD0-76CB-716ADA8A67B2}"/>
                </a:ext>
              </a:extLst>
            </p:cNvPr>
            <p:cNvSpPr txBox="1"/>
            <p:nvPr/>
          </p:nvSpPr>
          <p:spPr>
            <a:xfrm>
              <a:off x="4076700" y="4059151"/>
              <a:ext cx="990600" cy="449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commit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C9C27D-6E74-0D0C-163F-DBC41B5D87B5}"/>
                </a:ext>
              </a:extLst>
            </p:cNvPr>
            <p:cNvSpPr txBox="1"/>
            <p:nvPr/>
          </p:nvSpPr>
          <p:spPr>
            <a:xfrm>
              <a:off x="4082143" y="4687300"/>
              <a:ext cx="979714" cy="4497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edit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657241-B229-EA52-ECBF-B4A07FF94079}"/>
                </a:ext>
              </a:extLst>
            </p:cNvPr>
            <p:cNvSpPr txBox="1"/>
            <p:nvPr/>
          </p:nvSpPr>
          <p:spPr>
            <a:xfrm>
              <a:off x="4076700" y="5315448"/>
              <a:ext cx="990600" cy="449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commit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7523D-2780-D748-9D12-1B06B20DA565}"/>
                </a:ext>
              </a:extLst>
            </p:cNvPr>
            <p:cNvSpPr txBox="1"/>
            <p:nvPr/>
          </p:nvSpPr>
          <p:spPr>
            <a:xfrm>
              <a:off x="4082143" y="5943599"/>
              <a:ext cx="979714" cy="44978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A3F8869-2CCF-8164-491B-CEDC1B84570E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4572000" y="1996341"/>
              <a:ext cx="0" cy="178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1E2B79E-AE33-501E-77DC-40634B057812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4572000" y="2624492"/>
              <a:ext cx="0" cy="1783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3FB258C-0A0D-EF0F-566B-9A33753CCD8E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4572000" y="3252638"/>
              <a:ext cx="0" cy="1783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1032683-2B88-F274-E858-A1123907BF06}"/>
                </a:ext>
              </a:extLst>
            </p:cNvPr>
            <p:cNvCxnSpPr>
              <a:stCxn id="11" idx="2"/>
              <a:endCxn id="13" idx="0"/>
            </p:cNvCxnSpPr>
            <p:nvPr/>
          </p:nvCxnSpPr>
          <p:spPr>
            <a:xfrm>
              <a:off x="4572000" y="3880786"/>
              <a:ext cx="0" cy="178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DC3CCDB-848B-A24A-EB37-189543A4B992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>
              <a:off x="4572000" y="4508937"/>
              <a:ext cx="0" cy="1783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37E9B55-CF91-D85A-D3A8-3E904E32408D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4572000" y="5137087"/>
              <a:ext cx="0" cy="1783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3AEE719-57C9-628C-96D5-F8AD8EF92CBD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>
            <a:xfrm>
              <a:off x="4572000" y="5765235"/>
              <a:ext cx="0" cy="178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548460-31FB-4844-8AFA-F0D00883E896}"/>
              </a:ext>
            </a:extLst>
          </p:cNvPr>
          <p:cNvGrpSpPr/>
          <p:nvPr/>
        </p:nvGrpSpPr>
        <p:grpSpPr>
          <a:xfrm>
            <a:off x="5531748" y="2385376"/>
            <a:ext cx="1676400" cy="2984899"/>
            <a:chOff x="4076700" y="1546554"/>
            <a:chExt cx="990600" cy="48468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7514ED-C6F3-183D-7293-671BEB68CCCE}"/>
                </a:ext>
              </a:extLst>
            </p:cNvPr>
            <p:cNvSpPr txBox="1"/>
            <p:nvPr/>
          </p:nvSpPr>
          <p:spPr>
            <a:xfrm>
              <a:off x="4082143" y="1546554"/>
              <a:ext cx="979714" cy="44978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842A4-8328-52A2-2E02-4397659C72D9}"/>
                </a:ext>
              </a:extLst>
            </p:cNvPr>
            <p:cNvSpPr txBox="1"/>
            <p:nvPr/>
          </p:nvSpPr>
          <p:spPr>
            <a:xfrm>
              <a:off x="4082143" y="2174705"/>
              <a:ext cx="979714" cy="4497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edit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494359-12C7-8607-DE3A-12C4168063AD}"/>
                </a:ext>
              </a:extLst>
            </p:cNvPr>
            <p:cNvSpPr txBox="1"/>
            <p:nvPr/>
          </p:nvSpPr>
          <p:spPr>
            <a:xfrm>
              <a:off x="4076700" y="2802852"/>
              <a:ext cx="990600" cy="449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commit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7846FC-D2E1-8989-ECB2-4F15BF74169A}"/>
                </a:ext>
              </a:extLst>
            </p:cNvPr>
            <p:cNvSpPr txBox="1"/>
            <p:nvPr/>
          </p:nvSpPr>
          <p:spPr>
            <a:xfrm>
              <a:off x="4082143" y="3430999"/>
              <a:ext cx="979714" cy="4497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452F63-0B81-48A7-B75F-DE277DE06C67}"/>
                </a:ext>
              </a:extLst>
            </p:cNvPr>
            <p:cNvSpPr txBox="1"/>
            <p:nvPr/>
          </p:nvSpPr>
          <p:spPr>
            <a:xfrm>
              <a:off x="4076700" y="4059151"/>
              <a:ext cx="990600" cy="449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commit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E9EB1D-CC1D-8886-8DC4-9E19C0DB8FE0}"/>
                </a:ext>
              </a:extLst>
            </p:cNvPr>
            <p:cNvSpPr txBox="1"/>
            <p:nvPr/>
          </p:nvSpPr>
          <p:spPr>
            <a:xfrm>
              <a:off x="4082143" y="4687300"/>
              <a:ext cx="979714" cy="4497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edit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D185B6-2E35-0279-1B7E-6F4ECD360FD8}"/>
                </a:ext>
              </a:extLst>
            </p:cNvPr>
            <p:cNvSpPr txBox="1"/>
            <p:nvPr/>
          </p:nvSpPr>
          <p:spPr>
            <a:xfrm>
              <a:off x="4076700" y="5315448"/>
              <a:ext cx="990600" cy="449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commit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B3C218-EC61-9497-4ECA-8713AE93605E}"/>
                </a:ext>
              </a:extLst>
            </p:cNvPr>
            <p:cNvSpPr txBox="1"/>
            <p:nvPr/>
          </p:nvSpPr>
          <p:spPr>
            <a:xfrm>
              <a:off x="4082143" y="5943599"/>
              <a:ext cx="979714" cy="44978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A0D2CE8-5B0E-C0D8-D69D-A33BAF2355DB}"/>
                </a:ext>
              </a:extLst>
            </p:cNvPr>
            <p:cNvCxnSpPr>
              <a:stCxn id="25" idx="2"/>
              <a:endCxn id="26" idx="0"/>
            </p:cNvCxnSpPr>
            <p:nvPr/>
          </p:nvCxnSpPr>
          <p:spPr>
            <a:xfrm>
              <a:off x="4572000" y="1996341"/>
              <a:ext cx="0" cy="178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CBE49E6-C629-0DB1-4C3D-71F494B28706}"/>
                </a:ext>
              </a:extLst>
            </p:cNvPr>
            <p:cNvCxnSpPr>
              <a:stCxn id="26" idx="2"/>
              <a:endCxn id="27" idx="0"/>
            </p:cNvCxnSpPr>
            <p:nvPr/>
          </p:nvCxnSpPr>
          <p:spPr>
            <a:xfrm>
              <a:off x="4572000" y="2624492"/>
              <a:ext cx="0" cy="1783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5C26A63-8DA5-ED1E-998D-D769F39E4D57}"/>
                </a:ext>
              </a:extLst>
            </p:cNvPr>
            <p:cNvCxnSpPr>
              <a:stCxn id="27" idx="2"/>
              <a:endCxn id="28" idx="0"/>
            </p:cNvCxnSpPr>
            <p:nvPr/>
          </p:nvCxnSpPr>
          <p:spPr>
            <a:xfrm>
              <a:off x="4572000" y="3252638"/>
              <a:ext cx="0" cy="1783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DAB3C3C-1498-884E-63CD-26A57516C6D6}"/>
                </a:ext>
              </a:extLst>
            </p:cNvPr>
            <p:cNvCxnSpPr>
              <a:stCxn id="28" idx="2"/>
              <a:endCxn id="29" idx="0"/>
            </p:cNvCxnSpPr>
            <p:nvPr/>
          </p:nvCxnSpPr>
          <p:spPr>
            <a:xfrm>
              <a:off x="4572000" y="3880786"/>
              <a:ext cx="0" cy="178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91AC1F8-56D3-FE8D-3499-19C513721541}"/>
                </a:ext>
              </a:extLst>
            </p:cNvPr>
            <p:cNvCxnSpPr>
              <a:stCxn id="29" idx="2"/>
              <a:endCxn id="30" idx="0"/>
            </p:cNvCxnSpPr>
            <p:nvPr/>
          </p:nvCxnSpPr>
          <p:spPr>
            <a:xfrm>
              <a:off x="4572000" y="4508937"/>
              <a:ext cx="0" cy="1783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6447256-B3BE-ED95-833E-4255505B4885}"/>
                </a:ext>
              </a:extLst>
            </p:cNvPr>
            <p:cNvCxnSpPr>
              <a:stCxn id="30" idx="2"/>
            </p:cNvCxnSpPr>
            <p:nvPr/>
          </p:nvCxnSpPr>
          <p:spPr>
            <a:xfrm>
              <a:off x="4572000" y="5137087"/>
              <a:ext cx="0" cy="1783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C013A3D-06CC-29B3-F736-00778004C47B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>
              <a:off x="4572000" y="5765235"/>
              <a:ext cx="0" cy="178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799591-B400-7211-89FE-6EED12B3CAA8}"/>
              </a:ext>
            </a:extLst>
          </p:cNvPr>
          <p:cNvGrpSpPr/>
          <p:nvPr/>
        </p:nvGrpSpPr>
        <p:grpSpPr>
          <a:xfrm>
            <a:off x="8256526" y="2385376"/>
            <a:ext cx="1676400" cy="2984899"/>
            <a:chOff x="4076700" y="1546554"/>
            <a:chExt cx="990600" cy="48468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1DFB46-7AF2-6226-EE56-4DFDD52644FA}"/>
                </a:ext>
              </a:extLst>
            </p:cNvPr>
            <p:cNvSpPr txBox="1"/>
            <p:nvPr/>
          </p:nvSpPr>
          <p:spPr>
            <a:xfrm>
              <a:off x="4082143" y="1546554"/>
              <a:ext cx="979714" cy="44978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ED6797-E1C9-3BF2-C8F7-EE337E3A00B7}"/>
                </a:ext>
              </a:extLst>
            </p:cNvPr>
            <p:cNvSpPr txBox="1"/>
            <p:nvPr/>
          </p:nvSpPr>
          <p:spPr>
            <a:xfrm>
              <a:off x="4082143" y="2174705"/>
              <a:ext cx="979714" cy="4497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edit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B285A1-C5CC-4549-0A61-B9634AE9097E}"/>
                </a:ext>
              </a:extLst>
            </p:cNvPr>
            <p:cNvSpPr txBox="1"/>
            <p:nvPr/>
          </p:nvSpPr>
          <p:spPr>
            <a:xfrm>
              <a:off x="4076700" y="2802852"/>
              <a:ext cx="990600" cy="449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commit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F5EC70-A798-E720-CFD3-4DB291B965A0}"/>
                </a:ext>
              </a:extLst>
            </p:cNvPr>
            <p:cNvSpPr txBox="1"/>
            <p:nvPr/>
          </p:nvSpPr>
          <p:spPr>
            <a:xfrm>
              <a:off x="4082143" y="3430999"/>
              <a:ext cx="979714" cy="4497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edit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53E63C-BF08-6DC1-EC42-1A2EB6129B02}"/>
                </a:ext>
              </a:extLst>
            </p:cNvPr>
            <p:cNvSpPr txBox="1"/>
            <p:nvPr/>
          </p:nvSpPr>
          <p:spPr>
            <a:xfrm>
              <a:off x="4076700" y="4059151"/>
              <a:ext cx="990600" cy="449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commit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CB4739-887A-6AE7-4202-32F5DC499927}"/>
                </a:ext>
              </a:extLst>
            </p:cNvPr>
            <p:cNvSpPr txBox="1"/>
            <p:nvPr/>
          </p:nvSpPr>
          <p:spPr>
            <a:xfrm>
              <a:off x="4082143" y="4687300"/>
              <a:ext cx="979714" cy="4497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edit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D3536B-4833-EA59-C232-4C4B675D2B90}"/>
                </a:ext>
              </a:extLst>
            </p:cNvPr>
            <p:cNvSpPr txBox="1"/>
            <p:nvPr/>
          </p:nvSpPr>
          <p:spPr>
            <a:xfrm>
              <a:off x="4076700" y="5315448"/>
              <a:ext cx="990600" cy="449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commit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CF4D22-10FE-7C2E-9423-E08CBA138981}"/>
                </a:ext>
              </a:extLst>
            </p:cNvPr>
            <p:cNvSpPr txBox="1"/>
            <p:nvPr/>
          </p:nvSpPr>
          <p:spPr>
            <a:xfrm>
              <a:off x="4082143" y="5943599"/>
              <a:ext cx="979714" cy="44978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A768B16-4617-9D25-C0F6-3BF34F515D8A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>
            <a:xfrm>
              <a:off x="4572000" y="1996341"/>
              <a:ext cx="0" cy="178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9A203AE-7510-D8B1-8098-D51D206DCE01}"/>
                </a:ext>
              </a:extLst>
            </p:cNvPr>
            <p:cNvCxnSpPr>
              <a:stCxn id="42" idx="2"/>
              <a:endCxn id="43" idx="0"/>
            </p:cNvCxnSpPr>
            <p:nvPr/>
          </p:nvCxnSpPr>
          <p:spPr>
            <a:xfrm>
              <a:off x="4572000" y="2624492"/>
              <a:ext cx="0" cy="1783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427F4C8-3AB8-2FA0-4457-1EC67D645ECF}"/>
                </a:ext>
              </a:extLst>
            </p:cNvPr>
            <p:cNvCxnSpPr>
              <a:stCxn id="43" idx="2"/>
              <a:endCxn id="44" idx="0"/>
            </p:cNvCxnSpPr>
            <p:nvPr/>
          </p:nvCxnSpPr>
          <p:spPr>
            <a:xfrm>
              <a:off x="4572000" y="3252638"/>
              <a:ext cx="0" cy="1783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DE9F0FF-F862-7309-4E15-30EFCF3B1DC2}"/>
                </a:ext>
              </a:extLst>
            </p:cNvPr>
            <p:cNvCxnSpPr>
              <a:stCxn id="44" idx="2"/>
              <a:endCxn id="45" idx="0"/>
            </p:cNvCxnSpPr>
            <p:nvPr/>
          </p:nvCxnSpPr>
          <p:spPr>
            <a:xfrm>
              <a:off x="4572000" y="3880786"/>
              <a:ext cx="0" cy="178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3EA6443-C4A5-8C18-C48E-6B4E08CE0FAC}"/>
                </a:ext>
              </a:extLst>
            </p:cNvPr>
            <p:cNvCxnSpPr>
              <a:stCxn id="45" idx="2"/>
              <a:endCxn id="46" idx="0"/>
            </p:cNvCxnSpPr>
            <p:nvPr/>
          </p:nvCxnSpPr>
          <p:spPr>
            <a:xfrm>
              <a:off x="4572000" y="4508937"/>
              <a:ext cx="0" cy="1783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6893522-26CE-7108-540C-9170E3845E4A}"/>
                </a:ext>
              </a:extLst>
            </p:cNvPr>
            <p:cNvCxnSpPr>
              <a:stCxn id="46" idx="2"/>
            </p:cNvCxnSpPr>
            <p:nvPr/>
          </p:nvCxnSpPr>
          <p:spPr>
            <a:xfrm>
              <a:off x="4572000" y="5137087"/>
              <a:ext cx="0" cy="1783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5545839-29A0-467B-99B3-5F9A419D5E86}"/>
                </a:ext>
              </a:extLst>
            </p:cNvPr>
            <p:cNvCxnSpPr>
              <a:stCxn id="47" idx="2"/>
              <a:endCxn id="48" idx="0"/>
            </p:cNvCxnSpPr>
            <p:nvPr/>
          </p:nvCxnSpPr>
          <p:spPr>
            <a:xfrm>
              <a:off x="4572000" y="5765235"/>
              <a:ext cx="0" cy="178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1D2847D-9839-21AC-ABA7-719C25FFCA87}"/>
              </a:ext>
            </a:extLst>
          </p:cNvPr>
          <p:cNvSpPr txBox="1"/>
          <p:nvPr/>
        </p:nvSpPr>
        <p:spPr>
          <a:xfrm>
            <a:off x="3508294" y="1725892"/>
            <a:ext cx="5591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FDBABF-CB9A-28AB-A7F6-D8B3DAC0D5F7}"/>
              </a:ext>
            </a:extLst>
          </p:cNvPr>
          <p:cNvSpPr txBox="1"/>
          <p:nvPr/>
        </p:nvSpPr>
        <p:spPr>
          <a:xfrm>
            <a:off x="8833083" y="1725892"/>
            <a:ext cx="5591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5D6C6B-203E-4C69-3F66-DBF63FB6008B}"/>
              </a:ext>
            </a:extLst>
          </p:cNvPr>
          <p:cNvSpPr txBox="1"/>
          <p:nvPr/>
        </p:nvSpPr>
        <p:spPr>
          <a:xfrm>
            <a:off x="5436793" y="1171894"/>
            <a:ext cx="18764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Your Partner (or you on another computer)</a:t>
            </a:r>
          </a:p>
        </p:txBody>
      </p:sp>
      <p:cxnSp>
        <p:nvCxnSpPr>
          <p:cNvPr id="59" name="Elbow Connector 54">
            <a:extLst>
              <a:ext uri="{FF2B5EF4-FFF2-40B4-BE49-F238E27FC236}">
                <a16:creationId xmlns:a16="http://schemas.microsoft.com/office/drawing/2014/main" id="{50E3BC98-1BCB-6223-629F-CC5DCB310922}"/>
              </a:ext>
            </a:extLst>
          </p:cNvPr>
          <p:cNvCxnSpPr>
            <a:stCxn id="16" idx="3"/>
            <a:endCxn id="25" idx="1"/>
          </p:cNvCxnSpPr>
          <p:nvPr/>
        </p:nvCxnSpPr>
        <p:spPr>
          <a:xfrm flipV="1">
            <a:off x="4598926" y="2523876"/>
            <a:ext cx="942033" cy="2707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60">
            <a:extLst>
              <a:ext uri="{FF2B5EF4-FFF2-40B4-BE49-F238E27FC236}">
                <a16:creationId xmlns:a16="http://schemas.microsoft.com/office/drawing/2014/main" id="{07E4B763-AA30-26A4-E425-737B03AE02C0}"/>
              </a:ext>
            </a:extLst>
          </p:cNvPr>
          <p:cNvCxnSpPr>
            <a:stCxn id="32" idx="3"/>
            <a:endCxn id="41" idx="1"/>
          </p:cNvCxnSpPr>
          <p:nvPr/>
        </p:nvCxnSpPr>
        <p:spPr>
          <a:xfrm flipV="1">
            <a:off x="7198937" y="2523876"/>
            <a:ext cx="1066800" cy="27079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arallelogram 60">
            <a:extLst>
              <a:ext uri="{FF2B5EF4-FFF2-40B4-BE49-F238E27FC236}">
                <a16:creationId xmlns:a16="http://schemas.microsoft.com/office/drawing/2014/main" id="{A77874CA-F697-BBDE-7BF2-3A20A269805D}"/>
              </a:ext>
            </a:extLst>
          </p:cNvPr>
          <p:cNvSpPr/>
          <p:nvPr/>
        </p:nvSpPr>
        <p:spPr>
          <a:xfrm>
            <a:off x="4031579" y="5573992"/>
            <a:ext cx="2295211" cy="914400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Your partner gets your work from the server</a:t>
            </a: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CF8D0757-0659-8EB0-C188-9A5E905A878F}"/>
              </a:ext>
            </a:extLst>
          </p:cNvPr>
          <p:cNvSpPr/>
          <p:nvPr/>
        </p:nvSpPr>
        <p:spPr>
          <a:xfrm>
            <a:off x="7118131" y="5573992"/>
            <a:ext cx="2295211" cy="914400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 get your partner’s work from the server</a:t>
            </a:r>
          </a:p>
        </p:txBody>
      </p:sp>
      <p:sp>
        <p:nvSpPr>
          <p:cNvPr id="63" name="Flowchart: Magnetic Disk 62">
            <a:extLst>
              <a:ext uri="{FF2B5EF4-FFF2-40B4-BE49-F238E27FC236}">
                <a16:creationId xmlns:a16="http://schemas.microsoft.com/office/drawing/2014/main" id="{294B830C-4D09-EBF7-6DB8-6AE7832324FA}"/>
              </a:ext>
            </a:extLst>
          </p:cNvPr>
          <p:cNvSpPr/>
          <p:nvPr/>
        </p:nvSpPr>
        <p:spPr>
          <a:xfrm>
            <a:off x="4762682" y="3568442"/>
            <a:ext cx="614520" cy="508919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</a:p>
        </p:txBody>
      </p:sp>
      <p:sp>
        <p:nvSpPr>
          <p:cNvPr id="64" name="Flowchart: Magnetic Disk 63">
            <a:extLst>
              <a:ext uri="{FF2B5EF4-FFF2-40B4-BE49-F238E27FC236}">
                <a16:creationId xmlns:a16="http://schemas.microsoft.com/office/drawing/2014/main" id="{51559A35-2C7B-DF74-DFCD-05698EB8E6A9}"/>
              </a:ext>
            </a:extLst>
          </p:cNvPr>
          <p:cNvSpPr/>
          <p:nvPr/>
        </p:nvSpPr>
        <p:spPr>
          <a:xfrm>
            <a:off x="7425077" y="3623364"/>
            <a:ext cx="614520" cy="508919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48584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More Terms &amp; Concepts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324947"/>
            <a:ext cx="11334241" cy="4780993"/>
          </a:xfrm>
        </p:spPr>
        <p:txBody>
          <a:bodyPr>
            <a:norm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let you and your collaborators update existing code or add new code without fear of overwriting each others’ files.  </a:t>
            </a:r>
          </a:p>
          <a:p>
            <a:pPr lvl="1"/>
            <a:r>
              <a:rPr lang="en-US" sz="2067">
                <a:latin typeface="Times New Roman" panose="02020603050405020304" pitchFamily="18" charset="0"/>
                <a:cs typeface="Times New Roman" panose="02020603050405020304" pitchFamily="18" charset="0"/>
              </a:rPr>
              <a:t>All commits live on a branch. The default branch in a repository is called the </a:t>
            </a:r>
            <a:r>
              <a:rPr lang="en-US" sz="2067" b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067">
                <a:latin typeface="Times New Roman" panose="02020603050405020304" pitchFamily="18" charset="0"/>
                <a:cs typeface="Times New Roman" panose="02020603050405020304" pitchFamily="18" charset="0"/>
              </a:rPr>
              <a:t> branch.</a:t>
            </a:r>
            <a:br>
              <a:rPr lang="en-US" sz="2067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6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Pull requests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let you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merge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changes from one branch into another. </a:t>
            </a:r>
          </a:p>
          <a:p>
            <a:pPr lvl="1"/>
            <a:r>
              <a:rPr lang="en-US" sz="2067">
                <a:latin typeface="Times New Roman" panose="02020603050405020304" pitchFamily="18" charset="0"/>
                <a:cs typeface="Times New Roman" panose="02020603050405020304" pitchFamily="18" charset="0"/>
              </a:rPr>
              <a:t>GitHub provides a helpful interface to </a:t>
            </a:r>
            <a:r>
              <a:rPr lang="en-US" sz="2067" b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n-US" sz="2067">
                <a:latin typeface="Times New Roman" panose="02020603050405020304" pitchFamily="18" charset="0"/>
                <a:cs typeface="Times New Roman" panose="02020603050405020304" pitchFamily="18" charset="0"/>
              </a:rPr>
              <a:t> pull requests.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C7C7A-2394-4349-E7FD-C8B33F5C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93" y="3896593"/>
            <a:ext cx="6821214" cy="23864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04AC8-667D-8CD6-BF5D-529050F9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artoon octopus&#10;&#10;Description automatically generated">
            <a:extLst>
              <a:ext uri="{FF2B5EF4-FFF2-40B4-BE49-F238E27FC236}">
                <a16:creationId xmlns:a16="http://schemas.microsoft.com/office/drawing/2014/main" id="{C861A92F-3161-0BA3-B9F8-C9495ECAC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142999"/>
            <a:ext cx="8868670" cy="4810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More Terms &amp; Concepts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961196E-025C-D4DB-036F-D88F1C091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7395" y="4435915"/>
            <a:ext cx="3978489" cy="1425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let multiple collaborators make updates at the same time to later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merge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into the main branch.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23164-145C-212D-3F69-CEDAE442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4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Workflow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9AAE1-9E07-C0C7-6395-AB5DFC9F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2" y="1239819"/>
            <a:ext cx="11326875" cy="482211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A1F33A-CC18-22F8-A999-31EE297FF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0974" y="4864942"/>
            <a:ext cx="4170732" cy="1425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more robust collaborative workflow involves using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pull requests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D4F17-4E4D-5141-C343-7729D581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3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Key Commands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334241" cy="4711700"/>
          </a:xfrm>
        </p:spPr>
        <p:txBody>
          <a:bodyPr>
            <a:normAutofit/>
          </a:bodyPr>
          <a:lstStyle/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git clone &lt;url&gt;</a:t>
            </a:r>
            <a:r>
              <a:rPr lang="en-US" sz="2400">
                <a:cs typeface="Courier New" panose="02070309020205020404" pitchFamily="49" charset="0"/>
              </a:rPr>
              <a:t>: “Copy this remote project to my local computer.”  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git add &lt;filename&gt;</a:t>
            </a:r>
            <a:r>
              <a:rPr lang="en-US" sz="2400"/>
              <a:t>: “Look at this file.” 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git commit -m &lt;message&gt;</a:t>
            </a:r>
            <a:r>
              <a:rPr lang="en-US" sz="2400"/>
              <a:t>: “Take a snapshot of the files I’ve added.”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git status</a:t>
            </a:r>
            <a:r>
              <a:rPr lang="en-US" sz="2400"/>
              <a:t>: “Tell me what you’re looking at.” 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git push</a:t>
            </a:r>
            <a:r>
              <a:rPr lang="en-US" sz="2400"/>
              <a:t>: “Send my snapshots to GitHub so others can see them.” 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git pull</a:t>
            </a:r>
            <a:r>
              <a:rPr lang="en-US" sz="2400"/>
              <a:t>: “Replace my local version of this project with the remote version.” 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git checkout –b &lt;new_branch&gt;</a:t>
            </a:r>
            <a:r>
              <a:rPr lang="en-US" sz="2400"/>
              <a:t>: “Create a new branch and switch to it.” 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git checkout &lt;existing_branch&gt;</a:t>
            </a:r>
            <a:r>
              <a:rPr lang="en-US" sz="2400"/>
              <a:t>: “Switch to a different branch.” 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B399A-2E30-9380-1291-EE4698F4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1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Initial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072827" cy="47117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GitHub account.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Git and GitHub Desktop on your computer.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Configure Git and GitHub. </a:t>
            </a:r>
          </a:p>
          <a:p>
            <a:pPr lvl="1"/>
            <a:r>
              <a:rPr lang="en-US" sz="2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Configure your GitHub username and email address</a:t>
            </a:r>
            <a:r>
              <a:rPr lang="en-US" sz="2467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GitHub’s Getting Started guide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detailed instructions.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E3B10-DC25-C5F4-1738-6C8C265D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8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sz="425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rPr>
              <a:t>Demo: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ECAC8-B260-A6B7-4B21-35BB314DC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072827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56565" indent="-456565"/>
            <a:r>
              <a:rPr lang="en-US" sz="3000">
                <a:latin typeface="Times New Roman" panose="02020603050405020304" pitchFamily="18" charset="0"/>
                <a:ea typeface="Lato Regular"/>
                <a:cs typeface="Times New Roman" panose="02020603050405020304" pitchFamily="18" charset="0"/>
              </a:rPr>
              <a:t>Create a new repository</a:t>
            </a:r>
          </a:p>
          <a:p>
            <a:pPr marL="456565" indent="-456565"/>
            <a:r>
              <a:rPr lang="en-US" sz="3000">
                <a:latin typeface="Times New Roman" panose="02020603050405020304" pitchFamily="18" charset="0"/>
                <a:ea typeface="Lato Regular"/>
                <a:cs typeface="Times New Roman" panose="02020603050405020304" pitchFamily="18" charset="0"/>
              </a:rPr>
              <a:t>Clone an existing repository</a:t>
            </a:r>
          </a:p>
          <a:p>
            <a:pPr marL="456565" indent="-456565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Edit a file on your local computer </a:t>
            </a:r>
            <a:endParaRPr lang="en-US" sz="3700">
              <a:latin typeface="Times New Roman" panose="02020603050405020304" pitchFamily="18" charset="0"/>
              <a:ea typeface="Lato Regular"/>
              <a:cs typeface="Times New Roman" panose="02020603050405020304" pitchFamily="18" charset="0"/>
            </a:endParaRPr>
          </a:p>
          <a:p>
            <a:pPr marL="456565" indent="-456565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Add and commit the changes </a:t>
            </a: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Push the updates to GitHub </a:t>
            </a:r>
            <a:endParaRPr lang="en-US" sz="3000">
              <a:latin typeface="Times New Roman" panose="02020603050405020304" pitchFamily="18" charset="0"/>
              <a:ea typeface="Lato Regular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F78A0-F088-670F-3EBB-3845CCFF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23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sz="425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rPr>
              <a:t>Demo: Part 2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3460E-7F74-44D7-BBF7-2B86E2115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072827" cy="4711700"/>
          </a:xfrm>
        </p:spPr>
        <p:txBody>
          <a:bodyPr>
            <a:norm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Pull updates from GitHub to your local computer</a:t>
            </a: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Create a new branch </a:t>
            </a: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Edit a file on your local computer </a:t>
            </a: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Add, commit, and push the updates to GitHub </a:t>
            </a: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Open a pull request</a:t>
            </a: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Merge the pull request into the main branch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F0231-44D3-EA62-77BD-7E14920E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3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/>
              <a:t>Best Practices &amp;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2" y="1460501"/>
            <a:ext cx="11166884" cy="4711700"/>
          </a:xfrm>
        </p:spPr>
        <p:txBody>
          <a:bodyPr>
            <a:normAutofit/>
          </a:bodyPr>
          <a:lstStyle/>
          <a:p>
            <a:r>
              <a:rPr lang="en-US" sz="2400"/>
              <a:t>Always follow your organization’s policies and avoid pushing potentially confidential information to GitHub. </a:t>
            </a:r>
          </a:p>
          <a:p>
            <a:pPr lvl="1"/>
            <a:r>
              <a:rPr lang="en-US" sz="2000"/>
              <a:t>In general, you should only track code on GitHub. </a:t>
            </a:r>
          </a:p>
          <a:p>
            <a:pPr lvl="1"/>
            <a:r>
              <a:rPr lang="en-US" sz="2000"/>
              <a:t>Consider whether a repository should be private or public. </a:t>
            </a:r>
            <a:endParaRPr lang="en-US" sz="2400"/>
          </a:p>
          <a:p>
            <a:r>
              <a:rPr lang="en-US" sz="2400"/>
              <a:t>Use README files to document your repositories. </a:t>
            </a:r>
          </a:p>
          <a:p>
            <a:r>
              <a:rPr lang="en-US" sz="2400"/>
              <a:t>Write descriptive commit messages to help your collaborators and future self.</a:t>
            </a:r>
          </a:p>
          <a:p>
            <a:r>
              <a:rPr lang="en-US" sz="2400"/>
              <a:t>Work with your collaborators to develop workflows to meet your needs.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7ECF7-718C-57CD-9C49-93705DCD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59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More Readings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535732" cy="4711700"/>
          </a:xfrm>
        </p:spPr>
        <p:txBody>
          <a:bodyPr>
            <a:norm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These are some of our favorite resources to learn more:</a:t>
            </a:r>
          </a:p>
          <a:p>
            <a:pPr lvl="1"/>
            <a:r>
              <a:rPr lang="en-US" sz="2067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GitHub’s Getting Started Guide </a:t>
            </a:r>
            <a:endParaRPr lang="en-US" sz="206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67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Happy Git and GitHub for the UseR</a:t>
            </a:r>
            <a:endParaRPr lang="en-US" sz="206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67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Getting Git Right</a:t>
            </a:r>
            <a:r>
              <a:rPr lang="en-US" sz="2067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This is a great interactive exercise to practice what you learned today:</a:t>
            </a:r>
          </a:p>
          <a:p>
            <a:pPr lvl="1"/>
            <a:r>
              <a:rPr lang="en-US" sz="2067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GitHub Skills – Introduction to GitHub   </a:t>
            </a:r>
            <a:endParaRPr lang="en-US" sz="206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69" lvl="1" indent="0">
              <a:buNone/>
            </a:pPr>
            <a:endParaRPr lang="en-US" sz="20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FE263-26A6-D03D-F925-A4DB9A33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53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are Git &amp; GitHub?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568052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Tools to enable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version control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89965" lvl="1" indent="-380365"/>
            <a:r>
              <a:rPr lang="en-US" sz="2650">
                <a:latin typeface="Times New Roman" panose="02020603050405020304" pitchFamily="18" charset="0"/>
                <a:cs typeface="Times New Roman" panose="02020603050405020304" pitchFamily="18" charset="0"/>
              </a:rPr>
              <a:t>Manage and track changes to files over time. </a:t>
            </a:r>
            <a:endParaRPr lang="en-US" sz="2650">
              <a:latin typeface="Times New Roman" panose="02020603050405020304" pitchFamily="18" charset="0"/>
              <a:ea typeface="Lato Regular"/>
              <a:cs typeface="Times New Roman" panose="02020603050405020304" pitchFamily="18" charset="0"/>
            </a:endParaRPr>
          </a:p>
          <a:p>
            <a:pPr lvl="1"/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Share, discuss, edit, and review code more easily. </a:t>
            </a:r>
          </a:p>
          <a:p>
            <a:pPr lvl="1"/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Know who made what changes, why, and when. </a:t>
            </a:r>
          </a:p>
          <a:p>
            <a:pPr lvl="1"/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Revert changes to previous versions. </a:t>
            </a:r>
            <a:b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a software like Word’s “tracked changes.”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GitHub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a collaboration tool like Dropbox or Google Drive.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A763D-31C9-E0FE-1153-38E0CD9D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49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Why are Git &amp; GitHub useful?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2" y="1460501"/>
            <a:ext cx="11490560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Internal management</a:t>
            </a:r>
          </a:p>
          <a:p>
            <a:pPr lvl="1"/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Code is safely stored in one central location</a:t>
            </a:r>
          </a:p>
          <a:p>
            <a:pPr marL="989965" lvl="1" indent="-380365"/>
            <a:r>
              <a:rPr lang="en-US" sz="2650">
                <a:latin typeface="Times New Roman" panose="02020603050405020304" pitchFamily="18" charset="0"/>
                <a:cs typeface="Times New Roman" panose="02020603050405020304" pitchFamily="18" charset="0"/>
              </a:rPr>
              <a:t>All staff have access to the same version of code</a:t>
            </a:r>
            <a:endParaRPr lang="en-US" sz="2650">
              <a:latin typeface="Times New Roman" panose="02020603050405020304" pitchFamily="18" charset="0"/>
              <a:ea typeface="Lato Regular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External collaboration</a:t>
            </a:r>
          </a:p>
          <a:p>
            <a:pPr lvl="1"/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Share code developed for your city for use in others</a:t>
            </a:r>
          </a:p>
          <a:p>
            <a:pPr lvl="1"/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 on cross-city projects</a:t>
            </a:r>
          </a:p>
          <a:p>
            <a:pPr marL="456565" indent="-456565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Reproducibility over time</a:t>
            </a:r>
            <a:endParaRPr lang="en-US" sz="3200" b="1">
              <a:latin typeface="Times New Roman" panose="02020603050405020304" pitchFamily="18" charset="0"/>
              <a:ea typeface="Lato Regular"/>
              <a:cs typeface="Times New Roman" panose="02020603050405020304" pitchFamily="18" charset="0"/>
            </a:endParaRPr>
          </a:p>
          <a:p>
            <a:pPr lvl="1"/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Efficiently produce results on a schedule </a:t>
            </a:r>
          </a:p>
          <a:p>
            <a:pPr marL="0" indent="0"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7431F-1BD6-1733-CBD8-6DD1023A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4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Why are Git &amp; GitHub useful?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7431F-1BD6-1733-CBD8-6DD1023A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C98907-FE3D-4B9B-A5CF-334083D9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53" y="1317838"/>
            <a:ext cx="3580981" cy="47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5B5E50-D16A-45E1-BB81-673FCB555E38}"/>
              </a:ext>
            </a:extLst>
          </p:cNvPr>
          <p:cNvSpPr/>
          <p:nvPr/>
        </p:nvSpPr>
        <p:spPr>
          <a:xfrm>
            <a:off x="0" y="1427065"/>
            <a:ext cx="5276088" cy="5001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2650">
                <a:latin typeface="Times New Roman" panose="02020603050405020304" pitchFamily="18" charset="0"/>
                <a:cs typeface="Times New Roman" panose="02020603050405020304" pitchFamily="18" charset="0"/>
              </a:rPr>
              <a:t>Git &amp; GitHub help avoid this </a:t>
            </a:r>
            <a:r>
              <a:rPr lang="en-US" sz="265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6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3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Key Terms &amp;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7486" y="1460501"/>
            <a:ext cx="4601028" cy="471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All contributors have a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copy of the Git repository. These stay in sync through a central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repository hosted on GitHub. </a:t>
            </a:r>
          </a:p>
        </p:txBody>
      </p:sp>
      <p:pic>
        <p:nvPicPr>
          <p:cNvPr id="5" name="Picture 4" descr="A diagram of a web application&#10;&#10;Description automatically generated">
            <a:extLst>
              <a:ext uri="{FF2B5EF4-FFF2-40B4-BE49-F238E27FC236}">
                <a16:creationId xmlns:a16="http://schemas.microsoft.com/office/drawing/2014/main" id="{BC50FFE4-D8B4-FD90-229E-0DEEAA9C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8" y="1264588"/>
            <a:ext cx="6841068" cy="49221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68DA-CA68-9CE3-4B72-727D446C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9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Key Terms &amp; Concepts</a:t>
            </a:r>
          </a:p>
        </p:txBody>
      </p:sp>
      <p:pic>
        <p:nvPicPr>
          <p:cNvPr id="7" name="Picture 6" descr="A diagram of a cat&#10;&#10;Description automatically generated">
            <a:extLst>
              <a:ext uri="{FF2B5EF4-FFF2-40B4-BE49-F238E27FC236}">
                <a16:creationId xmlns:a16="http://schemas.microsoft.com/office/drawing/2014/main" id="{4ECBD38B-EE18-88A3-9DBE-F539A0C69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0" y="1724748"/>
            <a:ext cx="8103426" cy="389606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0385" y="1378601"/>
            <a:ext cx="4381316" cy="2050006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One contributor makes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commits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pushes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their updates to the central version on GitHub. The other contributor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pulls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from GitHub to stay up-to-date.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BB5F2-2878-95DA-DA4C-13F257CE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2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Basic Workflow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018931" cy="471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a repository (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clone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), edit files, tell Git which files to track (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), take a snapshot of those files (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), send those snapshots to GitHub (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), and repeat.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40C04-4A93-46E0-7637-BBE23A21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1" y="2784702"/>
            <a:ext cx="11243738" cy="33064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A2261-8DDD-438E-E499-99561BC7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9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Basic Workflow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D8752-72BE-8C2E-EF61-4D914F3F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82" y="1394592"/>
            <a:ext cx="11441836" cy="464360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4C9B88-18E9-B5B8-1BB2-E323201E8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7247" y="5177118"/>
            <a:ext cx="4259671" cy="1425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If starting from scratch, you will need to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a new repository. If not, you can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clone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an existing repository. </a:t>
            </a: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D79C-370C-9590-2110-AE7EB59A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1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Workflow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B7726-3E9B-AF2F-A1EE-1E580E551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20" y="1143000"/>
            <a:ext cx="9884034" cy="516106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7408DB2-D0C0-B4CF-6B2C-1AA4DE1C1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446" y="5306208"/>
            <a:ext cx="4096634" cy="1264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collaborative workflow includes an extra step to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updates from GitHub. </a:t>
            </a: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4485A-C447-09D5-479E-7C5399CB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94020"/>
      </p:ext>
    </p:extLst>
  </p:cSld>
  <p:clrMapOvr>
    <a:masterClrMapping/>
  </p:clrMapOvr>
</p:sld>
</file>

<file path=ppt/theme/theme1.xml><?xml version="1.0" encoding="utf-8"?>
<a:theme xmlns:a="http://schemas.openxmlformats.org/drawingml/2006/main" name="uncg-ppt-whitebgrd-fullnamelogo">
  <a:themeElements>
    <a:clrScheme name="UNCG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CCCCAA"/>
      </a:lt2>
      <a:accent1>
        <a:srgbClr val="336699"/>
      </a:accent1>
      <a:accent2>
        <a:srgbClr val="991122"/>
      </a:accent2>
      <a:accent3>
        <a:srgbClr val="AAEEBB"/>
      </a:accent3>
      <a:accent4>
        <a:srgbClr val="FFCC00"/>
      </a:accent4>
      <a:accent5>
        <a:srgbClr val="77CCBB"/>
      </a:accent5>
      <a:accent6>
        <a:srgbClr val="CC6633"/>
      </a:accent6>
      <a:hlink>
        <a:srgbClr val="72839A"/>
      </a:hlink>
      <a:folHlink>
        <a:srgbClr val="72839A"/>
      </a:folHlink>
    </a:clrScheme>
    <a:fontScheme name="UNCG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uncg-ppt-whitebgrd-fullnamelogo</Template>
  <TotalTime>0</TotalTime>
  <Words>815</Words>
  <Application>Microsoft Office PowerPoint</Application>
  <PresentationFormat>Widescreen</PresentationFormat>
  <Paragraphs>138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Times</vt:lpstr>
      <vt:lpstr>Arial</vt:lpstr>
      <vt:lpstr>Calibri</vt:lpstr>
      <vt:lpstr>Calibri Light</vt:lpstr>
      <vt:lpstr>Courier New</vt:lpstr>
      <vt:lpstr>Georgia</vt:lpstr>
      <vt:lpstr>Lato Regular</vt:lpstr>
      <vt:lpstr>Times New Roman</vt:lpstr>
      <vt:lpstr>uncg-ppt-whitebgrd-fullnamelogo</vt:lpstr>
      <vt:lpstr>Custom Design</vt:lpstr>
      <vt:lpstr>Git &amp; GitHub</vt:lpstr>
      <vt:lpstr>What are Git &amp; GitHub?</vt:lpstr>
      <vt:lpstr>Why are Git &amp; GitHub useful?</vt:lpstr>
      <vt:lpstr>Why are Git &amp; GitHub useful?</vt:lpstr>
      <vt:lpstr>Key Terms &amp; Concepts</vt:lpstr>
      <vt:lpstr>Key Terms &amp; Concepts</vt:lpstr>
      <vt:lpstr>Basic Workflow</vt:lpstr>
      <vt:lpstr>Basic Workflow</vt:lpstr>
      <vt:lpstr>Collaborative Workflow</vt:lpstr>
      <vt:lpstr>Collaborative Workflow</vt:lpstr>
      <vt:lpstr>More Terms &amp; Concepts </vt:lpstr>
      <vt:lpstr>More Terms &amp; Concepts</vt:lpstr>
      <vt:lpstr>Collaborative Workflow</vt:lpstr>
      <vt:lpstr>Key Commands</vt:lpstr>
      <vt:lpstr>Initial Setup</vt:lpstr>
      <vt:lpstr>Demo: Part 1</vt:lpstr>
      <vt:lpstr>Demo: Part 2</vt:lpstr>
      <vt:lpstr>Best Practices &amp; Tips</vt:lpstr>
      <vt:lpstr>More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 Jung</dc:creator>
  <cp:lastModifiedBy>xiaochen li</cp:lastModifiedBy>
  <cp:revision>2</cp:revision>
  <cp:lastPrinted>2019-04-08T20:38:29Z</cp:lastPrinted>
  <dcterms:created xsi:type="dcterms:W3CDTF">2017-07-31T14:54:53Z</dcterms:created>
  <dcterms:modified xsi:type="dcterms:W3CDTF">2026-01-20T21:21:53Z</dcterms:modified>
</cp:coreProperties>
</file>