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3" r:id="rId2"/>
  </p:sldMasterIdLst>
  <p:notesMasterIdLst>
    <p:notesMasterId r:id="rId29"/>
  </p:notesMasterIdLst>
  <p:handoutMasterIdLst>
    <p:handoutMasterId r:id="rId30"/>
  </p:handoutMasterIdLst>
  <p:sldIdLst>
    <p:sldId id="256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4" r:id="rId12"/>
    <p:sldId id="400" r:id="rId13"/>
    <p:sldId id="383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3" r:id="rId22"/>
    <p:sldId id="395" r:id="rId23"/>
    <p:sldId id="394" r:id="rId24"/>
    <p:sldId id="396" r:id="rId25"/>
    <p:sldId id="397" r:id="rId26"/>
    <p:sldId id="398" r:id="rId27"/>
    <p:sldId id="39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B81F"/>
    <a:srgbClr val="C0C032"/>
    <a:srgbClr val="003366"/>
    <a:srgbClr val="172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A72845-5BFC-4D4B-83E9-46510F318D39}" v="5" dt="2026-01-10T02:53:14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7" autoAdjust="0"/>
    <p:restoredTop sz="85241"/>
  </p:normalViewPr>
  <p:slideViewPr>
    <p:cSldViewPr snapToGrid="0" snapToObjects="1">
      <p:cViewPr varScale="1">
        <p:scale>
          <a:sx n="81" d="100"/>
          <a:sy n="81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96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chen li" userId="50b582a8adf77086" providerId="LiveId" clId="{F9206F35-D189-4C68-A3F6-A43141889E40}"/>
    <pc:docChg chg="undo redo custSel addSld delSld modSld modMainMaster modNotesMaster">
      <pc:chgData name="xiaochen li" userId="50b582a8adf77086" providerId="LiveId" clId="{F9206F35-D189-4C68-A3F6-A43141889E40}" dt="2025-12-11T15:28:21.227" v="1381" actId="1076"/>
      <pc:docMkLst>
        <pc:docMk/>
      </pc:docMkLst>
      <pc:sldChg chg="addSp delSp modSp add mod">
        <pc:chgData name="xiaochen li" userId="50b582a8adf77086" providerId="LiveId" clId="{F9206F35-D189-4C68-A3F6-A43141889E40}" dt="2025-12-11T15:28:21.227" v="1381" actId="1076"/>
        <pc:sldMkLst>
          <pc:docMk/>
          <pc:sldMk cId="1977867699" sldId="396"/>
        </pc:sldMkLst>
        <pc:spChg chg="add mod">
          <ac:chgData name="xiaochen li" userId="50b582a8adf77086" providerId="LiveId" clId="{F9206F35-D189-4C68-A3F6-A43141889E40}" dt="2025-12-11T15:17:06.615" v="1329" actId="1076"/>
          <ac:spMkLst>
            <pc:docMk/>
            <pc:sldMk cId="1977867699" sldId="396"/>
            <ac:spMk id="3" creationId="{D2731EC5-5311-B79A-5285-977A519850CE}"/>
          </ac:spMkLst>
        </pc:spChg>
        <pc:spChg chg="add mod">
          <ac:chgData name="xiaochen li" userId="50b582a8adf77086" providerId="LiveId" clId="{F9206F35-D189-4C68-A3F6-A43141889E40}" dt="2025-12-11T15:16:25.325" v="1326" actId="1076"/>
          <ac:spMkLst>
            <pc:docMk/>
            <pc:sldMk cId="1977867699" sldId="396"/>
            <ac:spMk id="5" creationId="{EA97B188-A692-F602-F74D-094D173FB079}"/>
          </ac:spMkLst>
        </pc:spChg>
        <pc:spChg chg="add mod">
          <ac:chgData name="xiaochen li" userId="50b582a8adf77086" providerId="LiveId" clId="{F9206F35-D189-4C68-A3F6-A43141889E40}" dt="2025-12-11T15:28:08.706" v="1378" actId="5793"/>
          <ac:spMkLst>
            <pc:docMk/>
            <pc:sldMk cId="1977867699" sldId="396"/>
            <ac:spMk id="8" creationId="{EF021BC7-1FAA-BBD1-6E63-0F99F3298654}"/>
          </ac:spMkLst>
        </pc:spChg>
        <pc:spChg chg="add mod">
          <ac:chgData name="xiaochen li" userId="50b582a8adf77086" providerId="LiveId" clId="{F9206F35-D189-4C68-A3F6-A43141889E40}" dt="2025-12-11T15:27:26.274" v="1354" actId="1076"/>
          <ac:spMkLst>
            <pc:docMk/>
            <pc:sldMk cId="1977867699" sldId="396"/>
            <ac:spMk id="10" creationId="{8B1BBE6D-80F1-99FF-8453-3FB4F49AC6BD}"/>
          </ac:spMkLst>
        </pc:spChg>
        <pc:picChg chg="add mod">
          <ac:chgData name="xiaochen li" userId="50b582a8adf77086" providerId="LiveId" clId="{F9206F35-D189-4C68-A3F6-A43141889E40}" dt="2025-12-11T15:28:21.227" v="1381" actId="1076"/>
          <ac:picMkLst>
            <pc:docMk/>
            <pc:sldMk cId="1977867699" sldId="396"/>
            <ac:picMk id="2" creationId="{36E8F201-99BD-D9FB-BECF-EB462946559D}"/>
          </ac:picMkLst>
        </pc:picChg>
      </pc:sldChg>
    </pc:docChg>
  </pc:docChgLst>
  <pc:docChgLst>
    <pc:chgData name="xiaochen li" userId="50b582a8adf77086" providerId="LiveId" clId="{2BE563BA-E425-43B7-9A8E-5FFC49AC0556}"/>
    <pc:docChg chg="custSel modSld">
      <pc:chgData name="xiaochen li" userId="50b582a8adf77086" providerId="LiveId" clId="{2BE563BA-E425-43B7-9A8E-5FFC49AC0556}" dt="2026-01-10T02:53:14.956" v="34" actId="14100"/>
      <pc:docMkLst>
        <pc:docMk/>
      </pc:docMkLst>
      <pc:sldChg chg="modSp mod modNotesTx">
        <pc:chgData name="xiaochen li" userId="50b582a8adf77086" providerId="LiveId" clId="{2BE563BA-E425-43B7-9A8E-5FFC49AC0556}" dt="2026-01-10T02:33:17.452" v="6" actId="20577"/>
        <pc:sldMkLst>
          <pc:docMk/>
          <pc:sldMk cId="955734854" sldId="377"/>
        </pc:sldMkLst>
        <pc:spChg chg="mod">
          <ac:chgData name="xiaochen li" userId="50b582a8adf77086" providerId="LiveId" clId="{2BE563BA-E425-43B7-9A8E-5FFC49AC0556}" dt="2026-01-10T02:26:08.446" v="0" actId="20577"/>
          <ac:spMkLst>
            <pc:docMk/>
            <pc:sldMk cId="955734854" sldId="377"/>
            <ac:spMk id="3" creationId="{D61F44EF-E1D4-66E7-66D2-01E099D89B84}"/>
          </ac:spMkLst>
        </pc:spChg>
      </pc:sldChg>
      <pc:sldChg chg="modNotesTx">
        <pc:chgData name="xiaochen li" userId="50b582a8adf77086" providerId="LiveId" clId="{2BE563BA-E425-43B7-9A8E-5FFC49AC0556}" dt="2026-01-10T02:40:22.526" v="31" actId="20577"/>
        <pc:sldMkLst>
          <pc:docMk/>
          <pc:sldMk cId="3474684911" sldId="379"/>
        </pc:sldMkLst>
      </pc:sldChg>
      <pc:sldChg chg="modSp">
        <pc:chgData name="xiaochen li" userId="50b582a8adf77086" providerId="LiveId" clId="{2BE563BA-E425-43B7-9A8E-5FFC49AC0556}" dt="2026-01-10T02:53:14.956" v="34" actId="14100"/>
        <pc:sldMkLst>
          <pc:docMk/>
          <pc:sldMk cId="2071401767" sldId="384"/>
        </pc:sldMkLst>
        <pc:picChg chg="mod">
          <ac:chgData name="xiaochen li" userId="50b582a8adf77086" providerId="LiveId" clId="{2BE563BA-E425-43B7-9A8E-5FFC49AC0556}" dt="2026-01-10T02:53:14.956" v="34" actId="14100"/>
          <ac:picMkLst>
            <pc:docMk/>
            <pc:sldMk cId="2071401767" sldId="384"/>
            <ac:picMk id="4098" creationId="{3ECFCBBE-F715-B12F-C575-E3E09AB1B64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D0DF1B-4397-7E4A-8FAC-D5CC3C4F7D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5898A-EB24-374E-98F8-F495FA2578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9E889-E390-824A-A80B-BB5C8B22BFE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26798-0F80-D948-8FD3-7E164882A8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12E3E-C805-804D-8E3A-3C4742C604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07F27-5F19-FD4F-AB32-22C9AC35E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5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2166C-BB42-3F4F-9ADA-A0649F6CC1B1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D05B5-1B73-1E45-A4C3-9BE4565479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3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8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11B04332-F0DA-EB48-AF2D-08BC956414F0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16564" y="98921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E0C5459A-0388-284B-9FD1-6CAF277FC6F8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984AD5E2-D0C6-964D-BB04-8D26FCC8F0D6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2F2A8CFD-5C3B-1841-A6EA-9224B5AA6ECB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B91A-2FF4-B14B-944E-A0D9A0D95E1E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32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31E9-755C-BE40-B56F-94FF68869427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6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901B-648B-BC42-B046-8D8A6402C64F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0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94C0-89FB-E944-BE75-3D17D0F0B4C2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150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D3A9-D558-EB48-896D-D628CEC8BE7E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95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AA9F-598E-994E-85AA-780B296D3A9A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2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9FC9-371B-484E-BDE1-D6F478C0445F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D6FA043D-7162-4746-95E8-515775FE40FE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39028" y="31545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35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3A62-A998-714F-A7F0-D71492A86601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074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8B97-F76C-3048-88C7-8A8F99B33E3F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417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3B8C-D244-A249-97E7-FD910BDDD14A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1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EC26-759A-E141-8E35-B4C79F4FAF56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7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66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26859"/>
          </a:xfrm>
        </p:spPr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38685683-4F76-E947-9B44-EEF7488088BC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E9508E52-3AFC-9344-9D5E-7D0909A49C5A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8ED1B9BB-4EEA-2F41-B5C6-D78083D9196F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29C21CDA-86B3-8A44-BF98-8C272C1799DD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8492DFA9-1CFA-754E-AE73-FEC650F98702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D84FDD3C-FBB1-1646-93D7-9B37C1C981A9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BEB0253B-D5E9-E244-809F-A5F2C6248069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6063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337" y="6169419"/>
            <a:ext cx="106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2150"/>
                </a:solidFill>
              </a:defRPr>
            </a:lvl1pPr>
          </a:lstStyle>
          <a:p>
            <a:fld id="{935B7ADC-9A1D-2046-9A6A-73F1E756AA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83568" y="48821"/>
            <a:ext cx="4919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DRAFT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2DCE0E-E7AC-AF40-A2DA-C80B3C4CDDE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09600" y="5828931"/>
            <a:ext cx="2850957" cy="70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721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01AA1-D361-E049-8B8F-56DF919F2B7B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14E03-086E-7B43-B64C-B670B8744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1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fivethirtyeight.com/2024-election-forecast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E8ECB946-658D-BDAE-2DB3-A719F6180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375837"/>
            <a:ext cx="8534400" cy="17526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CSC 405/605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4BF817-E8B7-12F6-7AE1-7F8E8BA71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350" y="792163"/>
            <a:ext cx="9893300" cy="238760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Data Science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4607B-EEF9-B4A4-4FF6-FFF6611B8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648E4-B3F1-9C50-DF07-710D1014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10</a:t>
            </a:fld>
            <a:endParaRPr lang="en-US" dirty="0"/>
          </a:p>
        </p:txBody>
      </p:sp>
      <p:pic>
        <p:nvPicPr>
          <p:cNvPr id="3074" name="Picture 2" descr="Introduction To Data Science. What is Data Science? | by Rashal Ismath |  Analytics Vidhya | Medium">
            <a:extLst>
              <a:ext uri="{FF2B5EF4-FFF2-40B4-BE49-F238E27FC236}">
                <a16:creationId xmlns:a16="http://schemas.microsoft.com/office/drawing/2014/main" id="{3ED62A59-3580-C1A3-868E-24E14017E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67" y="2080708"/>
            <a:ext cx="3594650" cy="318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ECFCBBE-F715-B12F-C575-E3E09AB1B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80" y="0"/>
            <a:ext cx="4710459" cy="666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B84F51-0FF2-6ECB-46BB-6BF8A5048500}"/>
              </a:ext>
            </a:extLst>
          </p:cNvPr>
          <p:cNvSpPr txBox="1"/>
          <p:nvPr/>
        </p:nvSpPr>
        <p:spPr>
          <a:xfrm>
            <a:off x="588335" y="517452"/>
            <a:ext cx="3965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071401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4E58B-736C-F5B2-CAB5-B948C2F19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A0FB3-FA53-0DD4-C63C-A81DD51C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BCB48A-E3F9-5146-4903-ADC4A357A1AA}"/>
              </a:ext>
            </a:extLst>
          </p:cNvPr>
          <p:cNvSpPr txBox="1"/>
          <p:nvPr/>
        </p:nvSpPr>
        <p:spPr>
          <a:xfrm>
            <a:off x="588335" y="517452"/>
            <a:ext cx="3965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Opportunities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E5FEC0-4FE4-9EED-1834-D1E325C6B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4" y="1420581"/>
            <a:ext cx="3900638" cy="1914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A5E59C-78DD-DEC2-838A-32995C8EDC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27"/>
          <a:stretch>
            <a:fillRect/>
          </a:stretch>
        </p:blipFill>
        <p:spPr>
          <a:xfrm>
            <a:off x="4038790" y="1563790"/>
            <a:ext cx="3980324" cy="3543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98884D-06D8-370A-D084-C40752037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4" y="3429000"/>
            <a:ext cx="3900638" cy="21003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CA056E-006B-7803-9D04-5F2CB3A69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596" y="1338871"/>
            <a:ext cx="3900638" cy="23452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64FB6E-752A-16F6-06BC-F6AE2F2C4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7560" y="3984615"/>
            <a:ext cx="4022710" cy="19585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DF83A9-C91E-8664-3E03-649A907D2825}"/>
              </a:ext>
            </a:extLst>
          </p:cNvPr>
          <p:cNvSpPr txBox="1"/>
          <p:nvPr/>
        </p:nvSpPr>
        <p:spPr>
          <a:xfrm flipH="1">
            <a:off x="3771270" y="5943146"/>
            <a:ext cx="277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Indeed.com</a:t>
            </a:r>
          </a:p>
        </p:txBody>
      </p:sp>
    </p:spTree>
    <p:extLst>
      <p:ext uri="{BB962C8B-B14F-4D97-AF65-F5344CB8AC3E}">
        <p14:creationId xmlns:p14="http://schemas.microsoft.com/office/powerpoint/2010/main" val="80769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28621-8A5C-78BD-0695-7B8CAEEE5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9EE95-B003-54B6-157A-221E523C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EEA3D5-7B82-D54C-7072-BCF70486CF3C}"/>
              </a:ext>
            </a:extLst>
          </p:cNvPr>
          <p:cNvSpPr txBox="1"/>
          <p:nvPr/>
        </p:nvSpPr>
        <p:spPr>
          <a:xfrm>
            <a:off x="588335" y="517452"/>
            <a:ext cx="3965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Opportunities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ACF8E6-EAF1-61A0-A562-F36BE9C01BDF}"/>
              </a:ext>
            </a:extLst>
          </p:cNvPr>
          <p:cNvSpPr txBox="1"/>
          <p:nvPr/>
        </p:nvSpPr>
        <p:spPr>
          <a:xfrm>
            <a:off x="666305" y="1446718"/>
            <a:ext cx="11100391" cy="1661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"The rise of Data Science needs will create roughly 11.5 million job openings by 2026"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     - </a:t>
            </a:r>
            <a:r>
              <a:rPr lang="en-US" i="1" dirty="0"/>
              <a:t>US Bureau of Labor Statistics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"By 2026, Data Scientists and Analysts will become the number one emerging role in the world."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     - </a:t>
            </a:r>
            <a:r>
              <a:rPr lang="en-US" i="1" dirty="0"/>
              <a:t>World Economic Forum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1ECE1D-6025-919C-8763-986F39C1DEA7}"/>
              </a:ext>
            </a:extLst>
          </p:cNvPr>
          <p:cNvSpPr txBox="1"/>
          <p:nvPr/>
        </p:nvSpPr>
        <p:spPr>
          <a:xfrm>
            <a:off x="687910" y="4038900"/>
            <a:ext cx="1081617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Data Science and Artificial Intelligence are amongst the </a:t>
            </a:r>
            <a:r>
              <a:rPr lang="en-US" b="1" dirty="0"/>
              <a:t>hottest fields </a:t>
            </a:r>
            <a:r>
              <a:rPr lang="en-US" dirty="0"/>
              <a:t>of the 21st century that will impact all segments of daily life by 2026, from transport and logistics to healthcare and customer service.</a:t>
            </a:r>
          </a:p>
        </p:txBody>
      </p:sp>
    </p:spTree>
    <p:extLst>
      <p:ext uri="{BB962C8B-B14F-4D97-AF65-F5344CB8AC3E}">
        <p14:creationId xmlns:p14="http://schemas.microsoft.com/office/powerpoint/2010/main" val="1526739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FEB97-693D-49BF-5DCD-B5770DA09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48825-9146-998F-9478-A33D3242D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53429-ACC1-73B7-FBDF-D56D95AB2117}"/>
              </a:ext>
            </a:extLst>
          </p:cNvPr>
          <p:cNvSpPr txBox="1"/>
          <p:nvPr/>
        </p:nvSpPr>
        <p:spPr>
          <a:xfrm>
            <a:off x="588335" y="517452"/>
            <a:ext cx="3965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Opportunities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C6465-6CC6-9AC4-CCBD-69A7DC662CDB}"/>
              </a:ext>
            </a:extLst>
          </p:cNvPr>
          <p:cNvSpPr txBox="1"/>
          <p:nvPr/>
        </p:nvSpPr>
        <p:spPr>
          <a:xfrm>
            <a:off x="2119423" y="5040901"/>
            <a:ext cx="75916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occupation of data scientists is projected to have the fastest employment growth (grow 36% between 2021 and 2031) over the decade.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B6551B-D412-7BFF-D921-035FC8B3CC5E}"/>
              </a:ext>
            </a:extLst>
          </p:cNvPr>
          <p:cNvSpPr txBox="1"/>
          <p:nvPr/>
        </p:nvSpPr>
        <p:spPr>
          <a:xfrm>
            <a:off x="3558363" y="5775369"/>
            <a:ext cx="8470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https://www.bls.gov/careeroutlook/2023/data-on-display/data-occupations.htm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E657B6-3FDB-A5BB-98E5-C8336C843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610" y="1170768"/>
            <a:ext cx="4953271" cy="37427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9A13FE-C435-1D55-9C95-38EC149F7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214" y="1102227"/>
            <a:ext cx="2525340" cy="4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50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BE1B9-0A10-7C47-AC02-62D1C1F37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5748C-04BC-0B8F-B053-B88386878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11F17-D090-ED2D-A2AA-E9B8382A7818}"/>
              </a:ext>
            </a:extLst>
          </p:cNvPr>
          <p:cNvSpPr txBox="1"/>
          <p:nvPr/>
        </p:nvSpPr>
        <p:spPr>
          <a:xfrm>
            <a:off x="588335" y="517452"/>
            <a:ext cx="3965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Opportunities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EDE9C-B2E8-144D-3FC7-008799C032C0}"/>
              </a:ext>
            </a:extLst>
          </p:cNvPr>
          <p:cNvSpPr txBox="1"/>
          <p:nvPr/>
        </p:nvSpPr>
        <p:spPr>
          <a:xfrm>
            <a:off x="2119423" y="5040901"/>
            <a:ext cx="75916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occupation of data scientists is projected to have the fastest employment growth (grow 36% between 2021 and 2031) over the decade.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9779BD-405A-03CF-840B-D76EF1275B9D}"/>
              </a:ext>
            </a:extLst>
          </p:cNvPr>
          <p:cNvSpPr txBox="1"/>
          <p:nvPr/>
        </p:nvSpPr>
        <p:spPr>
          <a:xfrm>
            <a:off x="3558363" y="5775369"/>
            <a:ext cx="8470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https://www.bls.gov/careeroutlook/2023/data-on-display/data-occupations.htm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2A974-E353-2952-1637-117531D6C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784" y="1024833"/>
            <a:ext cx="4876924" cy="39719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99ED9C-D86F-739C-0616-A29FE6EEE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214" y="1102227"/>
            <a:ext cx="2525340" cy="4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41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03FAC-134D-5FF7-A9F7-1A050CCEE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E9D6C-10C3-6DE6-D278-AA40C713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09B77C-0CEA-2892-4CED-DE7A2410D740}"/>
              </a:ext>
            </a:extLst>
          </p:cNvPr>
          <p:cNvSpPr txBox="1"/>
          <p:nvPr/>
        </p:nvSpPr>
        <p:spPr>
          <a:xfrm>
            <a:off x="588335" y="517452"/>
            <a:ext cx="3965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Opportunities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BAE018-7CBE-B414-1E53-E2D870689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068" y="1253078"/>
            <a:ext cx="7833627" cy="45805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4C7D8F-7ADD-6EC5-17A1-2DFA55B0EC74}"/>
              </a:ext>
            </a:extLst>
          </p:cNvPr>
          <p:cNvSpPr txBox="1"/>
          <p:nvPr/>
        </p:nvSpPr>
        <p:spPr>
          <a:xfrm>
            <a:off x="5704365" y="5833647"/>
            <a:ext cx="1687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trends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15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D1676-5459-5644-F8D8-68865ECE1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018B3-09DF-AE55-9AB5-EF3A3E52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EC14C7-13F1-333B-A325-17B01FEAB660}"/>
              </a:ext>
            </a:extLst>
          </p:cNvPr>
          <p:cNvSpPr txBox="1"/>
          <p:nvPr/>
        </p:nvSpPr>
        <p:spPr>
          <a:xfrm>
            <a:off x="588335" y="517452"/>
            <a:ext cx="3965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Opportunities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660D81-FAF0-CADB-49A9-B2C6BD62E679}"/>
              </a:ext>
            </a:extLst>
          </p:cNvPr>
          <p:cNvSpPr txBox="1"/>
          <p:nvPr/>
        </p:nvSpPr>
        <p:spPr>
          <a:xfrm>
            <a:off x="3409217" y="5303912"/>
            <a:ext cx="6097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Poppins" panose="020B0502040204020203" pitchFamily="2" charset="0"/>
              </a:rPr>
              <a:t>G</a:t>
            </a:r>
            <a:r>
              <a:rPr lang="en-US" b="0" i="0" dirty="0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lobal data volume is doubling every few years—and there’s no indication that trend is slowing</a:t>
            </a:r>
            <a:endParaRPr lang="en-US" dirty="0"/>
          </a:p>
        </p:txBody>
      </p:sp>
      <p:pic>
        <p:nvPicPr>
          <p:cNvPr id="1026" name="Picture 2" descr="How Much Data Is Used And Stored In The World? — SNS (Studio Network  Solutions)">
            <a:extLst>
              <a:ext uri="{FF2B5EF4-FFF2-40B4-BE49-F238E27FC236}">
                <a16:creationId xmlns:a16="http://schemas.microsoft.com/office/drawing/2014/main" id="{F80CCF5E-BE0C-2ECF-ABCD-9F59656BD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164" y="1321403"/>
            <a:ext cx="6791570" cy="382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4316B7-B1F5-8D5B-9E2E-F5E42D3D6F1B}"/>
              </a:ext>
            </a:extLst>
          </p:cNvPr>
          <p:cNvSpPr txBox="1"/>
          <p:nvPr/>
        </p:nvSpPr>
        <p:spPr>
          <a:xfrm>
            <a:off x="3646610" y="6112494"/>
            <a:ext cx="7844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https://www.studionetworksolutions.com/how-much-data-is-used-and-stored-in-the-world/</a:t>
            </a:r>
          </a:p>
        </p:txBody>
      </p:sp>
    </p:spTree>
    <p:extLst>
      <p:ext uri="{BB962C8B-B14F-4D97-AF65-F5344CB8AC3E}">
        <p14:creationId xmlns:p14="http://schemas.microsoft.com/office/powerpoint/2010/main" val="3050243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86938-5C49-2D28-CF94-4712C31FA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8B91F-3B0A-F7C0-2CDF-2CB8B2FCB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98B67D-2B89-D663-9A41-E423C78D3F5B}"/>
              </a:ext>
            </a:extLst>
          </p:cNvPr>
          <p:cNvSpPr txBox="1"/>
          <p:nvPr/>
        </p:nvSpPr>
        <p:spPr>
          <a:xfrm>
            <a:off x="588335" y="517452"/>
            <a:ext cx="3965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Opportunities</a:t>
            </a:r>
          </a:p>
        </p:txBody>
      </p:sp>
      <p:pic>
        <p:nvPicPr>
          <p:cNvPr id="2050" name="Picture 2" descr="Every Minute on the Internet in 2025 Mind Blowing Stats You Can't Ignore -  Blogs">
            <a:extLst>
              <a:ext uri="{FF2B5EF4-FFF2-40B4-BE49-F238E27FC236}">
                <a16:creationId xmlns:a16="http://schemas.microsoft.com/office/drawing/2014/main" id="{0DD7828B-CE9A-3DA3-79A1-93DB1CC0D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r="10864"/>
          <a:stretch>
            <a:fillRect/>
          </a:stretch>
        </p:blipFill>
        <p:spPr bwMode="auto">
          <a:xfrm>
            <a:off x="5196983" y="387834"/>
            <a:ext cx="5714271" cy="552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15B397-4CF7-0224-66CA-7404CA079842}"/>
              </a:ext>
            </a:extLst>
          </p:cNvPr>
          <p:cNvSpPr txBox="1"/>
          <p:nvPr/>
        </p:nvSpPr>
        <p:spPr>
          <a:xfrm>
            <a:off x="916219" y="2447427"/>
            <a:ext cx="4112981" cy="547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4125"/>
              </a:lnSpc>
            </a:pPr>
            <a:r>
              <a:rPr lang="en-US" sz="2000" i="0" dirty="0">
                <a:solidFill>
                  <a:srgbClr val="1017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Every Minute on the Internet in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ECC796-6490-77B3-C343-729CA24B5A74}"/>
              </a:ext>
            </a:extLst>
          </p:cNvPr>
          <p:cNvSpPr txBox="1"/>
          <p:nvPr/>
        </p:nvSpPr>
        <p:spPr>
          <a:xfrm>
            <a:off x="3690571" y="6017382"/>
            <a:ext cx="6097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https://www.dks.com.pk/every-minute-on-the-internet-in-2025-mind-blowing-stats-you-cant-ignore/</a:t>
            </a:r>
          </a:p>
        </p:txBody>
      </p:sp>
    </p:spTree>
    <p:extLst>
      <p:ext uri="{BB962C8B-B14F-4D97-AF65-F5344CB8AC3E}">
        <p14:creationId xmlns:p14="http://schemas.microsoft.com/office/powerpoint/2010/main" val="2377945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D2524-C8D9-C4C1-EB13-0C2486C09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E879E-44FF-790E-891C-B48AF1DF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E8DD6A-3B59-EAC7-A47F-B94AF8DBDEC3}"/>
              </a:ext>
            </a:extLst>
          </p:cNvPr>
          <p:cNvSpPr txBox="1"/>
          <p:nvPr/>
        </p:nvSpPr>
        <p:spPr>
          <a:xfrm>
            <a:off x="588335" y="517452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31F87C-ED12-D5F4-7C2D-DE1F080BFE23}"/>
              </a:ext>
            </a:extLst>
          </p:cNvPr>
          <p:cNvSpPr txBox="1"/>
          <p:nvPr/>
        </p:nvSpPr>
        <p:spPr>
          <a:xfrm>
            <a:off x="3690571" y="6017382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https://data.fivethirtyeight.com/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F7C02C-2AF1-0C49-CCCC-EF9FA0F740E5}"/>
              </a:ext>
            </a:extLst>
          </p:cNvPr>
          <p:cNvSpPr txBox="1"/>
          <p:nvPr/>
        </p:nvSpPr>
        <p:spPr>
          <a:xfrm>
            <a:off x="709978" y="1128577"/>
            <a:ext cx="3853229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 dirty="0">
                <a:solidFill>
                  <a:srgbClr val="1014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FiveThirtyEight: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FiveThirtyEight, also rendered as 538, was an American website that focused on opinion poll analysis, politics, economics, and sports blogging in the United States.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Wikipedia</a:t>
            </a:r>
            <a:endParaRPr lang="en-US" sz="2000" dirty="0">
              <a:solidFill>
                <a:srgbClr val="1014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5E6B89-98F3-D281-5270-ACA14E548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388" y="764930"/>
            <a:ext cx="6947294" cy="5104621"/>
          </a:xfrm>
          <a:prstGeom prst="rect">
            <a:avLst/>
          </a:prstGeom>
        </p:spPr>
      </p:pic>
      <p:pic>
        <p:nvPicPr>
          <p:cNvPr id="4098" name="Picture 2" descr="Nate Silver – FiveThirtyEight">
            <a:extLst>
              <a:ext uri="{FF2B5EF4-FFF2-40B4-BE49-F238E27FC236}">
                <a16:creationId xmlns:a16="http://schemas.microsoft.com/office/drawing/2014/main" id="{657F60C0-497F-B8AC-1C18-9FB9EFB6B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93" y="3491543"/>
            <a:ext cx="2338754" cy="233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28F527-418B-8D36-2A66-FC32C1203644}"/>
              </a:ext>
            </a:extLst>
          </p:cNvPr>
          <p:cNvSpPr txBox="1"/>
          <p:nvPr/>
        </p:nvSpPr>
        <p:spPr>
          <a:xfrm>
            <a:off x="2720633" y="5335180"/>
            <a:ext cx="1400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Nate Silver</a:t>
            </a:r>
          </a:p>
        </p:txBody>
      </p:sp>
    </p:spTree>
    <p:extLst>
      <p:ext uri="{BB962C8B-B14F-4D97-AF65-F5344CB8AC3E}">
        <p14:creationId xmlns:p14="http://schemas.microsoft.com/office/powerpoint/2010/main" val="2207455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27172-6EB4-57AB-8041-65267BC94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5D61F-3A3F-484A-52D5-3E01B9F0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8F3EC-4BCE-A32D-D1D5-CA50C115B219}"/>
              </a:ext>
            </a:extLst>
          </p:cNvPr>
          <p:cNvSpPr txBox="1"/>
          <p:nvPr/>
        </p:nvSpPr>
        <p:spPr>
          <a:xfrm>
            <a:off x="588335" y="517452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D7B5D-2977-8C82-47EE-939160391613}"/>
              </a:ext>
            </a:extLst>
          </p:cNvPr>
          <p:cNvSpPr txBox="1"/>
          <p:nvPr/>
        </p:nvSpPr>
        <p:spPr>
          <a:xfrm>
            <a:off x="3472961" y="6212807"/>
            <a:ext cx="7840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https://www.270towin.com/maps/538-forecast-2024-presidential-election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6E884-CC78-D9A8-37F3-85C9A395D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390" y="1957598"/>
            <a:ext cx="6363450" cy="39066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F268C2-F4CF-CCC3-AD38-2AB28BBD2C20}"/>
              </a:ext>
            </a:extLst>
          </p:cNvPr>
          <p:cNvSpPr txBox="1"/>
          <p:nvPr/>
        </p:nvSpPr>
        <p:spPr>
          <a:xfrm>
            <a:off x="2674966" y="5722957"/>
            <a:ext cx="3255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US" b="0" i="0" u="sng" dirty="0">
                <a:solidFill>
                  <a:srgbClr val="B60B03"/>
                </a:solidFill>
                <a:effectLst/>
                <a:latin typeface="-apple-system"/>
                <a:hlinkClick r:id="rId3"/>
              </a:rPr>
              <a:t>2024 Election Forecast from 538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681EE6-1BBB-B832-F2DB-BF2021DB80CA}"/>
              </a:ext>
            </a:extLst>
          </p:cNvPr>
          <p:cNvSpPr txBox="1"/>
          <p:nvPr/>
        </p:nvSpPr>
        <p:spPr>
          <a:xfrm>
            <a:off x="675159" y="1206747"/>
            <a:ext cx="6849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FiveThirtyEight published a dynamic Presidential Forecast starting before Election Day, updating regularly until Election 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6C4105-4C81-714D-4410-3F6254667A8E}"/>
              </a:ext>
            </a:extLst>
          </p:cNvPr>
          <p:cNvSpPr txBox="1"/>
          <p:nvPr/>
        </p:nvSpPr>
        <p:spPr>
          <a:xfrm>
            <a:off x="7804072" y="4632024"/>
            <a:ext cx="4047686" cy="13848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ts val="2550"/>
              </a:lnSpc>
              <a:spcAft>
                <a:spcPts val="900"/>
              </a:spcAft>
            </a:pPr>
            <a:r>
              <a:rPr lang="en-US" sz="1400" b="1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Recommend</a:t>
            </a:r>
            <a:r>
              <a:rPr lang="en-US" altLang="zh-CN" sz="1400" b="1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reading</a:t>
            </a:r>
            <a:r>
              <a:rPr lang="en-US" altLang="zh-CN" sz="140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400" dirty="0">
                <a:solidFill>
                  <a:srgbClr val="1416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538's 2024 presidential election forecast work” (https://abcnews.go.com/538/538s-2024-presidential-election-forecast-works/story?id=113068753)</a:t>
            </a:r>
          </a:p>
        </p:txBody>
      </p:sp>
    </p:spTree>
    <p:extLst>
      <p:ext uri="{BB962C8B-B14F-4D97-AF65-F5344CB8AC3E}">
        <p14:creationId xmlns:p14="http://schemas.microsoft.com/office/powerpoint/2010/main" val="234252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DC4C5-59F3-B745-A3A6-8D749D182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14CAA0-8674-F9DD-8232-C921814DA896}"/>
              </a:ext>
            </a:extLst>
          </p:cNvPr>
          <p:cNvSpPr txBox="1"/>
          <p:nvPr/>
        </p:nvSpPr>
        <p:spPr>
          <a:xfrm>
            <a:off x="588335" y="517452"/>
            <a:ext cx="602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We Learn D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 Science?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ow YouTube's Recommendation System Works - Social Nation">
            <a:extLst>
              <a:ext uri="{FF2B5EF4-FFF2-40B4-BE49-F238E27FC236}">
                <a16:creationId xmlns:a16="http://schemas.microsoft.com/office/drawing/2014/main" id="{8661C180-05AF-9A85-A8CA-A6614F44B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65" y="2188392"/>
            <a:ext cx="3394431" cy="22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nd Hot Products to Sell on Amazon | RepricerExpress">
            <a:extLst>
              <a:ext uri="{FF2B5EF4-FFF2-40B4-BE49-F238E27FC236}">
                <a16:creationId xmlns:a16="http://schemas.microsoft.com/office/drawing/2014/main" id="{2684B2D3-EB95-666E-3D56-5004A3EA4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79" y="2188392"/>
            <a:ext cx="3541841" cy="218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og">
            <a:extLst>
              <a:ext uri="{FF2B5EF4-FFF2-40B4-BE49-F238E27FC236}">
                <a16:creationId xmlns:a16="http://schemas.microsoft.com/office/drawing/2014/main" id="{47FE4D56-35D9-9B0F-5088-D9358A0E9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046" y="2023936"/>
            <a:ext cx="3210589" cy="251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4CC1B9-3DE5-DD29-C129-55C14F2632BA}"/>
                  </a:ext>
                </a:extLst>
              </p:cNvPr>
              <p:cNvSpPr txBox="1"/>
              <p:nvPr/>
            </p:nvSpPr>
            <p:spPr>
              <a:xfrm>
                <a:off x="531849" y="4688957"/>
                <a:ext cx="3281461" cy="547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How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does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YouTube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know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what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you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want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to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watch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4CC1B9-3DE5-DD29-C129-55C14F263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49" y="4688957"/>
                <a:ext cx="3281461" cy="547650"/>
              </a:xfrm>
              <a:prstGeom prst="rect">
                <a:avLst/>
              </a:prstGeom>
              <a:blipFill>
                <a:blip r:embed="rId5"/>
                <a:stretch>
                  <a:fillRect l="-1484" b="-1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CA817A-CD7B-F469-9563-FBE7028B4DC2}"/>
                  </a:ext>
                </a:extLst>
              </p:cNvPr>
              <p:cNvSpPr txBox="1"/>
              <p:nvPr/>
            </p:nvSpPr>
            <p:spPr>
              <a:xfrm>
                <a:off x="4455268" y="4688957"/>
                <a:ext cx="3281461" cy="547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How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does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 b="0" smtClean="0"/>
                        <m:t>Amazon</m:t>
                      </m:r>
                      <m:r>
                        <m:rPr>
                          <m:nor/>
                        </m:rPr>
                        <a:rPr lang="en-US" b="0" smtClean="0"/>
                        <m:t> </m:t>
                      </m:r>
                      <m:r>
                        <m:rPr>
                          <m:nor/>
                        </m:rPr>
                        <a:rPr lang="en-US" b="0" smtClean="0"/>
                        <m:t>know</m:t>
                      </m:r>
                      <m:r>
                        <m:rPr>
                          <m:nor/>
                        </m:rPr>
                        <a:rPr lang="en-US" b="0" smtClean="0"/>
                        <m:t> </m:t>
                      </m:r>
                      <m:r>
                        <m:rPr>
                          <m:nor/>
                        </m:rPr>
                        <a:rPr lang="en-US" b="0" smtClean="0"/>
                        <m:t>what</m:t>
                      </m:r>
                      <m:r>
                        <m:rPr>
                          <m:nor/>
                        </m:rPr>
                        <a:rPr lang="en-US" b="0" smtClean="0"/>
                        <m:t> </m:t>
                      </m:r>
                      <m:r>
                        <m:rPr>
                          <m:nor/>
                        </m:rPr>
                        <a:rPr lang="en-US" b="0" smtClean="0"/>
                        <m:t>are</m:t>
                      </m:r>
                      <m:r>
                        <m:rPr>
                          <m:nor/>
                        </m:rPr>
                        <a:rPr lang="en-US" b="0" smtClean="0"/>
                        <m:t> </m:t>
                      </m:r>
                      <m:r>
                        <m:rPr>
                          <m:nor/>
                        </m:rPr>
                        <a:rPr lang="en-US" b="0" smtClean="0"/>
                        <m:t>hot</m:t>
                      </m:r>
                      <m:r>
                        <m:rPr>
                          <m:nor/>
                        </m:rPr>
                        <a:rPr lang="en-US" b="0" smtClean="0"/>
                        <m:t> </m:t>
                      </m:r>
                      <m:r>
                        <m:rPr>
                          <m:nor/>
                        </m:rPr>
                        <a:rPr lang="en-US" b="0" smtClean="0"/>
                        <m:t>products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CA817A-CD7B-F469-9563-FBE7028B4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268" y="4688957"/>
                <a:ext cx="3281461" cy="547650"/>
              </a:xfrm>
              <a:prstGeom prst="rect">
                <a:avLst/>
              </a:prstGeom>
              <a:blipFill>
                <a:blip r:embed="rId6"/>
                <a:stretch>
                  <a:fillRect l="-186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FEC268-6404-7579-8B12-2E91FE2C9EDA}"/>
                  </a:ext>
                </a:extLst>
              </p:cNvPr>
              <p:cNvSpPr txBox="1"/>
              <p:nvPr/>
            </p:nvSpPr>
            <p:spPr>
              <a:xfrm>
                <a:off x="8591333" y="4688957"/>
                <a:ext cx="3281461" cy="547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How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does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Apple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group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the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photos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on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your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phone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FEC268-6404-7579-8B12-2E91FE2C9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333" y="4688957"/>
                <a:ext cx="3281461" cy="547650"/>
              </a:xfrm>
              <a:prstGeom prst="rect">
                <a:avLst/>
              </a:prstGeom>
              <a:blipFill>
                <a:blip r:embed="rId7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85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E9EBD-B0F5-5F02-B939-B4966FC9D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C625C-54A1-D1A2-F684-260FB7C8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160729-37DF-2405-8D6E-DB00DC7FADA9}"/>
              </a:ext>
            </a:extLst>
          </p:cNvPr>
          <p:cNvSpPr txBox="1"/>
          <p:nvPr/>
        </p:nvSpPr>
        <p:spPr>
          <a:xfrm>
            <a:off x="588335" y="517452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2C2FB50-0E9D-7105-3146-3D4E2AB33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28737"/>
            <a:ext cx="85344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95F8C5-1972-BF3E-0E37-CBFD4B14115E}"/>
              </a:ext>
            </a:extLst>
          </p:cNvPr>
          <p:cNvSpPr txBox="1"/>
          <p:nvPr/>
        </p:nvSpPr>
        <p:spPr>
          <a:xfrm>
            <a:off x="3945548" y="4941249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 Nate Silver’s prediction of election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98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78F4E-8F8B-BB0C-EFF2-0F6D46FB5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2323A-A705-001D-3C4F-F10ECACB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30FF8C-14DD-A429-22CA-F260D93452A5}"/>
              </a:ext>
            </a:extLst>
          </p:cNvPr>
          <p:cNvSpPr txBox="1"/>
          <p:nvPr/>
        </p:nvSpPr>
        <p:spPr>
          <a:xfrm>
            <a:off x="588335" y="517452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CBDCAC-2FB0-3F12-2220-38197C7B64B2}"/>
              </a:ext>
            </a:extLst>
          </p:cNvPr>
          <p:cNvSpPr txBox="1"/>
          <p:nvPr/>
        </p:nvSpPr>
        <p:spPr>
          <a:xfrm>
            <a:off x="707295" y="1117144"/>
            <a:ext cx="10001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John Hopkins University’s Center for Systems Science and Engineering provides a real-time update on the new COVID-19 confirmed cases, deaths, and recoveries by country, province, and city.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ncov – JHU CSSE">
            <a:extLst>
              <a:ext uri="{FF2B5EF4-FFF2-40B4-BE49-F238E27FC236}">
                <a16:creationId xmlns:a16="http://schemas.microsoft.com/office/drawing/2014/main" id="{B88548B4-83BE-AB71-3555-790EC6EC9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24" y="1763475"/>
            <a:ext cx="8477393" cy="377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348693-1087-2449-9811-B572EA8474D3}"/>
              </a:ext>
            </a:extLst>
          </p:cNvPr>
          <p:cNvSpPr txBox="1"/>
          <p:nvPr/>
        </p:nvSpPr>
        <p:spPr>
          <a:xfrm>
            <a:off x="3530726" y="5560039"/>
            <a:ext cx="6543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by governments (CDC, WHO), airlines, and media, Helped scientists track spread and forecast hospital demand</a:t>
            </a:r>
          </a:p>
        </p:txBody>
      </p:sp>
    </p:spTree>
    <p:extLst>
      <p:ext uri="{BB962C8B-B14F-4D97-AF65-F5344CB8AC3E}">
        <p14:creationId xmlns:p14="http://schemas.microsoft.com/office/powerpoint/2010/main" val="2980591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C0524-9E2D-6894-BE7B-13F52B2CE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AB0CB-45C4-7E8E-B33E-F93D6A62B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D120D-0AD4-BA94-F4D8-EF32FB19C90D}"/>
              </a:ext>
            </a:extLst>
          </p:cNvPr>
          <p:cNvSpPr txBox="1"/>
          <p:nvPr/>
        </p:nvSpPr>
        <p:spPr>
          <a:xfrm>
            <a:off x="588335" y="517452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63854F-8CBD-BDB8-A543-72607DA6ABFB}"/>
              </a:ext>
            </a:extLst>
          </p:cNvPr>
          <p:cNvSpPr txBox="1"/>
          <p:nvPr/>
        </p:nvSpPr>
        <p:spPr>
          <a:xfrm>
            <a:off x="647097" y="1406770"/>
            <a:ext cx="6097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Cyber-Security 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Target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D6858C-8D70-6B4D-E948-37C95F5F34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602"/>
          <a:stretch>
            <a:fillRect/>
          </a:stretch>
        </p:blipFill>
        <p:spPr>
          <a:xfrm>
            <a:off x="5688623" y="1387717"/>
            <a:ext cx="6207369" cy="40635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A1C5D7-FFFA-9EA1-BB9F-E50D71725D68}"/>
              </a:ext>
            </a:extLst>
          </p:cNvPr>
          <p:cNvSpPr txBox="1"/>
          <p:nvPr/>
        </p:nvSpPr>
        <p:spPr>
          <a:xfrm>
            <a:off x="647097" y="2099090"/>
            <a:ext cx="50415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science models learn the “normal pattern” of network traffic or user actions, then they can flag anything unusual automatically in real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login time &amp;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number of failed login attempts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file access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 packet characteristics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86430A-44EA-02EB-A079-98E2405C86B9}"/>
              </a:ext>
            </a:extLst>
          </p:cNvPr>
          <p:cNvSpPr txBox="1"/>
          <p:nvPr/>
        </p:nvSpPr>
        <p:spPr>
          <a:xfrm>
            <a:off x="450418" y="4627839"/>
            <a:ext cx="609746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actually had an AI-powered anomaly detection system, but alerts were ignored.</a:t>
            </a:r>
          </a:p>
        </p:txBody>
      </p:sp>
    </p:spTree>
    <p:extLst>
      <p:ext uri="{BB962C8B-B14F-4D97-AF65-F5344CB8AC3E}">
        <p14:creationId xmlns:p14="http://schemas.microsoft.com/office/powerpoint/2010/main" val="2461495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0C740-A65D-81A3-9031-48EF321DF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E3710-2117-341A-E23F-F1DA7C9A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57A8D-330B-D36F-D1AB-85D07418C0E0}"/>
              </a:ext>
            </a:extLst>
          </p:cNvPr>
          <p:cNvSpPr txBox="1"/>
          <p:nvPr/>
        </p:nvSpPr>
        <p:spPr>
          <a:xfrm>
            <a:off x="588335" y="517452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E8F201-99BD-D9FB-BECF-EB46294655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8666"/>
          <a:stretch/>
        </p:blipFill>
        <p:spPr>
          <a:xfrm>
            <a:off x="5584670" y="1248258"/>
            <a:ext cx="6386674" cy="39112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731EC5-5311-B79A-5285-977A519850CE}"/>
              </a:ext>
            </a:extLst>
          </p:cNvPr>
          <p:cNvSpPr txBox="1"/>
          <p:nvPr/>
        </p:nvSpPr>
        <p:spPr>
          <a:xfrm>
            <a:off x="588335" y="1509166"/>
            <a:ext cx="6097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Cyber-Security 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Privacy Leakage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97B188-A692-F602-F74D-094D173FB079}"/>
              </a:ext>
            </a:extLst>
          </p:cNvPr>
          <p:cNvSpPr txBox="1"/>
          <p:nvPr/>
        </p:nvSpPr>
        <p:spPr>
          <a:xfrm>
            <a:off x="3864049" y="6534544"/>
            <a:ext cx="77800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https://techland.time.com/2012/02/17/how-target-knew-a-high-school-girl-was-pregnant-before-her-parents/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021BC7-1FAA-BBD1-6E63-0F99F3298654}"/>
              </a:ext>
            </a:extLst>
          </p:cNvPr>
          <p:cNvSpPr txBox="1"/>
          <p:nvPr/>
        </p:nvSpPr>
        <p:spPr>
          <a:xfrm>
            <a:off x="590685" y="2310238"/>
            <a:ext cx="60960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dirty="0"/>
              <a:t>To train data science models, companies often collect: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Healthcare records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Location data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Financial data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Browsing and communication logs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1BBE6D-80F1-99FF-8453-3FB4F49AC6BD}"/>
              </a:ext>
            </a:extLst>
          </p:cNvPr>
          <p:cNvSpPr txBox="1"/>
          <p:nvPr/>
        </p:nvSpPr>
        <p:spPr>
          <a:xfrm>
            <a:off x="320321" y="5373006"/>
            <a:ext cx="58394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These datasets always contain </a:t>
            </a:r>
            <a:r>
              <a:rPr lang="en-US" b="1" dirty="0"/>
              <a:t>sensitive information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7867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0CA9D-6478-34E0-EB04-34EABF13A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5857B-F450-E585-F842-107CE535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1C1B6-072E-3090-05B6-CC4E0555E626}"/>
              </a:ext>
            </a:extLst>
          </p:cNvPr>
          <p:cNvSpPr txBox="1"/>
          <p:nvPr/>
        </p:nvSpPr>
        <p:spPr>
          <a:xfrm>
            <a:off x="588335" y="517452"/>
            <a:ext cx="1667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47BF78-5D1A-4FAE-8EEB-EE52C314257E}"/>
              </a:ext>
            </a:extLst>
          </p:cNvPr>
          <p:cNvSpPr txBox="1"/>
          <p:nvPr/>
        </p:nvSpPr>
        <p:spPr>
          <a:xfrm>
            <a:off x="588335" y="1179385"/>
            <a:ext cx="10016636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Datasets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 Irvine Machine Learning Repository (</a:t>
            </a:r>
            <a:r>
              <a:rPr lang="en-US" sz="1800" b="0" i="0" u="none" strike="noStrike" baseline="0" dirty="0">
                <a:solidFill>
                  <a:srgbClr val="CD9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http://archive.ics.uci.edu/ml/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Stanford Large Network Dataset Collection (</a:t>
            </a:r>
            <a:r>
              <a:rPr lang="en-US" sz="1800" b="0" i="0" u="none" strike="noStrike" baseline="0" dirty="0">
                <a:solidFill>
                  <a:srgbClr val="CD9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http://snap.stanford.edu/data/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Inter-university Consortium for Political and Social Research (</a:t>
            </a:r>
            <a:r>
              <a:rPr lang="en-US" sz="1800" b="0" i="0" u="none" strike="noStrike" baseline="0" dirty="0">
                <a:solidFill>
                  <a:srgbClr val="CD9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http://www.icpsr.umich.edu/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Pittsburgh Science of Learning Center's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DataShop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0" i="0" u="none" strike="noStrike" baseline="0" dirty="0">
                <a:solidFill>
                  <a:srgbClr val="CD9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https://pslcdatashop.web.cmu.edu/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Torrents (</a:t>
            </a:r>
            <a:r>
              <a:rPr lang="en-US" sz="1800" b="0" i="0" u="none" strike="noStrike" baseline="0" dirty="0">
                <a:solidFill>
                  <a:srgbClr val="CD9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http://academictorrents.com/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spcAft>
                <a:spcPts val="600"/>
              </a:spcAft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 Companies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Data.World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b="0" i="0" u="none" strike="noStrike" baseline="0" dirty="0">
                <a:solidFill>
                  <a:srgbClr val="CD9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https://data.world/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Financial Data (</a:t>
            </a:r>
            <a:r>
              <a:rPr lang="en-US" sz="1800" b="0" i="0" u="none" strike="noStrike" baseline="0" dirty="0">
                <a:solidFill>
                  <a:srgbClr val="CD9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https://www.quandl.com/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Amazon Web Services Public Data Sets (</a:t>
            </a:r>
            <a:r>
              <a:rPr lang="en-US" sz="1800" b="0" i="0" u="none" strike="noStrike" baseline="0" dirty="0">
                <a:solidFill>
                  <a:srgbClr val="CD9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http://aws.amazon.com/datasets/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Kaggle (</a:t>
            </a:r>
            <a:r>
              <a:rPr lang="da-DK" sz="1800" b="0" i="0" u="none" strike="noStrike" baseline="0" dirty="0">
                <a:solidFill>
                  <a:srgbClr val="CD9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http://www.kaggle.com/</a:t>
            </a:r>
            <a:r>
              <a:rPr lang="da-DK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Nytimes (</a:t>
            </a:r>
            <a:r>
              <a:rPr lang="nn-NO" sz="1800" b="0" i="0" u="none" strike="noStrike" baseline="0" dirty="0">
                <a:solidFill>
                  <a:srgbClr val="CD9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http://developer.nytimes.com/docs</a:t>
            </a:r>
            <a:r>
              <a:rPr lang="nn-NO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55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C38DD-5B8C-714E-E574-DE229331D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AB127-A98D-3F77-F4CD-133942BD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854404-E1F8-968C-C943-956CBAC73F05}"/>
              </a:ext>
            </a:extLst>
          </p:cNvPr>
          <p:cNvSpPr txBox="1"/>
          <p:nvPr/>
        </p:nvSpPr>
        <p:spPr>
          <a:xfrm>
            <a:off x="588335" y="517452"/>
            <a:ext cx="1667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D6A249-9094-E0EE-8091-78EB0D08EEAE}"/>
              </a:ext>
            </a:extLst>
          </p:cNvPr>
          <p:cNvSpPr txBox="1"/>
          <p:nvPr/>
        </p:nvSpPr>
        <p:spPr>
          <a:xfrm>
            <a:off x="588335" y="1179385"/>
            <a:ext cx="1001663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Gov. and NGO’s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Data.gov (https://www.data.gov/)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NYC Open Data (https://nycopendata.socrata.com/)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 Open Data Catalog (http://data.dc.gov/)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OpenDataDC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(http://www.opendatadc.org/)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(https://data.lacity.org/)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Open Data Dashboard (http://data.civicagency.org/))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data.gov.uk (http://data.gov.uk/)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Census Bureau (http://www.census.gov/)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Bank Open Data (http://data.worldbank.org/)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Humanitarian Data Exchange (http://docs.hdx.rwlabs.org/)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Sunlight Foundation (http://sunlightfoundation.com/api/)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ProPublica Data Store (https://projects.propublica.org/data-store/)</a:t>
            </a:r>
          </a:p>
        </p:txBody>
      </p:sp>
    </p:spTree>
    <p:extLst>
      <p:ext uri="{BB962C8B-B14F-4D97-AF65-F5344CB8AC3E}">
        <p14:creationId xmlns:p14="http://schemas.microsoft.com/office/powerpoint/2010/main" val="4042347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40F1C-B680-4799-8857-EE45EEE4E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130F2-1D0F-AFA7-3D90-11EF48090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7B4B7D-482C-E4EB-186E-1F42428B2766}"/>
              </a:ext>
            </a:extLst>
          </p:cNvPr>
          <p:cNvSpPr txBox="1"/>
          <p:nvPr/>
        </p:nvSpPr>
        <p:spPr>
          <a:xfrm>
            <a:off x="588335" y="517452"/>
            <a:ext cx="1667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17BA25-F347-7463-FB0B-4F2B289E6736}"/>
              </a:ext>
            </a:extLst>
          </p:cNvPr>
          <p:cNvSpPr txBox="1"/>
          <p:nvPr/>
        </p:nvSpPr>
        <p:spPr>
          <a:xfrm>
            <a:off x="588335" y="1179385"/>
            <a:ext cx="10016636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resources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Big Data Sources (http://www.smartdatacollective.com/bernardmarr/235366/big-data-20-free-big-data-sources-everyone-should-know 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for Data Innovation (http://www.datainnovation.org/category/publications/dataset-blog/)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Science Central (http://www.datasciencecentral.com/)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API’s (http://www.pythonforbeginners.com/api/listof-python-apis)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PyCoders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Weekly (http://pycoders.com/)</a:t>
            </a:r>
          </a:p>
        </p:txBody>
      </p:sp>
    </p:spTree>
    <p:extLst>
      <p:ext uri="{BB962C8B-B14F-4D97-AF65-F5344CB8AC3E}">
        <p14:creationId xmlns:p14="http://schemas.microsoft.com/office/powerpoint/2010/main" val="42957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5A873-B03C-6B84-BE73-442902053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FE944-2F47-2EB0-53B3-32989C8A1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69981-211F-A32E-76A8-4507E412C313}"/>
              </a:ext>
            </a:extLst>
          </p:cNvPr>
          <p:cNvSpPr txBox="1"/>
          <p:nvPr/>
        </p:nvSpPr>
        <p:spPr>
          <a:xfrm>
            <a:off x="588335" y="517452"/>
            <a:ext cx="602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We Learn D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 Science?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6E16E4-2178-242D-3418-3C626F334455}"/>
                  </a:ext>
                </a:extLst>
              </p:cNvPr>
              <p:cNvSpPr txBox="1"/>
              <p:nvPr/>
            </p:nvSpPr>
            <p:spPr>
              <a:xfrm>
                <a:off x="3098560" y="4890987"/>
                <a:ext cx="59948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How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does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 b="0" i="0" smtClean="0"/>
                      <m:t>ChatGpt</m:t>
                    </m:r>
                    <m:r>
                      <m:rPr>
                        <m:nor/>
                      </m:rPr>
                      <a:rPr lang="en-US" b="0" i="0" smtClean="0"/>
                      <m:t> </m:t>
                    </m:r>
                    <m:r>
                      <m:rPr>
                        <m:nor/>
                      </m:rPr>
                      <a:rPr lang="en-US" b="0" i="0" smtClean="0"/>
                      <m:t>understand</m:t>
                    </m:r>
                    <m:r>
                      <m:rPr>
                        <m:nor/>
                      </m:rPr>
                      <a:rPr lang="en-US" b="0" i="0" smtClean="0"/>
                      <m:t> </m:t>
                    </m:r>
                    <m:r>
                      <m:rPr>
                        <m:nor/>
                      </m:rPr>
                      <a:rPr lang="en-US" b="0" i="0" smtClean="0"/>
                      <m:t>and</m:t>
                    </m:r>
                    <m:r>
                      <m:rPr>
                        <m:nor/>
                      </m:rPr>
                      <a:rPr lang="en-US" b="0" i="0" smtClean="0"/>
                      <m:t> </m:t>
                    </m:r>
                    <m:r>
                      <m:rPr>
                        <m:nor/>
                      </m:rPr>
                      <a:rPr lang="en-US" b="0" i="0" smtClean="0"/>
                      <m:t>answer</m:t>
                    </m:r>
                    <m:r>
                      <m:rPr>
                        <m:nor/>
                      </m:rPr>
                      <a:rPr lang="en-US" b="0" i="0" smtClean="0"/>
                      <m:t> </m:t>
                    </m:r>
                    <m:r>
                      <m:rPr>
                        <m:nor/>
                      </m:rPr>
                      <a:rPr lang="en-US" b="0" i="0" smtClean="0"/>
                      <m:t>your</m:t>
                    </m:r>
                    <m:r>
                      <m:rPr>
                        <m:nor/>
                      </m:rPr>
                      <a:rPr lang="en-US" b="0" i="0" smtClean="0"/>
                      <m:t> </m:t>
                    </m:r>
                    <m:r>
                      <m:rPr>
                        <m:nor/>
                      </m:rPr>
                      <a:rPr lang="en-US" b="0" i="0" smtClean="0"/>
                      <m:t>question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6E16E4-2178-242D-3418-3C626F334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560" y="4890987"/>
                <a:ext cx="5994879" cy="276999"/>
              </a:xfrm>
              <a:prstGeom prst="rect">
                <a:avLst/>
              </a:prstGeom>
              <a:blipFill>
                <a:blip r:embed="rId2"/>
                <a:stretch>
                  <a:fillRect l="-1016" t="-28261" r="-193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ChatGPT Just Tried To Escape - YouTube">
            <a:extLst>
              <a:ext uri="{FF2B5EF4-FFF2-40B4-BE49-F238E27FC236}">
                <a16:creationId xmlns:a16="http://schemas.microsoft.com/office/drawing/2014/main" id="{0C6AD8DD-6932-B43D-0A6F-28D6A5D3F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798" y="1304258"/>
            <a:ext cx="6141266" cy="345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47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A0AF4-BB3D-1A54-D7CA-5B6EDCC15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F0057-3BDE-C64B-93C4-FE80B810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36B4C-2F82-FBD6-000A-221A3CD9A265}"/>
              </a:ext>
            </a:extLst>
          </p:cNvPr>
          <p:cNvSpPr txBox="1"/>
          <p:nvPr/>
        </p:nvSpPr>
        <p:spPr>
          <a:xfrm>
            <a:off x="588335" y="517452"/>
            <a:ext cx="4730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D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 Science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1F44EF-E1D4-66E7-66D2-01E099D89B84}"/>
              </a:ext>
            </a:extLst>
          </p:cNvPr>
          <p:cNvSpPr txBox="1"/>
          <p:nvPr/>
        </p:nvSpPr>
        <p:spPr>
          <a:xfrm>
            <a:off x="594048" y="1402240"/>
            <a:ext cx="10838121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Arial-BoldMT"/>
              </a:rPr>
              <a:t>What is Data Science?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MT"/>
              </a:rPr>
              <a:t>Data science is an interdisciplinary field that uses algorithms, procedures, and processes to examine large amounts of data to uncover hidden patterns, generate insights, and direct decision making.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ArialMT"/>
              </a:rPr>
              <a:t>Big data is a broad term for </a:t>
            </a:r>
            <a:r>
              <a:rPr lang="en-US" b="0" i="1" u="none" strike="noStrike" baseline="0" dirty="0">
                <a:solidFill>
                  <a:srgbClr val="000000"/>
                </a:solidFill>
                <a:latin typeface="Arial-ItalicMT"/>
              </a:rPr>
              <a:t>data-sets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MT"/>
              </a:rPr>
              <a:t>that are large and/or complex.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ArialMT"/>
              </a:rPr>
              <a:t>Challenges include analysis, capture, data-curation, search, machine learning, statistics, sharing, storage, transfer, visualization, and information privacy.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Arial-BoldMT"/>
              </a:rPr>
              <a:t>How is it different from Data Analytics?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Data Analytics is a sub-set of Data Science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Data Analytics is mostly about using statistical and enterprise software to gain insights in the data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Does not solve all components of data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34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F1BBA-5530-B8BF-5F54-135505ED2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E4DA2-8254-3D88-FD31-CA465AF6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082F61-7856-093A-70F9-B3B26D092E5F}"/>
              </a:ext>
            </a:extLst>
          </p:cNvPr>
          <p:cNvSpPr txBox="1"/>
          <p:nvPr/>
        </p:nvSpPr>
        <p:spPr>
          <a:xfrm>
            <a:off x="588335" y="517452"/>
            <a:ext cx="4730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D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 Science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CA96BB-90AE-B057-39E2-79130472B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204" y="1411037"/>
            <a:ext cx="8523809" cy="1895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85D5F5-B037-9B74-87C0-9179CCD624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058"/>
          <a:stretch>
            <a:fillRect/>
          </a:stretch>
        </p:blipFill>
        <p:spPr>
          <a:xfrm>
            <a:off x="3150343" y="3499076"/>
            <a:ext cx="5725530" cy="245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8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DD53A-C7BE-3F16-3A28-8D0E1A26B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57C7F-EB3C-0D90-885C-460F31B3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C4AAF-895B-3706-022A-1EA00C6E2C3E}"/>
              </a:ext>
            </a:extLst>
          </p:cNvPr>
          <p:cNvSpPr txBox="1"/>
          <p:nvPr/>
        </p:nvSpPr>
        <p:spPr>
          <a:xfrm>
            <a:off x="588335" y="517452"/>
            <a:ext cx="4730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D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 Science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CB26E5-4D45-5FFD-31C6-532EA152E15D}"/>
              </a:ext>
            </a:extLst>
          </p:cNvPr>
          <p:cNvSpPr txBox="1"/>
          <p:nvPr/>
        </p:nvSpPr>
        <p:spPr>
          <a:xfrm>
            <a:off x="652128" y="1424393"/>
            <a:ext cx="81941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Analysis: </a:t>
            </a:r>
            <a:r>
              <a:rPr lang="en-US" sz="2000" dirty="0"/>
              <a:t>…using data to discover useful information…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D329E8-164B-6925-3003-417FD9FC0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209" y="2132279"/>
            <a:ext cx="7091799" cy="347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84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3F569-1F04-0DDD-8511-D7A611FC6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39DA2-953A-D142-E91A-C6C681BA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2D014F-AFFB-B84C-3A45-C1D57AF8C815}"/>
              </a:ext>
            </a:extLst>
          </p:cNvPr>
          <p:cNvSpPr txBox="1"/>
          <p:nvPr/>
        </p:nvSpPr>
        <p:spPr>
          <a:xfrm>
            <a:off x="588335" y="517452"/>
            <a:ext cx="4730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D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 Science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66EDEE-DC9A-7AEF-5B94-789824023D1A}"/>
              </a:ext>
            </a:extLst>
          </p:cNvPr>
          <p:cNvSpPr txBox="1"/>
          <p:nvPr/>
        </p:nvSpPr>
        <p:spPr>
          <a:xfrm>
            <a:off x="652128" y="1424393"/>
            <a:ext cx="90305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Learning: </a:t>
            </a:r>
            <a:r>
              <a:rPr lang="en-US" sz="2000" dirty="0"/>
              <a:t>…creating and using models that learn from data…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3DF0D-8C5A-C808-1846-8BC92762C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169" y="1949302"/>
            <a:ext cx="7149426" cy="359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4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AE210-CFF5-104D-AD6B-339076E4D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E8994-9577-CA7D-1A6B-7C6439DE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CA986F-287C-8740-E21D-1878A599545B}"/>
              </a:ext>
            </a:extLst>
          </p:cNvPr>
          <p:cNvSpPr txBox="1"/>
          <p:nvPr/>
        </p:nvSpPr>
        <p:spPr>
          <a:xfrm>
            <a:off x="588335" y="517452"/>
            <a:ext cx="4730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D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 Science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1CD42D-5ADD-17EC-CAC9-C1C3CB1AA0BF}"/>
              </a:ext>
            </a:extLst>
          </p:cNvPr>
          <p:cNvSpPr txBox="1"/>
          <p:nvPr/>
        </p:nvSpPr>
        <p:spPr>
          <a:xfrm>
            <a:off x="652128" y="1424393"/>
            <a:ext cx="90305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Learning: </a:t>
            </a:r>
            <a:r>
              <a:rPr lang="en-US" sz="2000" dirty="0"/>
              <a:t>…creating and using models that learn from data…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1EC15B-D891-5093-2B68-3C1572449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27" y="2711842"/>
            <a:ext cx="4476190" cy="1561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051522-A2A7-EAAC-B868-85836FB5A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083" y="2799332"/>
            <a:ext cx="5804047" cy="1474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F982D4-B6B9-BD3D-EC0A-EC6747032881}"/>
              </a:ext>
            </a:extLst>
          </p:cNvPr>
          <p:cNvSpPr txBox="1"/>
          <p:nvPr/>
        </p:nvSpPr>
        <p:spPr>
          <a:xfrm>
            <a:off x="2154865" y="4514924"/>
            <a:ext cx="2098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136683-1736-AD9F-687F-9B52EB5750D3}"/>
              </a:ext>
            </a:extLst>
          </p:cNvPr>
          <p:cNvSpPr txBox="1"/>
          <p:nvPr/>
        </p:nvSpPr>
        <p:spPr>
          <a:xfrm>
            <a:off x="7715027" y="4514924"/>
            <a:ext cx="2098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90807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986CF-452A-D6A9-A3CC-975967D15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5D595-7BE2-55C2-E40E-ECFCBAF0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26E0C-6143-7390-EF59-0BF49CA673FC}"/>
              </a:ext>
            </a:extLst>
          </p:cNvPr>
          <p:cNvSpPr txBox="1"/>
          <p:nvPr/>
        </p:nvSpPr>
        <p:spPr>
          <a:xfrm>
            <a:off x="588335" y="517452"/>
            <a:ext cx="4730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D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 Science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ntroduction To Data Science. What is Data Science? | by Rashal Ismath |  Analytics Vidhya | Medium">
            <a:extLst>
              <a:ext uri="{FF2B5EF4-FFF2-40B4-BE49-F238E27FC236}">
                <a16:creationId xmlns:a16="http://schemas.microsoft.com/office/drawing/2014/main" id="{EB2835C5-B605-9258-7175-2CC6F9B45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62" y="2594343"/>
            <a:ext cx="3594650" cy="318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DE6EB8-C2AD-9A95-1371-C89962170DE2}"/>
              </a:ext>
            </a:extLst>
          </p:cNvPr>
          <p:cNvSpPr txBox="1"/>
          <p:nvPr/>
        </p:nvSpPr>
        <p:spPr>
          <a:xfrm>
            <a:off x="694661" y="13198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of Data Science: </a:t>
            </a:r>
            <a:r>
              <a:rPr lang="en-US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“Turn Data into Data Products”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14186"/>
      </p:ext>
    </p:extLst>
  </p:cSld>
  <p:clrMapOvr>
    <a:masterClrMapping/>
  </p:clrMapOvr>
</p:sld>
</file>

<file path=ppt/theme/theme1.xml><?xml version="1.0" encoding="utf-8"?>
<a:theme xmlns:a="http://schemas.openxmlformats.org/drawingml/2006/main" name="uncg-ppt-whitebgrd-fullnamelogo">
  <a:themeElements>
    <a:clrScheme name="UNCG color palette">
      <a:dk1>
        <a:sysClr val="windowText" lastClr="000000"/>
      </a:dk1>
      <a:lt1>
        <a:sysClr val="window" lastClr="FFFFFF"/>
      </a:lt1>
      <a:dk2>
        <a:srgbClr val="1F497D"/>
      </a:dk2>
      <a:lt2>
        <a:srgbClr val="CCCCAA"/>
      </a:lt2>
      <a:accent1>
        <a:srgbClr val="336699"/>
      </a:accent1>
      <a:accent2>
        <a:srgbClr val="991122"/>
      </a:accent2>
      <a:accent3>
        <a:srgbClr val="AAEEBB"/>
      </a:accent3>
      <a:accent4>
        <a:srgbClr val="FFCC00"/>
      </a:accent4>
      <a:accent5>
        <a:srgbClr val="77CCBB"/>
      </a:accent5>
      <a:accent6>
        <a:srgbClr val="CC6633"/>
      </a:accent6>
      <a:hlink>
        <a:srgbClr val="72839A"/>
      </a:hlink>
      <a:folHlink>
        <a:srgbClr val="72839A"/>
      </a:folHlink>
    </a:clrScheme>
    <a:fontScheme name="UNCG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uncg-ppt-whitebgrd-fullnamelogo</Template>
  <TotalTime>14874</TotalTime>
  <Words>1168</Words>
  <Application>Microsoft Office PowerPoint</Application>
  <PresentationFormat>Widescreen</PresentationFormat>
  <Paragraphs>146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-apple-system</vt:lpstr>
      <vt:lpstr>Arial-BoldMT</vt:lpstr>
      <vt:lpstr>Arial-ItalicMT</vt:lpstr>
      <vt:lpstr>ArialMT</vt:lpstr>
      <vt:lpstr>Times</vt:lpstr>
      <vt:lpstr>Arial</vt:lpstr>
      <vt:lpstr>Calibri</vt:lpstr>
      <vt:lpstr>Calibri Light</vt:lpstr>
      <vt:lpstr>Georgia</vt:lpstr>
      <vt:lpstr>Poppins</vt:lpstr>
      <vt:lpstr>Times New Roman</vt:lpstr>
      <vt:lpstr>Wingdings</vt:lpstr>
      <vt:lpstr>uncg-ppt-whitebgrd-fullnamelogo</vt:lpstr>
      <vt:lpstr>Custom Design</vt:lpstr>
      <vt:lpstr>Introduction to Data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 Jung</dc:creator>
  <cp:lastModifiedBy>xiaochen li</cp:lastModifiedBy>
  <cp:revision>981</cp:revision>
  <cp:lastPrinted>2019-04-08T20:38:29Z</cp:lastPrinted>
  <dcterms:created xsi:type="dcterms:W3CDTF">2017-07-31T14:54:53Z</dcterms:created>
  <dcterms:modified xsi:type="dcterms:W3CDTF">2026-01-13T02:31:07Z</dcterms:modified>
</cp:coreProperties>
</file>