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4" r:id="rId3"/>
    <p:sldId id="372" r:id="rId4"/>
    <p:sldId id="308" r:id="rId5"/>
    <p:sldId id="371" r:id="rId6"/>
    <p:sldId id="333" r:id="rId7"/>
    <p:sldId id="349" r:id="rId8"/>
    <p:sldId id="373" r:id="rId9"/>
    <p:sldId id="338" r:id="rId10"/>
    <p:sldId id="339" r:id="rId11"/>
    <p:sldId id="341" r:id="rId12"/>
    <p:sldId id="364" r:id="rId13"/>
    <p:sldId id="369" r:id="rId14"/>
    <p:sldId id="370" r:id="rId15"/>
    <p:sldId id="374" r:id="rId16"/>
    <p:sldId id="3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B72EA-0426-4020-B3F7-CA78A5942DA2}" v="43" dt="2026-04-06T14:38:58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5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077B72EA-0426-4020-B3F7-CA78A5942DA2}"/>
    <pc:docChg chg="undo custSel addSld delSld modSld">
      <pc:chgData name="xiaochen li" userId="50b582a8adf77086" providerId="LiveId" clId="{077B72EA-0426-4020-B3F7-CA78A5942DA2}" dt="2026-04-06T14:38:57.998" v="607"/>
      <pc:docMkLst>
        <pc:docMk/>
      </pc:docMkLst>
      <pc:sldChg chg="del">
        <pc:chgData name="xiaochen li" userId="50b582a8adf77086" providerId="LiveId" clId="{077B72EA-0426-4020-B3F7-CA78A5942DA2}" dt="2026-04-05T20:31:35.414" v="0" actId="47"/>
        <pc:sldMkLst>
          <pc:docMk/>
          <pc:sldMk cId="2648527795" sldId="257"/>
        </pc:sldMkLst>
      </pc:sldChg>
      <pc:sldChg chg="addSp modSp mod">
        <pc:chgData name="xiaochen li" userId="50b582a8adf77086" providerId="LiveId" clId="{077B72EA-0426-4020-B3F7-CA78A5942DA2}" dt="2026-04-05T20:45:52.041" v="331" actId="20577"/>
        <pc:sldMkLst>
          <pc:docMk/>
          <pc:sldMk cId="1702240822" sldId="294"/>
        </pc:sldMkLst>
        <pc:spChg chg="mod">
          <ac:chgData name="xiaochen li" userId="50b582a8adf77086" providerId="LiveId" clId="{077B72EA-0426-4020-B3F7-CA78A5942DA2}" dt="2026-04-05T20:35:39.491" v="12"/>
          <ac:spMkLst>
            <pc:docMk/>
            <pc:sldMk cId="1702240822" sldId="294"/>
            <ac:spMk id="2" creationId="{E51EDF62-39B6-F859-FBF3-2DDFB7AA23B4}"/>
          </ac:spMkLst>
        </pc:spChg>
        <pc:spChg chg="mod">
          <ac:chgData name="xiaochen li" userId="50b582a8adf77086" providerId="LiveId" clId="{077B72EA-0426-4020-B3F7-CA78A5942DA2}" dt="2026-04-05T20:45:52.041" v="331" actId="20577"/>
          <ac:spMkLst>
            <pc:docMk/>
            <pc:sldMk cId="1702240822" sldId="294"/>
            <ac:spMk id="3" creationId="{C441C0D9-4A29-539D-47E4-B71236CF186A}"/>
          </ac:spMkLst>
        </pc:spChg>
        <pc:spChg chg="add">
          <ac:chgData name="xiaochen li" userId="50b582a8adf77086" providerId="LiveId" clId="{077B72EA-0426-4020-B3F7-CA78A5942DA2}" dt="2026-04-05T20:35:48.973" v="14"/>
          <ac:spMkLst>
            <pc:docMk/>
            <pc:sldMk cId="1702240822" sldId="294"/>
            <ac:spMk id="5" creationId="{4877923A-A91A-310C-F082-0AEF7E9FA916}"/>
          </ac:spMkLst>
        </pc:spChg>
        <pc:spChg chg="add">
          <ac:chgData name="xiaochen li" userId="50b582a8adf77086" providerId="LiveId" clId="{077B72EA-0426-4020-B3F7-CA78A5942DA2}" dt="2026-04-05T20:35:48.973" v="14"/>
          <ac:spMkLst>
            <pc:docMk/>
            <pc:sldMk cId="1702240822" sldId="294"/>
            <ac:spMk id="6" creationId="{CBD1FA8D-19E5-2547-2E26-219A7CF56D09}"/>
          </ac:spMkLst>
        </pc:spChg>
        <pc:spChg chg="add">
          <ac:chgData name="xiaochen li" userId="50b582a8adf77086" providerId="LiveId" clId="{077B72EA-0426-4020-B3F7-CA78A5942DA2}" dt="2026-04-05T20:35:48.973" v="14"/>
          <ac:spMkLst>
            <pc:docMk/>
            <pc:sldMk cId="1702240822" sldId="294"/>
            <ac:spMk id="7" creationId="{63B58752-BFAA-FFC6-3B79-CF66E18A1514}"/>
          </ac:spMkLst>
        </pc:spChg>
      </pc:sldChg>
      <pc:sldChg chg="add setBg">
        <pc:chgData name="xiaochen li" userId="50b582a8adf77086" providerId="LiveId" clId="{077B72EA-0426-4020-B3F7-CA78A5942DA2}" dt="2026-04-06T14:32:44.428" v="595"/>
        <pc:sldMkLst>
          <pc:docMk/>
          <pc:sldMk cId="2232354332" sldId="308"/>
        </pc:sldMkLst>
      </pc:sldChg>
      <pc:sldChg chg="add setBg">
        <pc:chgData name="xiaochen li" userId="50b582a8adf77086" providerId="LiveId" clId="{077B72EA-0426-4020-B3F7-CA78A5942DA2}" dt="2026-04-06T14:36:56.705" v="599"/>
        <pc:sldMkLst>
          <pc:docMk/>
          <pc:sldMk cId="24318061" sldId="338"/>
        </pc:sldMkLst>
      </pc:sldChg>
      <pc:sldChg chg="add setBg">
        <pc:chgData name="xiaochen li" userId="50b582a8adf77086" providerId="LiveId" clId="{077B72EA-0426-4020-B3F7-CA78A5942DA2}" dt="2026-04-06T14:37:26.406" v="602"/>
        <pc:sldMkLst>
          <pc:docMk/>
          <pc:sldMk cId="3725195469" sldId="339"/>
        </pc:sldMkLst>
      </pc:sldChg>
      <pc:sldChg chg="add setBg">
        <pc:chgData name="xiaochen li" userId="50b582a8adf77086" providerId="LiveId" clId="{077B72EA-0426-4020-B3F7-CA78A5942DA2}" dt="2026-04-06T14:37:40.463" v="603"/>
        <pc:sldMkLst>
          <pc:docMk/>
          <pc:sldMk cId="1905342089" sldId="341"/>
        </pc:sldMkLst>
      </pc:sldChg>
      <pc:sldChg chg="add">
        <pc:chgData name="xiaochen li" userId="50b582a8adf77086" providerId="LiveId" clId="{077B72EA-0426-4020-B3F7-CA78A5942DA2}" dt="2026-04-05T20:31:37.211" v="1"/>
        <pc:sldMkLst>
          <pc:docMk/>
          <pc:sldMk cId="2890179714" sldId="364"/>
        </pc:sldMkLst>
      </pc:sldChg>
      <pc:sldChg chg="add">
        <pc:chgData name="xiaochen li" userId="50b582a8adf77086" providerId="LiveId" clId="{077B72EA-0426-4020-B3F7-CA78A5942DA2}" dt="2026-04-05T20:31:37.211" v="1"/>
        <pc:sldMkLst>
          <pc:docMk/>
          <pc:sldMk cId="2731914703" sldId="369"/>
        </pc:sldMkLst>
      </pc:sldChg>
      <pc:sldChg chg="add">
        <pc:chgData name="xiaochen li" userId="50b582a8adf77086" providerId="LiveId" clId="{077B72EA-0426-4020-B3F7-CA78A5942DA2}" dt="2026-04-05T20:31:37.211" v="1"/>
        <pc:sldMkLst>
          <pc:docMk/>
          <pc:sldMk cId="4018619142" sldId="370"/>
        </pc:sldMkLst>
      </pc:sldChg>
      <pc:sldChg chg="add">
        <pc:chgData name="xiaochen li" userId="50b582a8adf77086" providerId="LiveId" clId="{077B72EA-0426-4020-B3F7-CA78A5942DA2}" dt="2026-04-05T20:32:53.349" v="2" actId="2890"/>
        <pc:sldMkLst>
          <pc:docMk/>
          <pc:sldMk cId="612682321" sldId="371"/>
        </pc:sldMkLst>
      </pc:sldChg>
      <pc:sldChg chg="modSp add mod">
        <pc:chgData name="xiaochen li" userId="50b582a8adf77086" providerId="LiveId" clId="{077B72EA-0426-4020-B3F7-CA78A5942DA2}" dt="2026-04-05T20:51:03.409" v="594" actId="20577"/>
        <pc:sldMkLst>
          <pc:docMk/>
          <pc:sldMk cId="2794162187" sldId="372"/>
        </pc:sldMkLst>
        <pc:spChg chg="mod">
          <ac:chgData name="xiaochen li" userId="50b582a8adf77086" providerId="LiveId" clId="{077B72EA-0426-4020-B3F7-CA78A5942DA2}" dt="2026-04-05T20:51:03.409" v="594" actId="20577"/>
          <ac:spMkLst>
            <pc:docMk/>
            <pc:sldMk cId="2794162187" sldId="372"/>
            <ac:spMk id="3" creationId="{A548FA9D-40D6-E41E-3003-FAF99F63C6BB}"/>
          </ac:spMkLst>
        </pc:spChg>
      </pc:sldChg>
      <pc:sldChg chg="add setBg">
        <pc:chgData name="xiaochen li" userId="50b582a8adf77086" providerId="LiveId" clId="{077B72EA-0426-4020-B3F7-CA78A5942DA2}" dt="2026-04-06T14:36:21.631" v="596"/>
        <pc:sldMkLst>
          <pc:docMk/>
          <pc:sldMk cId="246382314" sldId="373"/>
        </pc:sldMkLst>
      </pc:sldChg>
      <pc:sldChg chg="add del">
        <pc:chgData name="xiaochen li" userId="50b582a8adf77086" providerId="LiveId" clId="{077B72EA-0426-4020-B3F7-CA78A5942DA2}" dt="2026-04-06T14:36:45.321" v="598" actId="47"/>
        <pc:sldMkLst>
          <pc:docMk/>
          <pc:sldMk cId="1302203442" sldId="374"/>
        </pc:sldMkLst>
      </pc:sldChg>
      <pc:sldChg chg="add del setBg">
        <pc:chgData name="xiaochen li" userId="50b582a8adf77086" providerId="LiveId" clId="{077B72EA-0426-4020-B3F7-CA78A5942DA2}" dt="2026-04-06T14:37:08.879" v="601" actId="47"/>
        <pc:sldMkLst>
          <pc:docMk/>
          <pc:sldMk cId="3215677590" sldId="374"/>
        </pc:sldMkLst>
      </pc:sldChg>
      <pc:sldChg chg="add">
        <pc:chgData name="xiaochen li" userId="50b582a8adf77086" providerId="LiveId" clId="{077B72EA-0426-4020-B3F7-CA78A5942DA2}" dt="2026-04-06T14:38:28.152" v="604"/>
        <pc:sldMkLst>
          <pc:docMk/>
          <pc:sldMk cId="3471268240" sldId="374"/>
        </pc:sldMkLst>
      </pc:sldChg>
      <pc:sldChg chg="add del">
        <pc:chgData name="xiaochen li" userId="50b582a8adf77086" providerId="LiveId" clId="{077B72EA-0426-4020-B3F7-CA78A5942DA2}" dt="2026-04-06T14:38:51.145" v="606" actId="47"/>
        <pc:sldMkLst>
          <pc:docMk/>
          <pc:sldMk cId="2110894169" sldId="375"/>
        </pc:sldMkLst>
      </pc:sldChg>
      <pc:sldChg chg="add">
        <pc:chgData name="xiaochen li" userId="50b582a8adf77086" providerId="LiveId" clId="{077B72EA-0426-4020-B3F7-CA78A5942DA2}" dt="2026-04-06T14:38:57.998" v="607"/>
        <pc:sldMkLst>
          <pc:docMk/>
          <pc:sldMk cId="3879192619" sldId="3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2BE67-D109-4FA7-AF48-0F8C9E35EB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485AE-DF31-4CD1-98F5-5C2D5AF50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52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4A3E2-B19A-62C5-DF29-E50B9BFCF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84903F-379B-124E-D194-678B8BCA4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DD765C-A6AD-3CFC-1487-CFAB0C9BE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A2350-8B4D-D0BC-1B1C-7A5F06F09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14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5C204-352A-5D94-A1BF-3C52B9AD8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17934-818A-AB03-27D4-F150A7428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C9620-7382-8256-B298-564ABB5E98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C4489-5B05-CB71-14FD-0B8E700CE2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64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9C93C-1EBE-AA40-FBEF-4EA374816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7AD8A7-C244-1041-1A1A-44D8B80B2A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920BB1-C331-378D-293C-DBA71BBFC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FA27E-959B-E791-C08A-80D8262AE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52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D5C78-69E5-36DF-2A9E-23169878F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77B87-9D9B-396B-9DAC-D91110543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8B7BF2-3E4C-8364-C1DE-6ACCE9E8F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864D2-0F35-A142-1B1B-8F3F6A321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76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A6627-0369-BEF9-809E-1B79182DE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6CDCE7-9437-EEC9-223A-E5A4E72CF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5275F9-3716-5D38-F25B-884DF50E5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dirty="0" err="1"/>
              <a:t>df</a:t>
            </a:r>
            <a:r>
              <a:rPr lang="en-US" dirty="0"/>
              <a:t> = 5 + 5 -2 = 8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t0.025,8​≈2.306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7F5B5-86F4-822F-8D23-4852216348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6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9D88A-A8AA-B4AE-3047-A6B92E662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410A19-D8EB-B2FB-878C-286263E04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053680-1B80-6C22-DD65-8CBB07ABF4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dirty="0"/>
              <a:t>K </a:t>
            </a:r>
            <a:r>
              <a:rPr lang="en-US"/>
              <a:t>= 3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represents the number of independent groups</a:t>
            </a:r>
            <a:endParaRPr 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N = 9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Df1 = 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Df2 = 9 – 3 = 6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F0.05,(2,6)​≈5.14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EF42C-D266-047B-1FC1-3C51179DD9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280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A7E22-355A-E4A6-5F3C-7FAE4F28A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D1D44D-A206-294D-9FA6-BB2BB09D66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58F101-CD45-3568-2E9D-A9B12A685F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dirty="0" err="1"/>
              <a:t>Df</a:t>
            </a:r>
            <a:r>
              <a:rPr lang="en-US" dirty="0"/>
              <a:t> = (r-1)(c-1)=(2-1)(2-1)=1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  <a:p>
            <a:pPr>
              <a:buFont typeface="Wingdings" panose="05000000000000000000" pitchFamily="2" charset="2"/>
              <a:buNone/>
            </a:pPr>
            <a:r>
              <a:rPr lang="el-GR" dirty="0"/>
              <a:t>χ0.05,12​≈3.84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BD88-90EE-EE42-65F3-5EE87DF9D7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4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9361E-4882-2A6E-2827-59DE3B105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0EFB0E-6351-05A0-09E7-6BD37EBF89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4E3A4-2F43-5B90-A7B3-A7377D8BE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A7D-50F6-7B0C-4DCE-5497E4DFA6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75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CB3F1-1167-BC95-F426-BF2338F57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78333-893D-DC95-8A29-34B9958D7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CCADF-C711-1086-C689-00284EC7E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608F8-73E9-B248-3494-A1E9E1206F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12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68255-6346-A8AB-A039-4BB98B2DC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FA2842-66E6-92E5-9062-5C4EEE11CE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8EBC77-3D8B-0BF2-3C06-7D50ECCC8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65F20-F02A-6E5C-9B05-EC712204A2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22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2D51D-E824-AB57-1B63-D7B3354CC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7795E1-7544-C8CB-2F3B-4768D64A7E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899134-46A2-EE0E-16D2-4630A82F6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BB19B-1182-D443-2DE4-E45DF7DB4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85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EAEB4-063A-AB4A-FBDE-7C5504415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94A172-4E07-DD59-BF15-38AF7F2C33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F8257B-96DF-7E21-2884-981C9446FA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62F87-9A09-8D49-2C5E-DCDF50710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03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4F293-37A1-BE18-61C7-21889BEF8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5A6DA-A800-CA5A-9DD6-1B551993A7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6D6F10-EF6C-77D7-6D60-FD0072423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A7D1-81FC-8B90-BADE-11DB53EDD3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60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87523-E008-DF45-E7AB-0D70F5F23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5DDE84-AE80-8B6B-5290-08B4320EDF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B5A8CB-DDFC-2FA2-1BFF-DEDC026BB8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EDFBB-3380-DCB9-D242-D594AB91A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05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97A16-9392-F105-6B0E-042420FA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EAFE9E-EAAD-E022-7660-69D57D1C27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076877-ABD5-6179-18BB-737F1FF8D2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D5C8E-21A7-C556-3D84-16B09AAE64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6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1770E-0DFF-E178-8658-52A7D2EAD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7DED0-2A93-BD67-0E85-F9C337F7C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62AB8-4DF1-CF71-91DD-C380FDA6D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001B1-C5B9-1EA3-4FBC-DC85FFF2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BAC8A-950E-BB2E-379E-EC4A0EBC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3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185D-06ED-A7CC-057F-A0733B033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03E5F-E7A3-7CDA-6746-369221621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3D8B6-5848-4ECA-F1B0-CAE9CA3E5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469FE-BDFE-E153-1006-D008EAFA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23690-6244-9C62-C8C1-B6EEDAB50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4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00CBA5-D3EF-A360-5F83-4FEC52825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D7188-BAEE-623D-ECA1-F83EE8867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83B2D-D06E-C197-4088-CC7C0304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FE29-F403-FEE0-AAFA-B2697B25B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1C35F-E976-D963-53E3-ABF78C84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2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285491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3E207-3F15-1676-0673-D0A5D7FDB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E36E-53F0-8022-BBF2-15EF9F6D6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7B54-2B08-3395-3B5D-B24353E0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47B4F-FE20-BB2C-95FF-70CFB8B3B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B1C1E-F9B1-0034-1CC9-5DA73840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4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BCD84-FD62-5D2E-39D0-3AB933768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E58F4-986E-F505-C721-DB86818FC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CFA42-9B54-0E9A-4783-1E04F207B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4F777-6894-985B-FE57-FCD7E320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C892E-E9B8-BD92-151C-7C431D9E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6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7F6D4-D82C-4BE3-204A-68F5990A3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78101-BB45-4885-A653-B2943B216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CA73D-42AC-C6D0-E90C-96575580E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E1C72-B01D-D83E-E44A-5A41DB92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7227BB-2710-CE65-9462-DD2E674C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51BFE-AD26-DB6D-D619-A19A6D52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5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82B8E-4266-2E4B-4EFA-85FE1912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26BCE-B95E-2706-6344-10C41D2E0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F0345-9A06-DE8B-B1A9-ACAB81A9B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ABBC87-721E-2DF0-0DC2-A895C32B7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4060BD-623C-A75F-3695-84FAE3B07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CCBA65-25F2-BC4D-2C61-1D84214A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FBBA4-31CF-90F8-AAF3-C96BD5352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54328-7E55-59BC-0E0C-53349404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91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9C9B-3EA9-A9EE-F060-45095F21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5069CE-B84C-1017-A26E-110874B17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7891E-ABA2-B427-63CA-E207F36C1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CDFF6-076E-97F1-1A71-42211338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4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36407A-0B65-E109-AF8F-FFDB25A0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489FA-7B78-EB68-8609-7E063C31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3431E-100F-F9A9-5AC7-201D6E46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0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CB43-47C5-93D4-9823-FAC43D64F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E732E-510E-7778-157D-DA6C51639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5863FF-58F0-FFF2-150A-BA323D8E0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DE032-2191-9354-43C6-E27C068C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998D4-794A-2DAA-F53D-C92AB264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95028-2ABD-8ACC-2558-434C91F7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7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D2FD9-C361-A923-F0E8-29BB7F655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1AB47A-3F83-1513-BAE8-C3BC1A4C7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06780-95EE-CF82-18BF-039A02193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93509-9150-9511-5F2F-EEAAD3794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6AB1B-31DB-5D75-92B3-BCE7B47B7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378F3-7573-FB28-AAF4-1115A14A0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0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E8A898-4CED-5A47-E8A6-5E9A920D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08E4B-8F82-A651-88B6-E9DEB3CB4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AE5BE-E38D-64F7-55D4-10BAA4BE2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68616E-0F93-480B-8A3A-79647AB013E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3FDE0-98D8-67B7-295E-FEBBE0586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6C921-13D6-4673-7D91-AA3F15886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CEBC38-A82E-4ED4-A8CB-2885A3D7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4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25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18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B472-FA2D-B218-04E1-CF2EF44EA2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2 Review</a:t>
            </a:r>
          </a:p>
        </p:txBody>
      </p:sp>
    </p:spTree>
    <p:extLst>
      <p:ext uri="{BB962C8B-B14F-4D97-AF65-F5344CB8AC3E}">
        <p14:creationId xmlns:p14="http://schemas.microsoft.com/office/powerpoint/2010/main" val="222009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26433-FDDE-5FE7-344F-97984894E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03D6A-D662-1EAD-BD6D-10CFD970D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55435-61FA-0E11-B399-92E93426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B021CA-05B1-1924-926C-C34FAEA99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9774" y="1143000"/>
            <a:ext cx="4180952" cy="1323810"/>
          </a:xfrm>
          <a:prstGeom prst="rect">
            <a:avLst/>
          </a:prstGeom>
        </p:spPr>
      </p:pic>
      <p:pic>
        <p:nvPicPr>
          <p:cNvPr id="6" name="Picture 2" descr="spearman rank correlation">
            <a:extLst>
              <a:ext uri="{FF2B5EF4-FFF2-40B4-BE49-F238E27FC236}">
                <a16:creationId xmlns:a16="http://schemas.microsoft.com/office/drawing/2014/main" id="{3D436C1E-14DE-367A-41E3-0AA53B292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62" y="1490930"/>
            <a:ext cx="1683291" cy="78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8A3A37-3492-BA89-4C55-5BAB0876DAC2}"/>
                  </a:ext>
                </a:extLst>
              </p:cNvPr>
              <p:cNvSpPr txBox="1"/>
              <p:nvPr/>
            </p:nvSpPr>
            <p:spPr>
              <a:xfrm>
                <a:off x="4446639" y="2466810"/>
                <a:ext cx="34540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-1  -1  1    1  0   1  -2 -2  2  1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8A3A37-3492-BA89-4C55-5BAB0876DA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6639" y="2466810"/>
                <a:ext cx="3454087" cy="369332"/>
              </a:xfrm>
              <a:prstGeom prst="rect">
                <a:avLst/>
              </a:prstGeom>
              <a:blipFill>
                <a:blip r:embed="rId5"/>
                <a:stretch>
                  <a:fillRect t="-10000" r="-52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96E023-C6A8-5809-7C55-C4DD5320F209}"/>
                  </a:ext>
                </a:extLst>
              </p:cNvPr>
              <p:cNvSpPr txBox="1"/>
              <p:nvPr/>
            </p:nvSpPr>
            <p:spPr>
              <a:xfrm>
                <a:off x="5339528" y="3093619"/>
                <a:ext cx="1214115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96E023-C6A8-5809-7C55-C4DD5320F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528" y="3093619"/>
                <a:ext cx="1214115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CE36733E-443B-FD0E-260D-267B4DB342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65632" y="3957857"/>
            <a:ext cx="5761905" cy="8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9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AFDD1-B0FC-A86D-B785-897109EDD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E9682-38BB-DDAD-40A0-B8B9498AF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2B862-CEC1-E26E-E46C-BEF893D5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5B4F0E6-B57F-30FE-B8C8-53B8A7BD6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599" y="1262145"/>
            <a:ext cx="4180952" cy="1323810"/>
          </a:xfrm>
          <a:prstGeom prst="rect">
            <a:avLst/>
          </a:prstGeom>
        </p:spPr>
      </p:pic>
      <p:pic>
        <p:nvPicPr>
          <p:cNvPr id="6" name="Picture 2" descr="kendall rank correlation">
            <a:extLst>
              <a:ext uri="{FF2B5EF4-FFF2-40B4-BE49-F238E27FC236}">
                <a16:creationId xmlns:a16="http://schemas.microsoft.com/office/drawing/2014/main" id="{47622BFD-3230-100F-8D1C-179CF2319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457017"/>
            <a:ext cx="1357312" cy="934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80836B-864D-BD9A-A339-40890AD867A9}"/>
                  </a:ext>
                </a:extLst>
              </p:cNvPr>
              <p:cNvSpPr txBox="1"/>
              <p:nvPr/>
            </p:nvSpPr>
            <p:spPr>
              <a:xfrm>
                <a:off x="3843599" y="3213551"/>
                <a:ext cx="2832250" cy="374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Total Pairs: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=45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80836B-864D-BD9A-A339-40890AD86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599" y="3213551"/>
                <a:ext cx="2832250" cy="374783"/>
              </a:xfrm>
              <a:prstGeom prst="rect">
                <a:avLst/>
              </a:prstGeom>
              <a:blipFill>
                <a:blip r:embed="rId5"/>
                <a:stretch>
                  <a:fillRect l="-1940" t="-6452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C7CD3CBE-681A-FE1C-9E9B-9DD07A1E8B40}"/>
              </a:ext>
            </a:extLst>
          </p:cNvPr>
          <p:cNvSpPr txBox="1"/>
          <p:nvPr/>
        </p:nvSpPr>
        <p:spPr>
          <a:xfrm>
            <a:off x="3843599" y="375426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Concordant pairs = 40</a:t>
            </a:r>
          </a:p>
          <a:p>
            <a:endParaRPr lang="fr-FR" dirty="0"/>
          </a:p>
          <a:p>
            <a:r>
              <a:rPr lang="fr-FR" dirty="0"/>
              <a:t>Discordant pairs = 5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0351E5F-A729-98AA-E975-FC54B2DDFA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6671" y="4835315"/>
            <a:ext cx="4285714" cy="7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42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9C12B-DE8B-9067-8EE1-40ABD2261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A6AD0-5B0B-FBBB-B9FF-862CA9FD8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Hypothesis Testing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766173-D227-B9D8-2D16-F9506EA8475F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09599" y="1600201"/>
            <a:ext cx="11281807" cy="4525963"/>
          </a:xfrm>
        </p:spPr>
        <p:txBody>
          <a:bodyPr>
            <a:normAutofit/>
          </a:bodyPr>
          <a:lstStyle/>
          <a:p>
            <a:r>
              <a:rPr lang="en-US" sz="2800" dirty="0"/>
              <a:t>T-Test</a:t>
            </a:r>
          </a:p>
          <a:p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05361-C23F-FB3E-26FE-5448C430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1862" y="6322732"/>
            <a:ext cx="1069545" cy="365125"/>
          </a:xfrm>
        </p:spPr>
        <p:txBody>
          <a:bodyPr anchor="ctr"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C2D79-3687-942C-9CD0-C88A94BB6F06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233919" y="2524125"/>
            <a:ext cx="5606745" cy="264794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2C6F1A-D90E-4A64-7FFC-5022B0B6437C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</a:blip>
          <a:stretch>
            <a:fillRect/>
          </a:stretch>
        </p:blipFill>
        <p:spPr>
          <a:xfrm>
            <a:off x="6748709" y="2633813"/>
            <a:ext cx="3952381" cy="24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7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80B86-415E-D629-B1AC-51C21C442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B947E-5196-6DD7-A126-3C6C566B4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Hypothesis Testing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E55BCD-DA78-0836-4F58-CB3D9ACC4DE5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09599" y="1600201"/>
            <a:ext cx="11281807" cy="4525963"/>
          </a:xfrm>
        </p:spPr>
        <p:txBody>
          <a:bodyPr>
            <a:normAutofit/>
          </a:bodyPr>
          <a:lstStyle/>
          <a:p>
            <a:r>
              <a:rPr lang="en-US" sz="2800" dirty="0"/>
              <a:t>T-Test: </a:t>
            </a:r>
            <a:r>
              <a:rPr lang="en-US" dirty="0"/>
              <a:t>Independent Two-Sample t-test Example</a:t>
            </a:r>
            <a:endParaRPr lang="en-US" sz="2800" dirty="0"/>
          </a:p>
          <a:p>
            <a:pPr lvl="1"/>
            <a:r>
              <a:rPr lang="en-US" dirty="0"/>
              <a:t>Compare average exam scores of two groups: </a:t>
            </a:r>
          </a:p>
          <a:p>
            <a:pPr marL="457200" lvl="1" indent="0">
              <a:buNone/>
            </a:pPr>
            <a:r>
              <a:rPr lang="en-US" dirty="0"/>
              <a:t>    Group A: 78, 82, 85, 90, 88</a:t>
            </a:r>
          </a:p>
          <a:p>
            <a:pPr marL="457200" lvl="1" indent="0">
              <a:buNone/>
            </a:pPr>
            <a:r>
              <a:rPr lang="en-US" dirty="0"/>
              <a:t>    Group B: 72, 75, 78, 70, 74</a:t>
            </a:r>
          </a:p>
          <a:p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37F13-E8A6-3DE8-2A94-33723731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1862" y="6322732"/>
            <a:ext cx="1069545" cy="365125"/>
          </a:xfrm>
        </p:spPr>
        <p:txBody>
          <a:bodyPr anchor="ctr"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1F8DAB-968C-0788-9DD0-6820C6800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489" y="3863182"/>
            <a:ext cx="1523810" cy="6666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297A46-099F-2DF8-FB8C-D8CCE3F39072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</a:blip>
          <a:stretch>
            <a:fillRect/>
          </a:stretch>
        </p:blipFill>
        <p:spPr>
          <a:xfrm>
            <a:off x="7196384" y="2214714"/>
            <a:ext cx="3952381" cy="24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14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803BB-5F68-B9CA-59B1-7A7361571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313F-3E99-42FD-870E-28FADE0D4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Hypothesis Testing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469D69C-5D40-737E-173B-49DABDFD5FFE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09599" y="1600201"/>
            <a:ext cx="112818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Group A: 78, 82, 85, 90, 88</a:t>
            </a:r>
          </a:p>
          <a:p>
            <a:pPr marL="0" indent="0">
              <a:buNone/>
            </a:pPr>
            <a:r>
              <a:rPr lang="en-US" dirty="0"/>
              <a:t>Group B: 72, 75, 78, 70, 74</a:t>
            </a:r>
          </a:p>
          <a:p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81F4D-1CD5-6A84-002E-9B5A6A3C5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1862" y="6322732"/>
            <a:ext cx="1069545" cy="365125"/>
          </a:xfrm>
        </p:spPr>
        <p:txBody>
          <a:bodyPr anchor="ctr"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AEC400-005F-E7E2-B572-60654A98B2C5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6577259" y="595464"/>
            <a:ext cx="3952381" cy="24285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35B8F9-0BEF-3F0F-8F1F-55053CC5FF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449" y="3024035"/>
            <a:ext cx="3952381" cy="13333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81CA6C-F3A9-4639-C565-205046E69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449" y="4477695"/>
            <a:ext cx="6238095" cy="80952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A71DC6-35DE-8553-39CF-F175395108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1516" y="2857293"/>
            <a:ext cx="2657972" cy="156863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1C63001-B2BD-6D55-FEB1-11B41CC68A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96152" y="5430698"/>
            <a:ext cx="4080529" cy="94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19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03814-643B-21A8-3E9F-E3B71B162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FC712-6FED-C136-8692-D8F1456BC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Hypothesis Testing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6A0C4F7-91E2-2B5A-1997-638BA0723D43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09599" y="1600201"/>
            <a:ext cx="11281807" cy="4525963"/>
          </a:xfrm>
        </p:spPr>
        <p:txBody>
          <a:bodyPr>
            <a:normAutofit/>
          </a:bodyPr>
          <a:lstStyle/>
          <a:p>
            <a:r>
              <a:rPr lang="en-US" sz="2800" dirty="0"/>
              <a:t>ANOVA Test: Example</a:t>
            </a:r>
          </a:p>
          <a:p>
            <a:pPr lvl="1"/>
            <a:r>
              <a:rPr lang="en-US" dirty="0"/>
              <a:t>Compare 3 teaching methods:</a:t>
            </a:r>
          </a:p>
          <a:p>
            <a:pPr marL="457200" lvl="1" indent="0">
              <a:buNone/>
            </a:pPr>
            <a:r>
              <a:rPr lang="en-US" dirty="0"/>
              <a:t>    Group 1: 85, 88, 90</a:t>
            </a:r>
          </a:p>
          <a:p>
            <a:pPr marL="457200" lvl="1" indent="0">
              <a:buNone/>
            </a:pPr>
            <a:r>
              <a:rPr lang="en-US" dirty="0"/>
              <a:t>    Group 2: 78, 82, 80</a:t>
            </a:r>
          </a:p>
          <a:p>
            <a:pPr marL="457200" lvl="1" indent="0">
              <a:buNone/>
            </a:pPr>
            <a:r>
              <a:rPr lang="en-US" dirty="0"/>
              <a:t>    Group 3: 92, 94, 96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D21F7-FDC7-0B2F-510E-DAFDAB63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1862" y="6322732"/>
            <a:ext cx="1069545" cy="365125"/>
          </a:xfrm>
        </p:spPr>
        <p:txBody>
          <a:bodyPr anchor="ctr"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78C176-0438-CB48-41E9-0A537D0F7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958" y="2843263"/>
            <a:ext cx="2333333" cy="80952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8A82AAB-631D-2E71-48BE-37D4132E09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771" y="4362561"/>
            <a:ext cx="1142857" cy="8952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ACB446B-BA7F-A8B9-1CC4-1717C000D3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1405" y="4491069"/>
            <a:ext cx="1476190" cy="5047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6D435CB-1C19-4E3B-028C-540E31E9BF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6372" y="4186307"/>
            <a:ext cx="3619048" cy="60952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1A6377D-EE59-D8F5-1572-E1D46D967C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8277" y="5030926"/>
            <a:ext cx="3657143" cy="10952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A076A1-2963-2660-387A-352803324368}"/>
                  </a:ext>
                </a:extLst>
              </p:cNvPr>
              <p:cNvSpPr txBox="1"/>
              <p:nvPr/>
            </p:nvSpPr>
            <p:spPr>
              <a:xfrm>
                <a:off x="8997169" y="4352569"/>
                <a:ext cx="1962140" cy="923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294.6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28.67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=30.82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A076A1-2963-2660-387A-352803324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7169" y="4352569"/>
                <a:ext cx="1962140" cy="9232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1268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C6B5F-DE95-A9AA-F31E-0DE838807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D0A2C-CEF9-CA92-2E35-71574A69E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Hypothesis Testing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98A8EA-23DC-7D25-C372-EF9ADD615D29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09599" y="1600201"/>
            <a:ext cx="11281807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Chi-Square Test: Example</a:t>
            </a:r>
          </a:p>
          <a:p>
            <a:r>
              <a:rPr lang="en-US" dirty="0"/>
              <a:t>Test if gender and preference are independent: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4532B-C997-BAB4-91E0-528B801D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1862" y="6322732"/>
            <a:ext cx="1069545" cy="365125"/>
          </a:xfrm>
        </p:spPr>
        <p:txBody>
          <a:bodyPr anchor="ctr"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B7E636-8B7A-4941-DC38-8E1520A3A6F4}"/>
              </a:ext>
            </a:extLst>
          </p:cNvPr>
          <p:cNvGraphicFramePr>
            <a:graphicFrameLocks noGrp="1"/>
          </p:cNvGraphicFramePr>
          <p:nvPr/>
        </p:nvGraphicFramePr>
        <p:xfrm>
          <a:off x="1109772" y="2743057"/>
          <a:ext cx="3524250" cy="14630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3351137757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3028110220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1638468230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18191227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Like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Dislike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8669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5113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7410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46819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55662DA-F0EB-B8A4-1965-0DF099C4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9467" y="1509391"/>
            <a:ext cx="3428571" cy="8476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F0E967-CC8F-5700-92C7-99359E1B6C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4194" y="1600201"/>
            <a:ext cx="1761905" cy="4761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97CB8A-FD0D-90DD-33B7-E2904870F9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618" y="4402665"/>
            <a:ext cx="6285714" cy="13333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B4DE1F1-475E-2F3E-E839-F3DC1EE29511}"/>
                  </a:ext>
                </a:extLst>
              </p:cNvPr>
              <p:cNvSpPr txBox="1"/>
              <p:nvPr/>
            </p:nvSpPr>
            <p:spPr>
              <a:xfrm>
                <a:off x="6505575" y="5632514"/>
                <a:ext cx="3209925" cy="36933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dirty="0"/>
                  <a:t>If 4 &gt; Critical value, 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B4DE1F1-475E-2F3E-E839-F3DC1EE29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575" y="5632514"/>
                <a:ext cx="32099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19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54EF6-38D8-F78E-0420-FCA590B56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EDF62-39B6-F859-FBF3-2DDFB7AA2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 &amp; Visualization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1C0D9-4A29-539D-47E4-B71236CF18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920" y="1230283"/>
            <a:ext cx="11620098" cy="4851415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sz="2000" dirty="0"/>
              <a:t>Descriptive Statistics vs Inferential Statistics</a:t>
            </a:r>
          </a:p>
          <a:p>
            <a:pPr lvl="1"/>
            <a:r>
              <a:rPr lang="en-US" sz="1600" dirty="0"/>
              <a:t>Difference between them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Statistical Measures for Descriptive Statistics: Median, Mode, Variance, etc.</a:t>
            </a:r>
          </a:p>
          <a:p>
            <a:r>
              <a:rPr lang="en-US" sz="2000" dirty="0">
                <a:cs typeface="Times New Roman" panose="02020603050405020304" pitchFamily="18" charset="0"/>
              </a:rPr>
              <a:t>Probability Concepts</a:t>
            </a:r>
          </a:p>
          <a:p>
            <a:pPr lvl="1"/>
            <a:r>
              <a:rPr lang="en-US" sz="1600" dirty="0"/>
              <a:t>Difference between discrete distribution and continuous distribution</a:t>
            </a:r>
          </a:p>
          <a:p>
            <a:pPr lvl="1"/>
            <a:r>
              <a:rPr lang="en-US" sz="1600" dirty="0"/>
              <a:t>CDF: P(X ≤ x)</a:t>
            </a:r>
          </a:p>
          <a:p>
            <a:pPr lvl="1"/>
            <a:r>
              <a:rPr lang="en-US" sz="1600" dirty="0"/>
              <a:t>PMF: discrete distributions</a:t>
            </a:r>
          </a:p>
          <a:p>
            <a:pPr lvl="1"/>
            <a:r>
              <a:rPr lang="en-US" sz="1600" dirty="0"/>
              <a:t>PDF: continuous distributions</a:t>
            </a:r>
          </a:p>
          <a:p>
            <a:pPr lvl="1"/>
            <a:r>
              <a:rPr lang="en-US" sz="1600" dirty="0"/>
              <a:t>Distribution Shape: Negatively skewed and Positively skewed</a:t>
            </a:r>
          </a:p>
          <a:p>
            <a:pPr lvl="1"/>
            <a:r>
              <a:rPr lang="en-US" sz="1600" dirty="0"/>
              <a:t>Central Limit Theorem</a:t>
            </a:r>
            <a:endParaRPr lang="en-US" sz="1600" dirty="0">
              <a:cs typeface="Times New Roman" panose="02020603050405020304" pitchFamily="18" charset="0"/>
            </a:endParaRPr>
          </a:p>
          <a:p>
            <a:r>
              <a:rPr lang="en-US" sz="2000" dirty="0">
                <a:cs typeface="Times New Roman" panose="02020603050405020304" pitchFamily="18" charset="0"/>
              </a:rPr>
              <a:t>Parameter Estimation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MLE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MoM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KDE</a:t>
            </a:r>
          </a:p>
          <a:p>
            <a:pPr lvl="1"/>
            <a:endParaRPr lang="en-US" sz="1600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B3D037-0FE0-8263-7CF3-405774813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24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53C07-AA8A-60D4-932B-A4BB07D9E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8144-A96F-A7B3-2DB4-4DC156FC6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 &amp; Visualization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8FA9D-40D6-E41E-3003-FAF99F63C6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920" y="1230283"/>
            <a:ext cx="11620098" cy="4851415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sz="2000" dirty="0">
                <a:cs typeface="Times New Roman" panose="02020603050405020304" pitchFamily="18" charset="0"/>
              </a:rPr>
              <a:t>Correlation</a:t>
            </a:r>
          </a:p>
          <a:p>
            <a:pPr lvl="1"/>
            <a:r>
              <a:rPr lang="en-US" sz="1600" dirty="0"/>
              <a:t>Pearson, Spearman, and Kendall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coefficient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of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coefficient: strong positive &amp; strong negative</a:t>
            </a:r>
            <a:endParaRPr lang="en-US" sz="1600" dirty="0"/>
          </a:p>
          <a:p>
            <a:r>
              <a:rPr lang="en-US" sz="2000" dirty="0"/>
              <a:t>Hypothesis Testing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Definition of null hypothesis &amp; alternative hypothesis 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One-tailed, two-tailed test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Statistic test: t-test, ANOVA, and </a:t>
            </a:r>
            <a:r>
              <a:rPr lang="en-US" sz="1600" dirty="0"/>
              <a:t>Chi-Square Test</a:t>
            </a:r>
          </a:p>
          <a:p>
            <a:pPr lvl="1"/>
            <a:r>
              <a:rPr lang="en-US" sz="1600" dirty="0">
                <a:cs typeface="Times New Roman" panose="02020603050405020304" pitchFamily="18" charset="0"/>
              </a:rPr>
              <a:t>Meaning of p-value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D73A-CA88-890B-0D9B-45C955C41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416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83CC6-C12A-0E2B-686D-852F2D2A3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5A951-C76F-7E0F-BE5F-23615B898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Measures for Descriptive Statistics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C9091-6AA8-F5F5-B636-F414984919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920" y="1316020"/>
            <a:ext cx="11060588" cy="4711700"/>
          </a:xfrm>
        </p:spPr>
        <p:txBody>
          <a:bodyPr vert="horz" lIns="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A professor records the exam scores (out of 100) of 9 students: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tx2"/>
                </a:solidFill>
              </a:rPr>
              <a:t>72,  85,  78,  90,  88,  76,  95,  80,  66</a:t>
            </a:r>
          </a:p>
          <a:p>
            <a:pPr marL="0" indent="0" algn="ctr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b="1" dirty="0"/>
              <a:t>Measures of Center</a:t>
            </a:r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Compute the mean</a:t>
            </a:r>
          </a:p>
          <a:p>
            <a:r>
              <a:rPr lang="en-US" sz="2400" dirty="0">
                <a:solidFill>
                  <a:schemeClr val="tx2"/>
                </a:solidFill>
              </a:rPr>
              <a:t>Compute the median</a:t>
            </a:r>
          </a:p>
          <a:p>
            <a:r>
              <a:rPr lang="en-US" sz="2400" dirty="0">
                <a:solidFill>
                  <a:schemeClr val="tx2"/>
                </a:solidFill>
              </a:rPr>
              <a:t>Identify the mode (if any)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Measures of Spread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Compute the range</a:t>
            </a:r>
          </a:p>
          <a:p>
            <a:r>
              <a:rPr lang="en-US" sz="2400" dirty="0">
                <a:solidFill>
                  <a:schemeClr val="tx2"/>
                </a:solidFill>
              </a:rPr>
              <a:t>Compute the variance (sample variance)</a:t>
            </a:r>
          </a:p>
          <a:p>
            <a:r>
              <a:rPr lang="en-US" sz="2400" dirty="0">
                <a:solidFill>
                  <a:schemeClr val="tx2"/>
                </a:solidFill>
              </a:rPr>
              <a:t>Compute the standard deviation</a:t>
            </a:r>
          </a:p>
          <a:p>
            <a:r>
              <a:rPr lang="en-US" sz="2400" dirty="0">
                <a:solidFill>
                  <a:schemeClr val="tx2"/>
                </a:solidFill>
              </a:rPr>
              <a:t>Compute the Interquartile Range (IQR)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4DA410-A9F5-9A2E-C7EC-901DD5FB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354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326C6-AB2B-9452-EFC0-7A86F794A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85E4-2C18-6F4E-0CED-F7168FCB2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Probability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AA6BC-BB9A-6592-7138-28C9E42212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920" y="1230283"/>
            <a:ext cx="11620098" cy="4851415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b="1" i="1" u="sng" dirty="0">
                <a:solidFill>
                  <a:schemeClr val="tx1"/>
                </a:solidFill>
              </a:rPr>
              <a:t>Bayes Theorem:</a:t>
            </a:r>
            <a:endParaRPr lang="en-US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Example: Medical Test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Suppose: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1% of people have a disease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Test accuracy: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99% positive if the person </a:t>
            </a:r>
            <a:r>
              <a:rPr lang="en-US" b="1" dirty="0">
                <a:solidFill>
                  <a:schemeClr val="tx1"/>
                </a:solidFill>
              </a:rPr>
              <a:t>has the disease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5% false positive if the person </a:t>
            </a:r>
            <a:r>
              <a:rPr lang="en-US" b="1" dirty="0">
                <a:solidFill>
                  <a:schemeClr val="tx1"/>
                </a:solidFill>
              </a:rPr>
              <a:t>does not have the disease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We want: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1"/>
                </a:solidFill>
              </a:rPr>
              <a:t>P(Disease | Positive)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C5FB-9FE6-7F20-DBF4-D2B35BD26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268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F2F41-C550-F443-B038-C43B4E7E8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04317-3029-28CF-D74C-06AD4003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xercise 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879CF-9ED5-D87D-A89A-6EC2AF78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80274DC-B51B-7A3C-6D84-50A4D2C6F4A0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474920" y="1291231"/>
            <a:ext cx="11620500" cy="2259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 exam scores in a statistics class follow a normal distribution with: Mean μ=70, Standard deviation σ=10. A student scored 85.</a:t>
            </a:r>
          </a:p>
          <a:p>
            <a:r>
              <a:rPr lang="en-US" dirty="0">
                <a:solidFill>
                  <a:schemeClr val="tx1"/>
                </a:solidFill>
              </a:rPr>
              <a:t>Compute the z-score.</a:t>
            </a:r>
          </a:p>
          <a:p>
            <a:r>
              <a:rPr lang="en-US" dirty="0">
                <a:solidFill>
                  <a:schemeClr val="tx1"/>
                </a:solidFill>
              </a:rPr>
              <a:t>Is the score above or below average?</a:t>
            </a:r>
          </a:p>
        </p:txBody>
      </p:sp>
    </p:spTree>
    <p:extLst>
      <p:ext uri="{BB962C8B-B14F-4D97-AF65-F5344CB8AC3E}">
        <p14:creationId xmlns:p14="http://schemas.microsoft.com/office/powerpoint/2010/main" val="193016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00CF5-3CA5-9112-53C1-B30AFF724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91938-375B-DC7F-2B81-C394AB077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Probability Density Estimation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AC9C7-A0E1-74D6-4EF9-61C52209F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189AB7E-77D3-95AA-273A-C2F890F5278A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474920" y="1338907"/>
            <a:ext cx="1162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your understanding…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792879-7AFD-8E2A-C5A5-B47D402E276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2037272" y="1891408"/>
            <a:ext cx="8495795" cy="4484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5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4834B-3E5A-6DB5-E7F2-9626C7A5E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8E4B-3150-D7B3-E661-1FD55312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36660E-C6EF-E29C-ABFD-53420299E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F7835DD-5CAC-67E0-549F-436D3014BB35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474663" y="1222375"/>
            <a:ext cx="1162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Pearson r Correlation: 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DF0F86-8992-283F-FA40-3C9AE67980B8}"/>
              </a:ext>
            </a:extLst>
          </p:cNvPr>
          <p:cNvSpPr txBox="1"/>
          <p:nvPr/>
        </p:nvSpPr>
        <p:spPr>
          <a:xfrm>
            <a:off x="3048000" y="199179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X=[1,2,3], Y=[2,4,6]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B29DDA10-F932-30CB-4BCF-FD848EBF79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43125" y="2644760"/>
              <a:ext cx="3952875" cy="1463040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561975">
                      <a:extLst>
                        <a:ext uri="{9D8B030D-6E8A-4147-A177-3AD203B41FA5}">
                          <a16:colId xmlns:a16="http://schemas.microsoft.com/office/drawing/2014/main" val="4018404140"/>
                        </a:ext>
                      </a:extLst>
                    </a:gridCol>
                    <a:gridCol w="523875">
                      <a:extLst>
                        <a:ext uri="{9D8B030D-6E8A-4147-A177-3AD203B41FA5}">
                          <a16:colId xmlns:a16="http://schemas.microsoft.com/office/drawing/2014/main" val="128034050"/>
                        </a:ext>
                      </a:extLst>
                    </a:gridCol>
                    <a:gridCol w="1000125">
                      <a:extLst>
                        <a:ext uri="{9D8B030D-6E8A-4147-A177-3AD203B41FA5}">
                          <a16:colId xmlns:a16="http://schemas.microsoft.com/office/drawing/2014/main" val="2757343102"/>
                        </a:ext>
                      </a:extLst>
                    </a:gridCol>
                    <a:gridCol w="885825">
                      <a:extLst>
                        <a:ext uri="{9D8B030D-6E8A-4147-A177-3AD203B41FA5}">
                          <a16:colId xmlns:a16="http://schemas.microsoft.com/office/drawing/2014/main" val="1421326838"/>
                        </a:ext>
                      </a:extLst>
                    </a:gridCol>
                    <a:gridCol w="981075">
                      <a:extLst>
                        <a:ext uri="{9D8B030D-6E8A-4147-A177-3AD203B41FA5}">
                          <a16:colId xmlns:a16="http://schemas.microsoft.com/office/drawing/2014/main" val="21959169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Product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8325515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8796710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8292052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34927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B29DDA10-F932-30CB-4BCF-FD848EBF79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43125" y="2644760"/>
              <a:ext cx="3952875" cy="1463040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561975">
                      <a:extLst>
                        <a:ext uri="{9D8B030D-6E8A-4147-A177-3AD203B41FA5}">
                          <a16:colId xmlns:a16="http://schemas.microsoft.com/office/drawing/2014/main" val="4018404140"/>
                        </a:ext>
                      </a:extLst>
                    </a:gridCol>
                    <a:gridCol w="523875">
                      <a:extLst>
                        <a:ext uri="{9D8B030D-6E8A-4147-A177-3AD203B41FA5}">
                          <a16:colId xmlns:a16="http://schemas.microsoft.com/office/drawing/2014/main" val="128034050"/>
                        </a:ext>
                      </a:extLst>
                    </a:gridCol>
                    <a:gridCol w="1000125">
                      <a:extLst>
                        <a:ext uri="{9D8B030D-6E8A-4147-A177-3AD203B41FA5}">
                          <a16:colId xmlns:a16="http://schemas.microsoft.com/office/drawing/2014/main" val="2757343102"/>
                        </a:ext>
                      </a:extLst>
                    </a:gridCol>
                    <a:gridCol w="885825">
                      <a:extLst>
                        <a:ext uri="{9D8B030D-6E8A-4147-A177-3AD203B41FA5}">
                          <a16:colId xmlns:a16="http://schemas.microsoft.com/office/drawing/2014/main" val="1421326838"/>
                        </a:ext>
                      </a:extLst>
                    </a:gridCol>
                    <a:gridCol w="981075">
                      <a:extLst>
                        <a:ext uri="{9D8B030D-6E8A-4147-A177-3AD203B41FA5}">
                          <a16:colId xmlns:a16="http://schemas.microsoft.com/office/drawing/2014/main" val="21959169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87" t="-8333" r="-608696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8140" t="-8333" r="-551163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9146" t="-8333" r="-189024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34932" t="-8333" r="-112329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Product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8325515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879671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8292052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349271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40D4103-88D8-F534-9507-209F3742190C}"/>
                  </a:ext>
                </a:extLst>
              </p:cNvPr>
              <p:cNvSpPr txBox="1"/>
              <p:nvPr/>
            </p:nvSpPr>
            <p:spPr>
              <a:xfrm>
                <a:off x="5924550" y="2084129"/>
                <a:ext cx="13097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=2, 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40D4103-88D8-F534-9507-209F37421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550" y="2084129"/>
                <a:ext cx="1309718" cy="276999"/>
              </a:xfrm>
              <a:prstGeom prst="rect">
                <a:avLst/>
              </a:prstGeom>
              <a:blipFill>
                <a:blip r:embed="rId4"/>
                <a:stretch>
                  <a:fillRect l="-3721" t="-4444" r="-325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FC016C-8705-A964-990A-F19932E9E9B7}"/>
                  </a:ext>
                </a:extLst>
              </p:cNvPr>
              <p:cNvSpPr txBox="1"/>
              <p:nvPr/>
            </p:nvSpPr>
            <p:spPr>
              <a:xfrm>
                <a:off x="4842908" y="4659338"/>
                <a:ext cx="1736501" cy="5721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FC016C-8705-A964-990A-F19932E9E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908" y="4659338"/>
                <a:ext cx="1736501" cy="5721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27C14593-A46D-74AE-21A4-4AEC05F891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19598" y="2926441"/>
            <a:ext cx="3184538" cy="78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8C337-74D8-BB6E-464D-785502781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E498-1A08-13E6-594C-379DE149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BCF32-4609-7C91-C06D-B44A34F9F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6B70112-62F3-9EA3-EEFF-F2F5BE1FE672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474663" y="1222375"/>
            <a:ext cx="1162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Spearman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Correlation: Example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6A0F1B-756A-3DB2-2F12-9861FC418B0F}"/>
              </a:ext>
            </a:extLst>
          </p:cNvPr>
          <p:cNvSpPr txBox="1"/>
          <p:nvPr/>
        </p:nvSpPr>
        <p:spPr>
          <a:xfrm>
            <a:off x="773112" y="1873990"/>
            <a:ext cx="1141888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a study of diagnostic processes, entering clinical graduate students are shown a 20-minute</a:t>
            </a:r>
          </a:p>
          <a:p>
            <a:r>
              <a:rPr lang="en-US" dirty="0"/>
              <a:t>videotape of children’s behavior and asked to rank-order 10 behavioral events on the tape in the order of</a:t>
            </a:r>
          </a:p>
          <a:p>
            <a:r>
              <a:rPr lang="en-US" dirty="0"/>
              <a:t>the importance each has for a behavioral assessment. (1 = most important.) The data are then averaged to</a:t>
            </a:r>
          </a:p>
          <a:p>
            <a:r>
              <a:rPr lang="en-US" dirty="0"/>
              <a:t>produce an average rank ordering for the entire class. The same thing was then done using experienced</a:t>
            </a:r>
          </a:p>
          <a:p>
            <a:r>
              <a:rPr lang="en-US" dirty="0"/>
              <a:t>clinicians. The data follow: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Spearman correlation to measure the agreement between experienced and novice clinicians.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7BC30A7-1639-94C5-EDCE-4D8AA3B92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9774" y="3205245"/>
            <a:ext cx="4180952" cy="13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726</Words>
  <Application>Microsoft Office PowerPoint</Application>
  <PresentationFormat>Widescreen</PresentationFormat>
  <Paragraphs>180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Aptos Display</vt:lpstr>
      <vt:lpstr>Arial</vt:lpstr>
      <vt:lpstr>Cambria Math</vt:lpstr>
      <vt:lpstr>Lato Regular</vt:lpstr>
      <vt:lpstr>Times New Roman</vt:lpstr>
      <vt:lpstr>Wingdings</vt:lpstr>
      <vt:lpstr>Office Theme</vt:lpstr>
      <vt:lpstr>Quiz 2 Review</vt:lpstr>
      <vt:lpstr>Statistics &amp; Visualization Review</vt:lpstr>
      <vt:lpstr>Statistics &amp; Visualization Review</vt:lpstr>
      <vt:lpstr>Statistical Measures for Descriptive Statistics</vt:lpstr>
      <vt:lpstr>Definitions of Probability</vt:lpstr>
      <vt:lpstr>Exercise 4</vt:lpstr>
      <vt:lpstr>Probability Density Estimation </vt:lpstr>
      <vt:lpstr>Correlation</vt:lpstr>
      <vt:lpstr>Correlation</vt:lpstr>
      <vt:lpstr>Correlation</vt:lpstr>
      <vt:lpstr>Correlation</vt:lpstr>
      <vt:lpstr>Hypothesis Testing</vt:lpstr>
      <vt:lpstr>Hypothesis Testing</vt:lpstr>
      <vt:lpstr>Hypothesis Testing</vt:lpstr>
      <vt:lpstr>Hypothesis Testing</vt:lpstr>
      <vt:lpstr>Hypothesis Testing</vt:lpstr>
    </vt:vector>
  </TitlesOfParts>
  <Company>The University of North Carolina at Greensboro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xiaochen li</dc:creator>
  <cp:lastModifiedBy>xiaochen li</cp:lastModifiedBy>
  <cp:revision>1</cp:revision>
  <dcterms:created xsi:type="dcterms:W3CDTF">2026-04-05T19:25:15Z</dcterms:created>
  <dcterms:modified xsi:type="dcterms:W3CDTF">2026-04-06T14:38:59Z</dcterms:modified>
</cp:coreProperties>
</file>